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906000" cy="6858000" type="A4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230" y="11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0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FD71A0-B075-48F9-864A-DE75FD35119C}" type="datetime1">
              <a:rPr lang="ru-RU"/>
              <a:pPr>
                <a:defRPr/>
              </a:pPr>
              <a:t>19.03.2021</a:t>
            </a:fld>
            <a:endParaRPr lang="ru-RU"/>
          </a:p>
        </p:txBody>
      </p:sp>
      <p:sp>
        <p:nvSpPr>
          <p:cNvPr id="4" name="Нижний колонтитул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 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E3149E-92D9-4350-A9DD-3B1A4C9AE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5FAC33A-CA91-4AC0-8EED-D0A698BDF7E1}" type="datetime1">
              <a:rPr lang="ru-RU"/>
              <a:pPr>
                <a:defRPr/>
              </a:pPr>
              <a:t>19.03.2021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</a:t>
            </a:r>
            <a:r>
              <a:rPr lang="ru-RU" noProof="0" dirty="0"/>
              <a:t>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55D662-554F-4F7D-9850-A50BFBA37F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102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D8A082-35D6-4814-81A6-F1553499512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E7F6BD-1D78-4362-9BC6-D1D03B3F855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366B13-6740-4B1B-8BF6-D0FF2471060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82DBDB-4445-4D49-9DE9-85192B1902B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AA8EDE-F29E-48F9-96F2-3CB0EBD283B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FC20A7-9DA5-45C1-B967-54147223B7B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A9D110-929E-49AD-BF65-46BDA1A5D8F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061DAC-04BD-4520-AF01-85DE37BD247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7D04D1-CB8A-4B3F-8ED4-E55E3C7CCAB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953E15-0C08-4E81-9893-9699F5B3AEE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659032-F9B6-4FF1-8F85-07E7636AF78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D1AD3F-5F40-4C72-8F44-B4E2691FB4B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F2897F-EF35-4D00-AA6C-9CE985CC998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104A1D-23BE-4AE7-96B7-7AA7B1E09AB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82EEC4-39DD-4958-B7CC-61DEEE66604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907398-E3CE-49EE-89A8-5584854547B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C1CA0F-A50A-471C-8055-6C61389D962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9FA314-045F-478B-9F0F-678842E8DBE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E40631-AB54-4D95-8A21-7A88F354960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0C8F5B-B78A-4563-B62B-52534797A3E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A8D55B-9C28-44D3-9895-6CCA971D118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Графический объект 10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Графический объект 11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Графический объект 12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Графический объект 13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Графический объект 14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549650" y="1213333"/>
            <a:ext cx="5770761" cy="1425577"/>
          </a:xfrm>
        </p:spPr>
        <p:txBody>
          <a:bodyPr rtlCol="0" anchor="b"/>
          <a:lstStyle>
            <a:lvl1pPr algn="r">
              <a:defRPr sz="4500" b="1">
                <a:solidFill>
                  <a:schemeClr val="bg2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118100" y="3849667"/>
            <a:ext cx="4202311" cy="1234575"/>
          </a:xfrm>
          <a:noFill/>
        </p:spPr>
        <p:txBody>
          <a:bodyPr rtlCol="0"/>
          <a:lstStyle>
            <a:lvl1pPr marL="0" marR="36576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12" name="Дата 27"/>
          <p:cNvSpPr>
            <a:spLocks noGrp="1"/>
          </p:cNvSpPr>
          <p:nvPr>
            <p:ph type="dt" sz="half" idx="10"/>
          </p:nvPr>
        </p:nvSpPr>
        <p:spPr>
          <a:xfrm>
            <a:off x="3046413" y="6321425"/>
            <a:ext cx="6273800" cy="365125"/>
          </a:xfrm>
          <a:prstGeom prst="rect">
            <a:avLst/>
          </a:prstGeom>
        </p:spPr>
        <p:txBody>
          <a:bodyPr tIns="0" bIns="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17EF8D93-CDEE-4C2F-98F5-55A749639862}" type="datetime1">
              <a:rPr lang="ru-RU"/>
              <a:pPr>
                <a:defRPr/>
              </a:pPr>
              <a:t>19.03.2021</a:t>
            </a:fld>
            <a:endParaRPr lang="ru-RU"/>
          </a:p>
        </p:txBody>
      </p:sp>
      <p:sp>
        <p:nvSpPr>
          <p:cNvPr id="13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046413" y="5959475"/>
            <a:ext cx="62738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206" y="384048"/>
            <a:ext cx="5022342" cy="676656"/>
          </a:xfrm>
        </p:spPr>
        <p:txBody>
          <a:bodyPr rtlCol="0"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359525" y="173038"/>
            <a:ext cx="23971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448F8-32C3-445C-B8B4-672D57B15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0"/>
          <p:cNvGrpSpPr>
            <a:grpSpLocks/>
          </p:cNvGrpSpPr>
          <p:nvPr userDrawn="1"/>
        </p:nvGrpSpPr>
        <p:grpSpPr bwMode="auto">
          <a:xfrm>
            <a:off x="5530850" y="3175"/>
            <a:ext cx="4375150" cy="1101725"/>
            <a:chOff x="5334000" y="-37306"/>
            <a:chExt cx="3281716" cy="895350"/>
          </a:xfrm>
        </p:grpSpPr>
        <p:pic>
          <p:nvPicPr>
            <p:cNvPr id="5" name="Графический объект 11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Графический объект 1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 1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4" name="Объект 2">
            <a:extLst/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 rtlCol="0">
            <a:normAutofit/>
          </a:bodyPr>
          <a:lstStyle>
            <a:lvl1pPr marL="64008" indent="0">
              <a:buFont typeface="Arial" panose="020B0604020202020204" pitchFamily="34" charset="0"/>
              <a:buNone/>
              <a:defRPr sz="2000"/>
            </a:lvl1pPr>
            <a:lvl2pPr marL="537210" indent="0">
              <a:buNone/>
              <a:defRPr/>
            </a:lvl2pPr>
            <a:lvl3pPr marL="877824" indent="0">
              <a:buNone/>
              <a:defRPr/>
            </a:lvl3pPr>
            <a:lvl4pPr marL="1161288" indent="0">
              <a:buNone/>
              <a:defRPr/>
            </a:lvl4pPr>
            <a:lvl5pPr marL="1389888" indent="0">
              <a:buNone/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7" name="Нижний колонтитул 2">
            <a:extLst/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8" name="Номер слайда 3">
            <a:extLst/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96BE0-CBE0-4E4A-A849-A7BA71407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marL="182880" algn="l">
              <a:defRPr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495300" y="1722438"/>
            <a:ext cx="4375150" cy="4525963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5035550" y="1722438"/>
            <a:ext cx="4375150" cy="4525963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6359525" y="173038"/>
            <a:ext cx="23971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6" name="Номер слайда 6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25" y="173038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D389A-704D-4778-9492-788245651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rtlCol="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 rtlCol="0">
            <a:normAutofit/>
          </a:bodyPr>
          <a:lstStyle>
            <a:lvl1pPr>
              <a:spcBef>
                <a:spcPts val="0"/>
              </a:spcBef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6356350" y="173038"/>
            <a:ext cx="2517775" cy="3016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6" name="Номер слайда 6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25" y="173038"/>
            <a:ext cx="544513" cy="3016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FC77804-46D5-44ED-931D-7AD1C9047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19"/>
          <p:cNvGrpSpPr>
            <a:grpSpLocks/>
          </p:cNvGrpSpPr>
          <p:nvPr userDrawn="1"/>
        </p:nvGrpSpPr>
        <p:grpSpPr bwMode="auto">
          <a:xfrm>
            <a:off x="5530850" y="3175"/>
            <a:ext cx="4375150" cy="1101725"/>
            <a:chOff x="5334000" y="-37306"/>
            <a:chExt cx="3281716" cy="895350"/>
          </a:xfrm>
        </p:grpSpPr>
        <p:pic>
          <p:nvPicPr>
            <p:cNvPr id="1033" name="Графический объект 17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Графический объект 18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Заголовок 21"/>
          <p:cNvSpPr>
            <a:spLocks noGrp="1"/>
          </p:cNvSpPr>
          <p:nvPr>
            <p:ph type="title"/>
          </p:nvPr>
        </p:nvSpPr>
        <p:spPr bwMode="auto">
          <a:xfrm>
            <a:off x="506413" y="381000"/>
            <a:ext cx="502443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95300" y="1566863"/>
            <a:ext cx="891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356350" y="174625"/>
            <a:ext cx="2397125" cy="300038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www.website.com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66188" y="173038"/>
            <a:ext cx="544512" cy="301625"/>
          </a:xfrm>
          <a:prstGeom prst="rect">
            <a:avLst/>
          </a:prstGeom>
        </p:spPr>
        <p:txBody>
          <a:bodyPr vert="horz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40D70D-6126-41E9-AAEA-2B21616C7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Графический объект 20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5307013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 26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-17463" y="4545013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hf hdr="0" dt="0"/>
  <p:txStyles>
    <p:titleStyle>
      <a:lvl1pPr marL="182563" algn="l" rtl="0" eaLnBrk="0" fontAlgn="base" hangingPunct="0">
        <a:spcBef>
          <a:spcPct val="0"/>
        </a:spcBef>
        <a:spcAft>
          <a:spcPct val="0"/>
        </a:spcAft>
        <a:defRPr sz="40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2pPr>
      <a:lvl3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3pPr>
      <a:lvl4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4pPr>
      <a:lvl5pPr marL="182563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5pPr>
      <a:lvl6pPr marL="6397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6pPr>
      <a:lvl7pPr marL="10969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7pPr>
      <a:lvl8pPr marL="15541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8pPr>
      <a:lvl9pPr marL="2011363" algn="l" rtl="0" fontAlgn="base">
        <a:spcBef>
          <a:spcPct val="0"/>
        </a:spcBef>
        <a:spcAft>
          <a:spcPct val="0"/>
        </a:spcAft>
        <a:defRPr sz="4000" b="1">
          <a:solidFill>
            <a:schemeClr val="accent1"/>
          </a:solidFill>
          <a:latin typeface="Segoe UI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SzPct val="80000"/>
        <a:buFont typeface="Arial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SzPct val="95000"/>
        <a:buFont typeface="Arial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kern="1200">
          <a:solidFill>
            <a:schemeClr val="bg2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ts val="1000"/>
        </a:spcAft>
        <a:buClr>
          <a:schemeClr val="accent1"/>
        </a:buClr>
        <a:buFont typeface="Arial" charset="0"/>
        <a:buChar char="•"/>
        <a:defRPr kern="1200">
          <a:solidFill>
            <a:schemeClr val="bg2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Grp="1"/>
          </p:cNvSpPr>
          <p:nvPr>
            <p:ph type="ctrTitle"/>
          </p:nvPr>
        </p:nvSpPr>
        <p:spPr>
          <a:xfrm>
            <a:off x="3657600" y="533401"/>
            <a:ext cx="5326856" cy="2187577"/>
          </a:xfrm>
          <a:noFill/>
          <a:effectLst>
            <a:glow rad="101600">
              <a:schemeClr val="tx1">
                <a:alpha val="60000"/>
              </a:schemeClr>
            </a:glow>
          </a:effectLst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Приложение 1</a:t>
            </a:r>
          </a:p>
        </p:txBody>
      </p:sp>
      <p:sp>
        <p:nvSpPr>
          <p:cNvPr id="9220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5118100" y="3849688"/>
            <a:ext cx="4202113" cy="1235075"/>
          </a:xfrm>
        </p:spPr>
        <p:txBody>
          <a:bodyPr/>
          <a:lstStyle/>
          <a:p>
            <a:pPr marR="0" algn="r" eaLnBrk="1" hangingPunct="1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Деловые встречи.</a:t>
            </a:r>
          </a:p>
          <a:p>
            <a:pPr marR="0" algn="r" eaLnBrk="1" hangingPunct="1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Мероприятия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2181225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Когда что-то не складывается,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я никогда не позволяю себя жалеть. Люблю здоровую критику: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да, я могла лучше, но что мне мешает? Любой промах для того,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что стать еще лучше.</a:t>
            </a:r>
            <a:br>
              <a:rPr lang="ru-RU" sz="1800">
                <a:ln>
                  <a:noFill/>
                </a:ln>
              </a:rPr>
            </a:br>
            <a:endParaRPr lang="ru-RU" sz="1800" b="0" i="1">
              <a:ln>
                <a:noFill/>
              </a:ln>
            </a:endParaRPr>
          </a:p>
        </p:txBody>
      </p:sp>
      <p:sp>
        <p:nvSpPr>
          <p:cNvPr id="25602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CDF9CD-24BF-457B-A130-ECE5F1149E7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  <p:pic>
        <p:nvPicPr>
          <p:cNvPr id="6" name="Picture 5" descr="DSC_3835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2863" y="1735138"/>
            <a:ext cx="2879725" cy="4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6" descr="IMG_8938_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0425" y="2565400"/>
            <a:ext cx="4752975" cy="2803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604963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Я - ПЕДАГОГ! Я тот, который учит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Любви! Искусству! Вечной КРАСОТЕ!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И мне учить детишек не наскучит,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Не надоест, стремиться к высоте!</a:t>
            </a:r>
            <a:endParaRPr lang="ru-RU" sz="1800" b="0" i="1">
              <a:ln>
                <a:noFill/>
              </a:ln>
            </a:endParaRPr>
          </a:p>
        </p:txBody>
      </p:sp>
      <p:sp>
        <p:nvSpPr>
          <p:cNvPr id="27650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D16C70-5014-49F9-A483-B3A23243E9A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  <p:pic>
        <p:nvPicPr>
          <p:cNvPr id="7" name="Picture 5" descr="изображение_viber_2020-09-17_15-44-07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1738" y="1700213"/>
            <a:ext cx="3109912" cy="408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9" descr="DSC_6830_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638" y="2276475"/>
            <a:ext cx="4895850" cy="3262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173163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Талант есть у каждого ребенка, поэтому - творить вместе с детьми,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дарить им любовь и добро.</a:t>
            </a:r>
            <a:endParaRPr lang="ru-RU" sz="1800" b="0" i="1">
              <a:ln>
                <a:noFill/>
              </a:ln>
            </a:endParaRPr>
          </a:p>
        </p:txBody>
      </p:sp>
      <p:sp>
        <p:nvSpPr>
          <p:cNvPr id="29698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D032-4755-4900-9A46-9C882D381C9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  <p:pic>
        <p:nvPicPr>
          <p:cNvPr id="6" name="Picture 5" descr="DSC_6267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3388" y="1557338"/>
            <a:ext cx="6994525" cy="4668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173038"/>
            <a:ext cx="5176838" cy="1749425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Дом, в котором рядом я и ты,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здесь рождаются мечты.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Мы друзей  всех за руки возьмём,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в мир красоты позовем. </a:t>
            </a:r>
            <a:br>
              <a:rPr lang="ru-RU" sz="1800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(слова из гимна ДТДиМ)</a:t>
            </a:r>
            <a:br>
              <a:rPr lang="ru-RU" sz="1800" b="0" i="1">
                <a:ln>
                  <a:noFill/>
                </a:ln>
              </a:rPr>
            </a:br>
            <a:endParaRPr lang="ru-RU" sz="1800" b="0" i="1">
              <a:ln>
                <a:noFill/>
              </a:ln>
            </a:endParaRPr>
          </a:p>
        </p:txBody>
      </p:sp>
      <p:sp>
        <p:nvSpPr>
          <p:cNvPr id="3174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74A667-6AB5-43FD-9FFE-D4EC9517B68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  <p:pic>
        <p:nvPicPr>
          <p:cNvPr id="5" name="Picture 4" descr="DSC_2332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920875"/>
            <a:ext cx="6265863" cy="418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173038"/>
            <a:ext cx="5176838" cy="1527175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Я снова к ним приду, чуть-чуть робея,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И снова в детском окажусь раю!                                                  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И потому, с любовью, не жалея,                         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СВОЁ Я СЕРДЦЕ  ДЕТЯМ ОТДАЮ!</a:t>
            </a:r>
            <a:endParaRPr lang="ru-RU" sz="1800" b="0" i="1">
              <a:ln>
                <a:noFill/>
              </a:ln>
            </a:endParaRPr>
          </a:p>
        </p:txBody>
      </p:sp>
      <p:sp>
        <p:nvSpPr>
          <p:cNvPr id="3379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A4912C-CA2F-43D7-8AA6-B442944355C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  <p:pic>
        <p:nvPicPr>
          <p:cNvPr id="6" name="Picture 6" descr="DSC_7186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1844675"/>
            <a:ext cx="6408737" cy="4271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173038"/>
            <a:ext cx="5176838" cy="1816100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Наш общий  дом согрет теплом,</a:t>
            </a:r>
            <a:br>
              <a:rPr lang="ru-RU" sz="140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Частицу сердца оставляет каждый в нём.</a:t>
            </a:r>
            <a:br>
              <a:rPr lang="ru-RU" sz="140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Сегодня всех нас ждет успех - </a:t>
            </a:r>
            <a:br>
              <a:rPr lang="ru-RU" sz="140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Здесь детства радостно звучит счастливый  смех.</a:t>
            </a:r>
            <a:br>
              <a:rPr lang="ru-RU" sz="140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И дружбы яркая звезда, что светит нам через года,</a:t>
            </a:r>
            <a:br>
              <a:rPr lang="ru-RU" sz="1400">
                <a:ln>
                  <a:noFill/>
                </a:ln>
              </a:rPr>
            </a:br>
            <a:r>
              <a:rPr lang="ru-RU" sz="1400">
                <a:ln>
                  <a:noFill/>
                </a:ln>
              </a:rPr>
              <a:t>Пусть горит для нас всегда!</a:t>
            </a:r>
            <a:br>
              <a:rPr lang="ru-RU" sz="1400">
                <a:ln>
                  <a:noFill/>
                </a:ln>
              </a:rPr>
            </a:br>
            <a:r>
              <a:rPr lang="ru-RU" sz="1400" b="0" i="1">
                <a:ln>
                  <a:noFill/>
                </a:ln>
              </a:rPr>
              <a:t>(слова из гимна ДТДиМ)</a:t>
            </a:r>
            <a:endParaRPr lang="ru-RU" sz="1800" b="0" i="1">
              <a:ln>
                <a:noFill/>
              </a:ln>
            </a:endParaRPr>
          </a:p>
        </p:txBody>
      </p:sp>
      <p:sp>
        <p:nvSpPr>
          <p:cNvPr id="35842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CB7D08-980F-4336-B954-4BB6C202101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  <p:pic>
        <p:nvPicPr>
          <p:cNvPr id="5" name="Picture 4" descr="DSC_5015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5750" y="1704975"/>
            <a:ext cx="2784475" cy="417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5" descr="DSC_5042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2188" y="2420938"/>
            <a:ext cx="50292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Grp="1"/>
          </p:cNvSpPr>
          <p:nvPr>
            <p:ph type="ctrTitle"/>
          </p:nvPr>
        </p:nvSpPr>
        <p:spPr>
          <a:xfrm>
            <a:off x="3657600" y="533401"/>
            <a:ext cx="5326856" cy="2187577"/>
          </a:xfrm>
          <a:noFill/>
          <a:ln/>
          <a:effectLst>
            <a:glow rad="101600">
              <a:schemeClr val="tx1">
                <a:alpha val="6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Приложение 2</a:t>
            </a:r>
          </a:p>
        </p:txBody>
      </p:sp>
      <p:sp>
        <p:nvSpPr>
          <p:cNvPr id="3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5118100" y="3849688"/>
            <a:ext cx="4202113" cy="1235075"/>
          </a:xfrm>
        </p:spPr>
        <p:txBody>
          <a:bodyPr>
            <a:normAutofit/>
          </a:bodyPr>
          <a:lstStyle/>
          <a:p>
            <a:pPr marR="0" algn="r">
              <a:spcBef>
                <a:spcPct val="0"/>
              </a:spcBef>
            </a:pPr>
            <a:r>
              <a:rPr lang="ru-RU">
                <a:solidFill>
                  <a:srgbClr val="5C5C5C"/>
                </a:solidFill>
              </a:rPr>
              <a:t>Публикации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030288"/>
          </a:xfrm>
        </p:spPr>
        <p:txBody>
          <a:bodyPr/>
          <a:lstStyle/>
          <a:p>
            <a:pPr algn="r"/>
            <a:r>
              <a:rPr lang="ru-RU" sz="1800" b="0">
                <a:ln>
                  <a:noFill/>
                </a:ln>
              </a:rPr>
              <a:t>«Всякий, кто хочет чего-нибудь добиться, должен много работать» </a:t>
            </a:r>
            <a:br>
              <a:rPr lang="ru-RU" sz="1800" b="0" i="1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Мэрил Стрип</a:t>
            </a: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E49A58-681B-4661-9346-36744F48152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  <p:pic>
        <p:nvPicPr>
          <p:cNvPr id="34" name="Picture 6" descr="статья1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l="3596" t="17381" r="30383" b="14082"/>
          <a:stretch>
            <a:fillRect/>
          </a:stretch>
        </p:blipFill>
        <p:spPr bwMode="auto">
          <a:xfrm>
            <a:off x="1281113" y="1484313"/>
            <a:ext cx="2971800" cy="4248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0338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Информационно-методический журнал «Университетский округ», №1 (21) июнь 2020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Статья:</a:t>
            </a:r>
          </a:p>
          <a:p>
            <a:pPr>
              <a:spcBef>
                <a:spcPct val="50000"/>
              </a:spcBef>
            </a:pPr>
            <a:r>
              <a:rPr lang="ru-RU" altLang="ru-RU" sz="1400" i="1">
                <a:solidFill>
                  <a:schemeClr val="bg1"/>
                </a:solidFill>
              </a:rPr>
              <a:t>Гринева Т.М</a:t>
            </a:r>
            <a:r>
              <a:rPr lang="ru-RU" altLang="ru-RU" sz="1400">
                <a:solidFill>
                  <a:schemeClr val="bg1"/>
                </a:solidFill>
              </a:rPr>
              <a:t>. Особенности организации дистанционного обучения в учреждении дополнительного образования детей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030288"/>
          </a:xfrm>
        </p:spPr>
        <p:txBody>
          <a:bodyPr/>
          <a:lstStyle/>
          <a:p>
            <a:pPr algn="r"/>
            <a:r>
              <a:rPr lang="ru-RU" sz="1800" b="0">
                <a:ln>
                  <a:noFill/>
                </a:ln>
              </a:rPr>
              <a:t>«В этой жизни не важно, как ты падаешь. Важно, как ты поднимаешься»</a:t>
            </a:r>
            <a:br>
              <a:rPr lang="ru-RU" sz="1800" b="0" i="1">
                <a:ln>
                  <a:noFill/>
                </a:ln>
              </a:rPr>
            </a:br>
            <a:r>
              <a:rPr lang="ru-RU" sz="1800" b="0" i="1">
                <a:ln>
                  <a:noFill/>
                </a:ln>
              </a:rPr>
              <a:t> Шэрон Стоун</a:t>
            </a:r>
          </a:p>
        </p:txBody>
      </p:sp>
      <p:sp>
        <p:nvSpPr>
          <p:cNvPr id="13314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E363E0-30AF-48E6-99A8-3687DB47BFD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1894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VI Всероссийское совещание работников дополнительного образования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МГТУ им. Н.Э. Баумана, г. Москва, 2019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Спикер секции: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Гринева Т.М. «Реализация программы дополнительного образования в условиях организаций отдыха детей и их оздоровления»</a:t>
            </a:r>
          </a:p>
        </p:txBody>
      </p:sp>
      <p:pic>
        <p:nvPicPr>
          <p:cNvPr id="6" name="Picture 4" descr="статья5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t="22777" r="34473" b="6822"/>
          <a:stretch>
            <a:fillRect/>
          </a:stretch>
        </p:blipFill>
        <p:spPr bwMode="auto">
          <a:xfrm>
            <a:off x="1423988" y="1484313"/>
            <a:ext cx="2873375" cy="4248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95250"/>
            <a:ext cx="5392738" cy="1389063"/>
          </a:xfrm>
        </p:spPr>
        <p:txBody>
          <a:bodyPr/>
          <a:lstStyle/>
          <a:p>
            <a:pPr algn="r"/>
            <a:r>
              <a:rPr lang="ru-RU" sz="1600" b="0">
                <a:ln>
                  <a:noFill/>
                </a:ln>
              </a:rPr>
              <a:t>«Попытайся совершить невозможное. Потерпи неудачу. Попытайся снова. Не ошибаются только те, кто боится действовать. </a:t>
            </a:r>
            <a:br>
              <a:rPr lang="ru-RU" sz="1600" b="0">
                <a:ln>
                  <a:noFill/>
                </a:ln>
              </a:rPr>
            </a:br>
            <a:r>
              <a:rPr lang="ru-RU" sz="1600" b="0">
                <a:ln>
                  <a:noFill/>
                </a:ln>
              </a:rPr>
              <a:t>Это твой момент. Не упусти его»</a:t>
            </a:r>
            <a:br>
              <a:rPr lang="ru-RU" sz="1600" b="0">
                <a:ln>
                  <a:noFill/>
                </a:ln>
              </a:rPr>
            </a:br>
            <a:r>
              <a:rPr lang="ru-RU" sz="1600" b="0" i="1">
                <a:ln>
                  <a:noFill/>
                </a:ln>
              </a:rPr>
              <a:t> Опра Уинфри</a:t>
            </a:r>
          </a:p>
        </p:txBody>
      </p:sp>
      <p:sp>
        <p:nvSpPr>
          <p:cNvPr id="15362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4A93AF-8DAE-48BD-B27F-F4DC6FFCAEA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1894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Международная научно-практическая конференция «Мотивирующая цифровая среда как тренд современного образования» 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Оренбург, Издательство ОГПУ, 2019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Статья: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Гринева Т.М., Буева И.И. Корпоративная информационная платформа образовательной организации как управленческий ресурс</a:t>
            </a:r>
          </a:p>
        </p:txBody>
      </p:sp>
      <p:pic>
        <p:nvPicPr>
          <p:cNvPr id="7" name="Picture 9" descr="статья2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l="8015" t="22726" r="26021" b="8865"/>
          <a:stretch>
            <a:fillRect/>
          </a:stretch>
        </p:blipFill>
        <p:spPr bwMode="auto">
          <a:xfrm>
            <a:off x="1352550" y="1484313"/>
            <a:ext cx="2978150" cy="4248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333375"/>
            <a:ext cx="5176838" cy="1030288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Секрет успешной женщины, безусловно,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ее позитивность. На каждое событие смотрю с оптимистичной точки зрения.</a:t>
            </a: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8BBC54-A577-4791-9FD2-7B2BBB7E4F0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  <p:pic>
        <p:nvPicPr>
          <p:cNvPr id="36" name="Picture 5" descr="689034C8-1B49-4111-92C6-67F14571D088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5550" y="1700213"/>
            <a:ext cx="6194425" cy="4138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95250"/>
            <a:ext cx="5392738" cy="1246188"/>
          </a:xfrm>
        </p:spPr>
        <p:txBody>
          <a:bodyPr/>
          <a:lstStyle/>
          <a:p>
            <a:pPr algn="r"/>
            <a:r>
              <a:rPr lang="ru-RU" sz="1800" b="0">
                <a:ln>
                  <a:noFill/>
                </a:ln>
              </a:rPr>
              <a:t>«Удача улыбается смелым. </a:t>
            </a:r>
            <a:br>
              <a:rPr lang="ru-RU" sz="1800" b="0">
                <a:ln>
                  <a:noFill/>
                </a:ln>
              </a:rPr>
            </a:br>
            <a:r>
              <a:rPr lang="ru-RU" sz="1800" b="0">
                <a:ln>
                  <a:noFill/>
                </a:ln>
              </a:rPr>
              <a:t>Ты никогда не узнаешь, на что способна, </a:t>
            </a:r>
            <a:br>
              <a:rPr lang="ru-RU" sz="1800" b="0">
                <a:ln>
                  <a:noFill/>
                </a:ln>
              </a:rPr>
            </a:br>
            <a:r>
              <a:rPr lang="ru-RU" sz="1800" b="0">
                <a:ln>
                  <a:noFill/>
                </a:ln>
              </a:rPr>
              <a:t>пока не рискнешь»</a:t>
            </a:r>
            <a:br>
              <a:rPr lang="ru-RU" sz="1800" b="0">
                <a:ln>
                  <a:noFill/>
                </a:ln>
              </a:rPr>
            </a:br>
            <a:r>
              <a:rPr lang="ru-RU" sz="1600" b="0" i="1">
                <a:ln>
                  <a:noFill/>
                </a:ln>
              </a:rPr>
              <a:t>Шерил Сэндберг</a:t>
            </a:r>
          </a:p>
        </p:txBody>
      </p:sp>
      <p:sp>
        <p:nvSpPr>
          <p:cNvPr id="17410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0F8B2D-AD2C-4982-8994-5EF6E700809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cs typeface="Arial" charset="0"/>
            </a:endParaRPr>
          </a:p>
        </p:txBody>
      </p:sp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1894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Сборник материалов научно-практической конференции «Компетенции личности XXI века как ответ на вызовы времени» 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Оренбург, Издательство ДТДиМ, 2019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Статья: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Гринева Т.М. Компетенции личности XXI века в программе развития учреждения</a:t>
            </a:r>
          </a:p>
        </p:txBody>
      </p:sp>
      <p:pic>
        <p:nvPicPr>
          <p:cNvPr id="6" name="Picture 4" descr="статья4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t="21295" r="35181" b="8159"/>
          <a:stretch>
            <a:fillRect/>
          </a:stretch>
        </p:blipFill>
        <p:spPr bwMode="auto">
          <a:xfrm>
            <a:off x="1482725" y="1484313"/>
            <a:ext cx="2827338" cy="42481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95250"/>
            <a:ext cx="5392738" cy="885825"/>
          </a:xfrm>
        </p:spPr>
        <p:txBody>
          <a:bodyPr/>
          <a:lstStyle/>
          <a:p>
            <a:pPr algn="r"/>
            <a:r>
              <a:rPr lang="ru-RU" sz="1800" b="0">
                <a:ln>
                  <a:noFill/>
                </a:ln>
              </a:rPr>
              <a:t>«Залог успеха – труд и вера в себя»</a:t>
            </a:r>
            <a:br>
              <a:rPr lang="ru-RU" sz="1800" b="0">
                <a:ln>
                  <a:noFill/>
                </a:ln>
              </a:rPr>
            </a:br>
            <a:r>
              <a:rPr lang="ru-RU" sz="1600" b="0" i="1">
                <a:ln>
                  <a:noFill/>
                </a:ln>
              </a:rPr>
              <a:t>Анна Снаткина</a:t>
            </a:r>
          </a:p>
        </p:txBody>
      </p:sp>
      <p:sp>
        <p:nvSpPr>
          <p:cNvPr id="19458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C22339-29AE-4BAD-ADF8-6BB7B571EB6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>
              <a:cs typeface="Arial" charset="0"/>
            </a:endParaRP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1894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Детский оздоровительный лагерь. 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Журнал для профессионалов сферы отдыха детей и их оздоровления. Межрегиональная общественная организация «Содействие детскому отдыху», 2018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Статья: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Гринева Т.М. Открытая конференция «Лето 2018: итоги и перспективы» в городе Оренбурге</a:t>
            </a:r>
          </a:p>
        </p:txBody>
      </p:sp>
      <p:pic>
        <p:nvPicPr>
          <p:cNvPr id="7" name="Picture 4" descr="статья6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r="6367"/>
          <a:stretch>
            <a:fillRect/>
          </a:stretch>
        </p:blipFill>
        <p:spPr bwMode="auto">
          <a:xfrm>
            <a:off x="1473200" y="1484313"/>
            <a:ext cx="2847975" cy="4170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Grp="1"/>
          </p:cNvSpPr>
          <p:nvPr>
            <p:ph type="title"/>
          </p:nvPr>
        </p:nvSpPr>
        <p:spPr>
          <a:xfrm>
            <a:off x="200025" y="95250"/>
            <a:ext cx="5392738" cy="1108075"/>
          </a:xfrm>
        </p:spPr>
        <p:txBody>
          <a:bodyPr/>
          <a:lstStyle/>
          <a:p>
            <a:pPr algn="r"/>
            <a:r>
              <a:rPr lang="ru-RU" sz="1800" b="0">
                <a:ln>
                  <a:noFill/>
                </a:ln>
              </a:rPr>
              <a:t>«Всю жизнь люблю новое, </a:t>
            </a:r>
            <a:br>
              <a:rPr lang="ru-RU" sz="1800" b="0">
                <a:ln>
                  <a:noFill/>
                </a:ln>
              </a:rPr>
            </a:br>
            <a:r>
              <a:rPr lang="ru-RU" sz="1800" b="0">
                <a:ln>
                  <a:noFill/>
                </a:ln>
              </a:rPr>
              <a:t>всю жизнь смотрю в будущее, </a:t>
            </a:r>
            <a:br>
              <a:rPr lang="ru-RU" sz="1800" b="0">
                <a:ln>
                  <a:noFill/>
                </a:ln>
              </a:rPr>
            </a:br>
            <a:r>
              <a:rPr lang="ru-RU" sz="1800" b="0">
                <a:ln>
                  <a:noFill/>
                </a:ln>
              </a:rPr>
              <a:t>мне всегда это интересно!»</a:t>
            </a:r>
            <a:br>
              <a:rPr lang="ru-RU" sz="1800" b="0">
                <a:ln>
                  <a:noFill/>
                </a:ln>
              </a:rPr>
            </a:br>
            <a:r>
              <a:rPr lang="ru-RU" sz="1600" b="0" i="1">
                <a:ln>
                  <a:noFill/>
                </a:ln>
              </a:rPr>
              <a:t>Майя Плисецкая</a:t>
            </a:r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50051F-27AF-4B9A-8539-93E6A0363CA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cs typeface="Arial" charset="0"/>
            </a:endParaRPr>
          </a:p>
        </p:txBody>
      </p:sp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4867275" y="2205038"/>
            <a:ext cx="41894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Наука, образование и инновации: сборник статей международной научно-практической конференции  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Уфа: МЦОО ОМЕГА САЙНС, 2016</a:t>
            </a:r>
          </a:p>
          <a:p>
            <a:pPr>
              <a:spcBef>
                <a:spcPct val="50000"/>
              </a:spcBef>
            </a:pPr>
            <a:endParaRPr lang="ru-RU" altLang="ru-RU" sz="14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Статья: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Гринева Т.М. Особенности внедрения эффективного контракта в учреждении дополнительного образования</a:t>
            </a:r>
          </a:p>
        </p:txBody>
      </p:sp>
      <p:pic>
        <p:nvPicPr>
          <p:cNvPr id="6" name="Picture 7" descr="статья3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 t="20749" r="29893" b="9483"/>
          <a:stretch>
            <a:fillRect/>
          </a:stretch>
        </p:blipFill>
        <p:spPr bwMode="auto">
          <a:xfrm>
            <a:off x="1208088" y="1484313"/>
            <a:ext cx="3109912" cy="4248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документ"/>
          <p:cNvPicPr>
            <a:picLocks noChangeAspect="1" noChangeArrowheads="1"/>
          </p:cNvPicPr>
          <p:nvPr/>
        </p:nvPicPr>
        <p:blipFill>
          <a:blip r:embed="rId2"/>
          <a:srcRect t="2167" r="3690" b="6187"/>
          <a:stretch>
            <a:fillRect/>
          </a:stretch>
        </p:blipFill>
        <p:spPr bwMode="auto">
          <a:xfrm>
            <a:off x="2144713" y="2349500"/>
            <a:ext cx="29987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44488" y="333375"/>
            <a:ext cx="5113337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>
                <a:solidFill>
                  <a:schemeClr val="accent1"/>
                </a:solidFill>
              </a:rPr>
              <a:t>Мысли вслух:</a:t>
            </a:r>
            <a:br>
              <a:rPr lang="ru-RU">
                <a:solidFill>
                  <a:schemeClr val="accent1"/>
                </a:solidFill>
              </a:rPr>
            </a:br>
            <a:r>
              <a:rPr lang="ru-RU" sz="1600" b="1">
                <a:solidFill>
                  <a:schemeClr val="accent1"/>
                </a:solidFill>
              </a:rPr>
              <a:t>«Руководителю сложно дать определение, еще сложнее, когда это хороший руководитель. </a:t>
            </a:r>
            <a:br>
              <a:rPr lang="ru-RU" sz="1600" b="1">
                <a:solidFill>
                  <a:schemeClr val="accent1"/>
                </a:solidFill>
              </a:rPr>
            </a:br>
            <a:r>
              <a:rPr lang="ru-RU" sz="1600" b="1">
                <a:solidFill>
                  <a:schemeClr val="accent1"/>
                </a:solidFill>
              </a:rPr>
              <a:t>Но если вы сможете заставить людей следовать за вами на край света,</a:t>
            </a:r>
            <a:br>
              <a:rPr lang="ru-RU" sz="1600" b="1">
                <a:solidFill>
                  <a:schemeClr val="accent1"/>
                </a:solidFill>
              </a:rPr>
            </a:br>
            <a:r>
              <a:rPr lang="ru-RU" sz="1600" b="1">
                <a:solidFill>
                  <a:schemeClr val="accent1"/>
                </a:solidFill>
              </a:rPr>
              <a:t>вы – очень хороший лидер»                            </a:t>
            </a:r>
            <a:r>
              <a:rPr lang="ru-RU" sz="1600" i="1">
                <a:solidFill>
                  <a:schemeClr val="accent1"/>
                </a:solidFill>
              </a:rPr>
              <a:t>Индра Нуи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BC970D-2BC6-49A9-96F7-361B31420B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088" y="2852936"/>
            <a:ext cx="365484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965325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Если не сдаваться, когда сваливаются трудности, если не бежать от работы, и если несмотря ни на что не опускать руки – единственное, чего в итоге можно добиться – это гарантированный успех.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Без вариантов!</a:t>
            </a:r>
          </a:p>
        </p:txBody>
      </p:sp>
      <p:sp>
        <p:nvSpPr>
          <p:cNvPr id="1331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FB89B1-AE5E-4312-A9D5-77F64DAA33E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  <p:pic>
        <p:nvPicPr>
          <p:cNvPr id="5" name="Picture 4" descr="11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4088" y="1557338"/>
            <a:ext cx="3240087" cy="4859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" name="Picture 5" descr="qNbBvOw_FvY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7050" y="2178050"/>
            <a:ext cx="3186113" cy="424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462088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Что делать? Я вам скажу. Учиться мечтать, ставить перед собой высокие цели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и идти к ним. При этом получая кайф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не от конечного результата, а от процесса. </a:t>
            </a:r>
          </a:p>
        </p:txBody>
      </p:sp>
      <p:sp>
        <p:nvSpPr>
          <p:cNvPr id="15362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D7DD3B-F4C8-428A-A6CC-E008B3196D6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  <p:pic>
        <p:nvPicPr>
          <p:cNvPr id="7" name="Picture 7" descr="DSC_0395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1916113"/>
            <a:ext cx="2951163" cy="4173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8" descr="DSC_0389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3775" y="1557338"/>
            <a:ext cx="3200400" cy="480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Grp="1"/>
          </p:cNvSpPr>
          <p:nvPr>
            <p:ph type="title"/>
          </p:nvPr>
        </p:nvSpPr>
        <p:spPr>
          <a:xfrm>
            <a:off x="344488" y="333375"/>
            <a:ext cx="5176837" cy="1030288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Хочешь добиться успеха в жизни – сделай настойчивость своим лучшим другом!</a:t>
            </a:r>
          </a:p>
        </p:txBody>
      </p:sp>
      <p:sp>
        <p:nvSpPr>
          <p:cNvPr id="17410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0787B7-72EB-48F0-9B7D-A99F7D8A87D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  <p:pic>
        <p:nvPicPr>
          <p:cNvPr id="6" name="Picture 5" descr="BACC3204-620B-4611-9D2A-A58F0E91041A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213" y="2517775"/>
            <a:ext cx="4176712" cy="312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6" descr="DSC_0320">
            <a:extLst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5583238" y="1557338"/>
            <a:ext cx="3786187" cy="3527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749425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Любить жизнь, уметь замечать мелочи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и радоваться им, уметь искренне улыбаться и сочувствовать,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быть общительной и открытой –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залог успеха!</a:t>
            </a:r>
            <a:br>
              <a:rPr lang="ru-RU" sz="1800">
                <a:ln>
                  <a:noFill/>
                </a:ln>
              </a:rPr>
            </a:br>
            <a:endParaRPr lang="ru-RU" sz="1800">
              <a:ln>
                <a:noFill/>
              </a:ln>
            </a:endParaRPr>
          </a:p>
        </p:txBody>
      </p:sp>
      <p:sp>
        <p:nvSpPr>
          <p:cNvPr id="19458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D946DD-A717-463F-A3C8-1AA2DA41E7E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  <p:pic>
        <p:nvPicPr>
          <p:cNvPr id="7" name="Picture 4" descr="4tvXfUSPcc8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0150" y="1916113"/>
            <a:ext cx="4384675" cy="4068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6" descr="DSC_4991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6313" y="1484313"/>
            <a:ext cx="3433762" cy="4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1893888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Успешные женщины активны, находятся постоянно в действии, пробуют новые возможности, не боятся рисковать.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Такие женщины не боятся ошибаться,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они знают, что ошибка – это ценный опыт, который поможет подняться еще выше.</a:t>
            </a:r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E27AF-56C2-4B1B-BC37-D2063EF9691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  <p:pic>
        <p:nvPicPr>
          <p:cNvPr id="6" name="Picture 4" descr="o-z3TQhePQQ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850" y="2781300"/>
            <a:ext cx="4248150" cy="3190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5" descr="pWXJM5VHlq8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0525" y="2205038"/>
            <a:ext cx="394017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5605463" y="5365750"/>
            <a:ext cx="367188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Всероссийское совещание работников дополнительного образования</a:t>
            </a:r>
          </a:p>
          <a:p>
            <a:pPr>
              <a:spcBef>
                <a:spcPct val="50000"/>
              </a:spcBef>
            </a:pPr>
            <a:r>
              <a:rPr lang="ru-RU" altLang="ru-RU" sz="1400">
                <a:solidFill>
                  <a:schemeClr val="bg1"/>
                </a:solidFill>
              </a:rPr>
              <a:t>г. Москва, 2019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Grp="1"/>
          </p:cNvSpPr>
          <p:nvPr>
            <p:ph type="title"/>
          </p:nvPr>
        </p:nvSpPr>
        <p:spPr>
          <a:xfrm>
            <a:off x="415925" y="95250"/>
            <a:ext cx="5176838" cy="2109788"/>
          </a:xfrm>
        </p:spPr>
        <p:txBody>
          <a:bodyPr/>
          <a:lstStyle/>
          <a:p>
            <a:pPr algn="r" eaLnBrk="1" hangingPunct="1"/>
            <a:r>
              <a:rPr lang="ru-RU" sz="1800" b="0">
                <a:ln>
                  <a:noFill/>
                </a:ln>
              </a:rPr>
              <a:t>Мысли вслух: </a:t>
            </a:r>
            <a:br>
              <a:rPr lang="ru-RU" sz="1800" b="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Руководителю сложно дать определение, еще сложнее,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когда это хороший руководитель.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Но если вы сможете заставить людей следовать за вами на край света, </a:t>
            </a:r>
            <a:br>
              <a:rPr lang="ru-RU" sz="1800">
                <a:ln>
                  <a:noFill/>
                </a:ln>
              </a:rPr>
            </a:br>
            <a:r>
              <a:rPr lang="ru-RU" sz="1800">
                <a:ln>
                  <a:noFill/>
                </a:ln>
              </a:rPr>
              <a:t>вы – очень хороший лидер </a:t>
            </a:r>
            <a:r>
              <a:rPr lang="ru-RU" sz="1800" b="0" i="1">
                <a:ln>
                  <a:noFill/>
                </a:ln>
              </a:rPr>
              <a:t>(Индра Нуи)</a:t>
            </a:r>
            <a:br>
              <a:rPr lang="ru-RU" sz="1800" b="0" i="1">
                <a:ln>
                  <a:noFill/>
                </a:ln>
              </a:rPr>
            </a:br>
            <a:endParaRPr lang="ru-RU" sz="1800" b="0" i="1">
              <a:ln>
                <a:noFill/>
              </a:ln>
            </a:endParaRPr>
          </a:p>
        </p:txBody>
      </p:sp>
      <p:sp>
        <p:nvSpPr>
          <p:cNvPr id="23554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5E1CEB-CCE4-47EA-A157-4FD79D17780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  <p:pic>
        <p:nvPicPr>
          <p:cNvPr id="7" name="Picture 5" descr="DSC_1098">
            <a:extLst/>
          </p:cNvPr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5811838" y="3421063"/>
            <a:ext cx="3482975" cy="2808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6" descr="bsJZ_7sRsLc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3625" y="2420938"/>
            <a:ext cx="3889375" cy="291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677683_TF10167107" id="{A64529CA-8215-4B34-B060-905C53EEF921}" vid="{D02D098C-5659-410C-AC74-1FD1ADFA208B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Отчет о состоянии проекта</Template>
  <TotalTime>839</TotalTime>
  <Words>392</Words>
  <Application>Microsoft Office PowerPoint</Application>
  <PresentationFormat>Лист A4 (210x297 мм)</PresentationFormat>
  <Paragraphs>96</Paragraphs>
  <Slides>22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Segoe UI</vt:lpstr>
      <vt:lpstr>Wingdings 2</vt:lpstr>
      <vt:lpstr>Яркая</vt:lpstr>
      <vt:lpstr>Приложение 1</vt:lpstr>
      <vt:lpstr>Мысли вслух:  Секрет успешной женщины, безусловно,  ее позитивность. На каждое событие смотрю с оптимистичной точки зрения.</vt:lpstr>
      <vt:lpstr>Презентация PowerPoint</vt:lpstr>
      <vt:lpstr>Мысли вслух:  Если не сдаваться, когда сваливаются трудности, если не бежать от работы, и если несмотря ни на что не опускать руки – единственное, чего в итоге можно добиться – это гарантированный успех.  Без вариантов!</vt:lpstr>
      <vt:lpstr>Мысли вслух:  Что делать? Я вам скажу. Учиться мечтать, ставить перед собой высокие цели  и идти к ним. При этом получая кайф  не от конечного результата, а от процесса. </vt:lpstr>
      <vt:lpstr>Мысли вслух:  Хочешь добиться успеха в жизни – сделай настойчивость своим лучшим другом!</vt:lpstr>
      <vt:lpstr>Мысли вслух:  Любить жизнь, уметь замечать мелочи  и радоваться им, уметь искренне улыбаться и сочувствовать,  быть общительной и открытой –  залог успеха! </vt:lpstr>
      <vt:lpstr>Мысли вслух:  Успешные женщины активны, находятся постоянно в действии, пробуют новые возможности, не боятся рисковать.  Такие женщины не боятся ошибаться,  они знают, что ошибка – это ценный опыт, который поможет подняться еще выше.</vt:lpstr>
      <vt:lpstr>Мысли вслух:  Руководителю сложно дать определение, еще сложнее,  когда это хороший руководитель.  Но если вы сможете заставить людей следовать за вами на край света,  вы – очень хороший лидер (Индра Нуи) </vt:lpstr>
      <vt:lpstr>Мысли вслух:  Когда что-то не складывается,  я никогда не позволяю себя жалеть. Люблю здоровую критику:  да, я могла лучше, но что мне мешает? Любой промах для того,  что стать еще лучше. </vt:lpstr>
      <vt:lpstr>Мысли вслух:  Я - ПЕДАГОГ! Я тот, который учит Любви! Искусству! Вечной КРАСОТЕ!  И мне учить детишек не наскучит,  Не надоест, стремиться к высоте!</vt:lpstr>
      <vt:lpstr>Мысли вслух:  Талант есть у каждого ребенка, поэтому - творить вместе с детьми,  дарить им любовь и добро.</vt:lpstr>
      <vt:lpstr>Мысли вслух:  Дом, в котором рядом я и ты,  здесь рождаются мечты. Мы друзей  всех за руки возьмём,  в мир красоты позовем.  (слова из гимна ДТДиМ) </vt:lpstr>
      <vt:lpstr>Мысли вслух:  Я снова к ним приду, чуть-чуть робея,  И снова в детском окажусь раю!                                                    И потому, с любовью, не жалея,                           СВОЁ Я СЕРДЦЕ  ДЕТЯМ ОТДАЮ!</vt:lpstr>
      <vt:lpstr>Мысли вслух:  Наш общий  дом согрет теплом, Частицу сердца оставляет каждый в нём. Сегодня всех нас ждет успех -  Здесь детства радостно звучит счастливый  смех. И дружбы яркая звезда, что светит нам через года, Пусть горит для нас всегда! (слова из гимна ДТДиМ)</vt:lpstr>
      <vt:lpstr>Приложение 2</vt:lpstr>
      <vt:lpstr>«Всякий, кто хочет чего-нибудь добиться, должен много работать»  Мэрил Стрип</vt:lpstr>
      <vt:lpstr>«В этой жизни не важно, как ты падаешь. Важно, как ты поднимаешься»  Шэрон Стоун</vt:lpstr>
      <vt:lpstr>«Попытайся совершить невозможное. Потерпи неудачу. Попытайся снова. Не ошибаются только те, кто боится действовать.  Это твой момент. Не упусти его»  Опра Уинфри</vt:lpstr>
      <vt:lpstr>«Удача улыбается смелым.  Ты никогда не узнаешь, на что способна,  пока не рискнешь» Шерил Сэндберг</vt:lpstr>
      <vt:lpstr>«Залог успеха – труд и вера в себя» Анна Снаткина</vt:lpstr>
      <vt:lpstr>«Всю жизнь люблю новое,  всю жизнь смотрю в будущее,  мне всегда это интересно!» Майя Плисецкая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1                                                                         к городскому конкурсу «Женщина года»</dc:title>
  <dc:creator>Екатерина</dc:creator>
  <cp:lastModifiedBy>Екатерина</cp:lastModifiedBy>
  <cp:revision>20</cp:revision>
  <dcterms:created xsi:type="dcterms:W3CDTF">2020-12-24T14:46:11Z</dcterms:created>
  <dcterms:modified xsi:type="dcterms:W3CDTF">2021-03-19T07:04:02Z</dcterms:modified>
</cp:coreProperties>
</file>