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20"/>
  </p:notesMasterIdLst>
  <p:sldIdLst>
    <p:sldId id="256" r:id="rId3"/>
    <p:sldId id="306" r:id="rId4"/>
    <p:sldId id="305" r:id="rId5"/>
    <p:sldId id="295" r:id="rId6"/>
    <p:sldId id="312" r:id="rId7"/>
    <p:sldId id="318" r:id="rId8"/>
    <p:sldId id="315" r:id="rId9"/>
    <p:sldId id="316" r:id="rId10"/>
    <p:sldId id="313" r:id="rId11"/>
    <p:sldId id="308" r:id="rId12"/>
    <p:sldId id="309" r:id="rId13"/>
    <p:sldId id="298" r:id="rId14"/>
    <p:sldId id="300" r:id="rId15"/>
    <p:sldId id="304" r:id="rId16"/>
    <p:sldId id="317" r:id="rId17"/>
    <p:sldId id="311" r:id="rId18"/>
    <p:sldId id="299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2684" autoAdjust="0"/>
    <p:restoredTop sz="94660"/>
  </p:normalViewPr>
  <p:slideViewPr>
    <p:cSldViewPr>
      <p:cViewPr>
        <p:scale>
          <a:sx n="72" d="100"/>
          <a:sy n="72" d="100"/>
        </p:scale>
        <p:origin x="-105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320C27B-C989-42A4-8B6A-E29594B15B36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93B9C30-13D5-42D9-9518-4658CA9422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06656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66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4365104"/>
            <a:ext cx="5976664" cy="7444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7B327-1E8D-4313-B9D7-9AE0F21F2789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6B47C-85B3-4205-B25F-95C8DA69A2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7B602-B596-419F-A1C2-CA7B03EDDF19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554E9-EAA0-4C93-8FCD-FCEACB873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 cstate="email">
            <a:lum/>
          </a:blip>
          <a:srcRect/>
          <a:stretch>
            <a:fillRect l="71000" r="-7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058DD-200C-4CA0-BEF6-70FD71C3A671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1CDEC-08A1-459D-B3B1-5FC38B662E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66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4365104"/>
            <a:ext cx="5976664" cy="7444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54635-DF32-4D52-A89B-F57028245918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A55C0-0148-435A-8FDB-D470FBCC6E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48827-0EC6-4813-B4D3-24D820A7A10D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1CEE5-B960-47F2-80C0-B4C1F5CB61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email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CE415-60D8-437F-9113-F9316C6609B6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8F3E3-8086-4ED5-9333-80535158CC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584F1-6C44-46C0-B481-0EA1BA2855A7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E4C88-60AF-4214-A029-685A50269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D3B1-2146-4E6D-B2B3-95D211E344C7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2BC9A-6172-4663-82C3-59F98AE7E6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E78FE-BCC0-4A9E-8D8B-40FF85A61C27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153AF-485C-408B-802B-C0CD02DB28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617BE-CE08-4DC5-BED5-F4F5BE8837E3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3FD14-5D6A-4FD3-B848-44714BF9BA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95FA2-81AE-4632-B129-F5FFA187C8C6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C1C78-67CC-4131-8703-E975E6D17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D2E17-70DC-411C-B411-BD0E63F57833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73279-FBDB-4013-9299-5A950C3458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C12FD-5430-4BB7-AF45-CB3D16C5CF96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D409D-7A80-436C-8F13-5F22A55681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3690E-CD09-4210-B4F6-1E479B3FC98B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B65ED-FE89-433F-833A-6EFFC7C6FC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 cstate="email">
            <a:lum/>
          </a:blip>
          <a:srcRect/>
          <a:stretch>
            <a:fillRect l="71000" r="-7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A11C1-870C-49AD-A35F-BA451B42BDDE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D2D09-A9E4-48B1-A279-32D7610F56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email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DE3C0-B563-42B4-96E2-278A14D8F355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B2166-0977-48A3-BD00-B704AB8B3A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CD612-4D49-42F8-B7C9-0AB15D214F03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CF554-F7E4-4696-8C4E-3E35394511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5AEFC-1F9A-4F66-9B0D-ACC1FD225993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FAE6E-66A3-4456-843B-AF62C2B785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A32C4-80A2-48B5-B247-A0804F1DB49E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6ECC6-E88B-468E-8F36-D55F14C4E4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15428-DCEE-4DDB-ACD4-C5C4C6EEE074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9FBB0-0BC5-4E29-A14E-9223F03179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A1899-F1F8-4F68-B43C-BD581C6878B2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38C21-5CA9-4A81-B9CF-5924CB6B46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D68D5-ED85-481D-A43F-1B30C18CE5CA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CDEFD-E3BF-413B-9C0A-6C14CC2831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4000" t="-46000" r="-4000" b="7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875463" y="6308725"/>
            <a:ext cx="2133600" cy="4127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tint val="75000"/>
                  </a:schemeClr>
                </a:solidFill>
                <a:latin typeface="Cheshirskiy Cat" pitchFamily="34" charset="0"/>
                <a:cs typeface="+mn-cs"/>
              </a:defRPr>
            </a:lvl1pPr>
          </a:lstStyle>
          <a:p>
            <a:pPr>
              <a:defRPr/>
            </a:pPr>
            <a:r>
              <a:rPr lang="ru-RU"/>
              <a:t>ВЕО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953735"/>
          </a:solidFill>
          <a:latin typeface="Cheshirskiy Cat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53735"/>
          </a:solidFill>
          <a:latin typeface="Cheshirskiy Ca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53735"/>
          </a:solidFill>
          <a:latin typeface="Cheshirskiy Ca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53735"/>
          </a:solidFill>
          <a:latin typeface="Cheshirskiy Ca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53735"/>
          </a:solidFill>
          <a:latin typeface="Cheshirskiy Cat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953735"/>
          </a:solidFill>
          <a:latin typeface="Cheshirskiy Cat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953735"/>
          </a:solidFill>
          <a:latin typeface="Cheshirskiy Cat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953735"/>
          </a:solidFill>
          <a:latin typeface="Cheshirskiy Cat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953735"/>
          </a:solidFill>
          <a:latin typeface="Cheshirskiy Cat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ü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ü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4000" t="-46000" r="-4000" b="7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875463" y="6308725"/>
            <a:ext cx="2133600" cy="4127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800">
                <a:solidFill>
                  <a:prstClr val="black">
                    <a:tint val="75000"/>
                  </a:prstClr>
                </a:solidFill>
                <a:latin typeface="Cheshirskiy Cat" pitchFamily="34" charset="0"/>
                <a:cs typeface="+mn-cs"/>
              </a:defRPr>
            </a:lvl1pPr>
          </a:lstStyle>
          <a:p>
            <a:pPr>
              <a:defRPr/>
            </a:pPr>
            <a:r>
              <a:rPr lang="ru-RU"/>
              <a:t>ВЕО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953735"/>
          </a:solidFill>
          <a:latin typeface="Cheshirskiy Cat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53735"/>
          </a:solidFill>
          <a:latin typeface="Cheshirskiy Ca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53735"/>
          </a:solidFill>
          <a:latin typeface="Cheshirskiy Ca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53735"/>
          </a:solidFill>
          <a:latin typeface="Cheshirskiy Ca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53735"/>
          </a:solidFill>
          <a:latin typeface="Cheshirskiy Cat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953735"/>
          </a:solidFill>
          <a:latin typeface="Cheshirskiy Cat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953735"/>
          </a:solidFill>
          <a:latin typeface="Cheshirskiy Cat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953735"/>
          </a:solidFill>
          <a:latin typeface="Cheshirskiy Cat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953735"/>
          </a:solidFill>
          <a:latin typeface="Cheshirskiy Cat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ü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ü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50;&#1091;&#1083;&#1091;&#1077;&#1074;%20&#1056;.&#1053;\&#1092;&#1086;&#1085;%20&#1085;&#1072;%20&#1085;&#1072;&#1095;&#1072;&#1083;&#1086;.mp3" TargetMode="Externa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user\Desktop\&#1050;&#1091;&#1083;&#1091;&#1077;&#1074;%20&#1056;.&#1053;\&#1076;&#1083;&#1103;%20&#1080;&#1075;&#1088;&#1099;%20&#1090;&#1080;&#1088;&#1084;&#1072;%20&#1090;&#1072;&#1085;&#1077;&#1094;%20&#1076;&#1088;&#1091;&#1078;&#1073;&#1099;.mp3" TargetMode="Externa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C:\Users\user\Desktop\&#1050;&#1091;&#1083;&#1091;&#1077;&#1074;%20&#1056;.&#1053;\&#1055;&#1086;&#1087;&#1091;&#1088;&#1088;&#1080;%20&#1073;&#1072;&#1096;&#1082;&#1080;&#1088;&#1089;&#1082;&#1080;&#1093;%20&#1084;&#1077;&#1083;&#1086;&#1076;&#1080;&#1081;.avi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C:\Users\user\Desktop\&#1050;&#1091;&#1083;&#1091;&#1077;&#1074;%20&#1056;.&#1053;\&#1044;&#1077;&#1090;&#1089;&#1082;&#1080;&#1077;%20-%20&#1055;&#1091;&#1089;&#1090;&#1100;%20&#1074;&#1089;&#1077;&#1075;&#1076;&#1072;%20&#1073;&#1091;&#1076;&#1077;&#1090;%20&#1089;&#1086;&#1083;&#1085;&#1094;&#1077;%20(minus)%20-3%20&#1087;&#1086;&#1083;&#1091;&#1090;&#1086;&#1085;&#1072;.mp3" TargetMode="External"/><Relationship Id="rId1" Type="http://schemas.openxmlformats.org/officeDocument/2006/relationships/audio" Target="file:///C:\Users\user\Desktop\&#1050;&#1091;&#1083;&#1091;&#1077;&#1074;%20&#1056;.&#1053;\&#1051;&#1077;&#1075;&#1077;&#1085;&#1076;&#1072;%20&#1086;&#1073;%20&#1059;&#1088;&#1072;&#1083;&#1077;%20G%20&#1088;&#1077;&#1079;&#1072;&#1085;&#1085;&#1072;&#1103;.mp3" TargetMode="Externa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28575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ctrTitle"/>
          </p:nvPr>
        </p:nvSpPr>
        <p:spPr>
          <a:xfrm>
            <a:off x="987425" y="908050"/>
            <a:ext cx="7658100" cy="1800225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FF0000"/>
                </a:solidFill>
                <a:latin typeface="Cheshirskiy Cat"/>
              </a:rPr>
              <a:t>Фольклорное объединение </a:t>
            </a:r>
            <a:br>
              <a:rPr lang="ru-RU" sz="3600" b="1" dirty="0" smtClean="0">
                <a:solidFill>
                  <a:srgbClr val="FF0000"/>
                </a:solidFill>
                <a:latin typeface="Cheshirskiy Cat"/>
              </a:rPr>
            </a:br>
            <a:r>
              <a:rPr lang="ru-RU" sz="3600" b="1" dirty="0" smtClean="0">
                <a:solidFill>
                  <a:srgbClr val="FF0000"/>
                </a:solidFill>
                <a:latin typeface="Cheshirskiy Cat"/>
              </a:rPr>
              <a:t>«</a:t>
            </a:r>
            <a:r>
              <a:rPr lang="ru-RU" sz="3600" b="1" dirty="0" err="1" smtClean="0">
                <a:solidFill>
                  <a:srgbClr val="FF0000"/>
                </a:solidFill>
                <a:latin typeface="Cheshirskiy Cat"/>
              </a:rPr>
              <a:t>Акбузат</a:t>
            </a:r>
            <a:r>
              <a:rPr lang="ru-RU" sz="3600" b="1" dirty="0" smtClean="0">
                <a:solidFill>
                  <a:srgbClr val="FF0000"/>
                </a:solidFill>
                <a:latin typeface="Cheshirskiy Cat"/>
              </a:rPr>
              <a:t>»</a:t>
            </a:r>
            <a:r>
              <a:rPr lang="ru-RU" sz="3600" b="1" dirty="0" smtClean="0">
                <a:solidFill>
                  <a:schemeClr val="tx1"/>
                </a:solidFill>
                <a:latin typeface="Cheshirskiy Cat"/>
              </a:rPr>
              <a:t> </a:t>
            </a:r>
          </a:p>
        </p:txBody>
      </p:sp>
      <p:pic>
        <p:nvPicPr>
          <p:cNvPr id="26627" name="Picture 2" descr="C:\Users\1\Desktop\фото Акбузат\Фото017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30975" y="2843213"/>
            <a:ext cx="2266950" cy="302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3" descr="C:\Users\1\Desktop\фото Акбузат\SAM_059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92463" y="2997200"/>
            <a:ext cx="3328987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2" descr="C:\Users\1\Desktop\фото с телефона\IMG_20170221_18441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55713" y="3652838"/>
            <a:ext cx="190817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4" descr="C:\Users\1\Desktop\фото Акбузат\CAM0063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8150" y="1974850"/>
            <a:ext cx="2725738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фон на начал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643438" y="5591188"/>
            <a:ext cx="571504" cy="5715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6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ctrTitle"/>
          </p:nvPr>
        </p:nvSpPr>
        <p:spPr>
          <a:xfrm>
            <a:off x="395288" y="908050"/>
            <a:ext cx="8280400" cy="4897438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chemeClr val="tx1"/>
                </a:solidFill>
                <a:latin typeface="Cheshirskiy Cat"/>
              </a:rPr>
              <a:t>.</a:t>
            </a:r>
            <a:br>
              <a:rPr lang="ru-RU" sz="2800" smtClean="0">
                <a:solidFill>
                  <a:schemeClr val="tx1"/>
                </a:solidFill>
                <a:latin typeface="Cheshirskiy Cat"/>
              </a:rPr>
            </a:br>
            <a:endParaRPr lang="ru-RU" sz="2800" smtClean="0">
              <a:solidFill>
                <a:schemeClr val="tx1"/>
              </a:solidFill>
              <a:latin typeface="Cheshirskiy Cat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549275"/>
            <a:ext cx="5329237" cy="327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3713163"/>
            <a:ext cx="3370262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6"/>
          <p:cNvPicPr>
            <a:picLocks noChangeAspect="1" noChangeArrowheads="1"/>
          </p:cNvPicPr>
          <p:nvPr/>
        </p:nvPicPr>
        <p:blipFill>
          <a:blip r:embed="rId4" cstate="print"/>
          <a:srcRect r="25375"/>
          <a:stretch>
            <a:fillRect/>
          </a:stretch>
        </p:blipFill>
        <p:spPr bwMode="auto">
          <a:xfrm>
            <a:off x="631825" y="4149725"/>
            <a:ext cx="4084638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7"/>
          <p:cNvPicPr>
            <a:picLocks noChangeAspect="1" noChangeArrowheads="1"/>
          </p:cNvPicPr>
          <p:nvPr/>
        </p:nvPicPr>
        <p:blipFill>
          <a:blip r:embed="rId5"/>
          <a:srcRect l="6229" r="10614"/>
          <a:stretch>
            <a:fillRect/>
          </a:stretch>
        </p:blipFill>
        <p:spPr bwMode="auto">
          <a:xfrm>
            <a:off x="1301750" y="2708275"/>
            <a:ext cx="25908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ctrTitle"/>
          </p:nvPr>
        </p:nvSpPr>
        <p:spPr>
          <a:xfrm>
            <a:off x="395288" y="3789363"/>
            <a:ext cx="8280400" cy="2447925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tx1"/>
                </a:solidFill>
                <a:latin typeface="Cheshirskiy Cat"/>
              </a:rPr>
              <a:t>Башкирская юрта («тирмэ») –</a:t>
            </a:r>
            <a:br>
              <a:rPr lang="ru-RU" sz="3600" smtClean="0">
                <a:solidFill>
                  <a:schemeClr val="tx1"/>
                </a:solidFill>
                <a:latin typeface="Cheshirskiy Cat"/>
              </a:rPr>
            </a:br>
            <a:r>
              <a:rPr lang="ru-RU" sz="2800" smtClean="0">
                <a:solidFill>
                  <a:schemeClr val="tx1"/>
                </a:solidFill>
                <a:latin typeface="Cheshirskiy Cat"/>
              </a:rPr>
              <a:t>переносное жилище древних башкир.</a:t>
            </a:r>
            <a:br>
              <a:rPr lang="ru-RU" sz="2800" smtClean="0">
                <a:solidFill>
                  <a:schemeClr val="tx1"/>
                </a:solidFill>
                <a:latin typeface="Cheshirskiy Cat"/>
              </a:rPr>
            </a:br>
            <a:endParaRPr lang="ru-RU" sz="2800" smtClean="0">
              <a:solidFill>
                <a:schemeClr val="tx1"/>
              </a:solidFill>
              <a:latin typeface="Cheshirskiy Cat"/>
            </a:endParaRPr>
          </a:p>
        </p:txBody>
      </p:sp>
      <p:pic>
        <p:nvPicPr>
          <p:cNvPr id="34818" name="Picture 5" descr="C:\Users\1\Desktop\конспект занятия на конкурс\766993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836613"/>
            <a:ext cx="4608513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ctrTitle"/>
          </p:nvPr>
        </p:nvSpPr>
        <p:spPr>
          <a:xfrm>
            <a:off x="785813" y="5084763"/>
            <a:ext cx="7772400" cy="1152525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chemeClr val="tx1"/>
                </a:solidFill>
                <a:latin typeface="Cheshirskiy Cat"/>
              </a:rPr>
              <a:t>Внутреннее убранство юрты.</a:t>
            </a:r>
          </a:p>
        </p:txBody>
      </p:sp>
      <p:pic>
        <p:nvPicPr>
          <p:cNvPr id="3584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4025" y="876300"/>
            <a:ext cx="5905500" cy="442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для игры тирма танец дружб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143372" y="5786454"/>
            <a:ext cx="571504" cy="5715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5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ctrTitle"/>
          </p:nvPr>
        </p:nvSpPr>
        <p:spPr>
          <a:xfrm>
            <a:off x="785813" y="2428875"/>
            <a:ext cx="7772400" cy="1470025"/>
          </a:xfrm>
        </p:spPr>
        <p:txBody>
          <a:bodyPr/>
          <a:lstStyle/>
          <a:p>
            <a:pPr eaLnBrk="1" hangingPunct="1"/>
            <a:endParaRPr lang="ru-RU" sz="3600" smtClean="0">
              <a:solidFill>
                <a:schemeClr val="tx1"/>
              </a:solidFill>
              <a:latin typeface="Cheshirskiy Cat"/>
            </a:endParaRPr>
          </a:p>
        </p:txBody>
      </p:sp>
      <p:pic>
        <p:nvPicPr>
          <p:cNvPr id="36866" name="Picture 2" descr="C:\Users\1\Desktop\конспект занятия на конкурс\image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708025"/>
            <a:ext cx="6186487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ctrTitle"/>
          </p:nvPr>
        </p:nvSpPr>
        <p:spPr>
          <a:xfrm>
            <a:off x="115888" y="4724400"/>
            <a:ext cx="9036050" cy="1008063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Башкирская          Казахская            Киргизский     Русская</a:t>
            </a:r>
            <a:b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думбыра                   домбра                   комус              домра</a:t>
            </a:r>
            <a:b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smtClean="0">
              <a:solidFill>
                <a:schemeClr val="tx1"/>
              </a:solidFill>
              <a:latin typeface="Cheshirskiy Cat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1813" y="1177925"/>
            <a:ext cx="2305050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1177925"/>
            <a:ext cx="2297112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1177925"/>
            <a:ext cx="2232025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45350" y="1177925"/>
            <a:ext cx="1524000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Попурри башкирских мелодий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14348" y="778631"/>
            <a:ext cx="7769276" cy="58269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306764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ctrTitle"/>
          </p:nvPr>
        </p:nvSpPr>
        <p:spPr>
          <a:xfrm>
            <a:off x="827088" y="476250"/>
            <a:ext cx="7632700" cy="5400675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smtClean="0">
              <a:solidFill>
                <a:schemeClr val="tx1"/>
              </a:solidFill>
              <a:latin typeface="Cheshirskiy Cat"/>
            </a:endParaRPr>
          </a:p>
        </p:txBody>
      </p:sp>
      <p:pic>
        <p:nvPicPr>
          <p:cNvPr id="39938" name="Picture 3" descr="H:\0_8fbdd_2f959f51_XX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908050"/>
            <a:ext cx="4392613" cy="523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Легенда об Урале G резанн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1071538" y="3714752"/>
            <a:ext cx="714380" cy="714380"/>
          </a:xfrm>
          <a:prstGeom prst="rect">
            <a:avLst/>
          </a:prstGeom>
        </p:spPr>
      </p:pic>
      <p:pic>
        <p:nvPicPr>
          <p:cNvPr id="7" name="Детские - Пусть всегда будет солнце (minus) -3 полутон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00958" y="3786190"/>
            <a:ext cx="714380" cy="7143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0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29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ctrTitle"/>
          </p:nvPr>
        </p:nvSpPr>
        <p:spPr>
          <a:xfrm>
            <a:off x="785813" y="3284538"/>
            <a:ext cx="7772400" cy="720725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FF0000"/>
                </a:solidFill>
                <a:latin typeface="Cheshirskiy Cat"/>
              </a:rPr>
              <a:t>Спасибо за внимание!</a:t>
            </a:r>
          </a:p>
        </p:txBody>
      </p:sp>
      <p:pic>
        <p:nvPicPr>
          <p:cNvPr id="40962" name="Рисунок 2" descr="i (2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0013" y="4198938"/>
            <a:ext cx="3240087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Содержимое 3" descr="Ансамбль-народного-танц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4202113"/>
            <a:ext cx="3455988" cy="199866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</p:pic>
      <p:pic>
        <p:nvPicPr>
          <p:cNvPr id="40964" name="Рисунок 4" descr="i (3)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1950" y="1330325"/>
            <a:ext cx="2457450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2" descr="C:\Users\1\Desktop\конспект занятия на конкурс\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754063"/>
            <a:ext cx="3328988" cy="249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2" descr="http://www.bashinform.ru/upload/img_res1024/2111a9f982d28728/dsc_1199_ejw_102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1563" y="1287463"/>
            <a:ext cx="267335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28575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ctrTitle"/>
          </p:nvPr>
        </p:nvSpPr>
        <p:spPr>
          <a:xfrm>
            <a:off x="785813" y="2349500"/>
            <a:ext cx="7772400" cy="2303463"/>
          </a:xfrm>
        </p:spPr>
        <p:txBody>
          <a:bodyPr/>
          <a:lstStyle/>
          <a:p>
            <a:pPr eaLnBrk="1" hangingPunct="1"/>
            <a:endParaRPr lang="ru-RU" sz="3600" smtClean="0">
              <a:solidFill>
                <a:schemeClr val="tx1"/>
              </a:solidFill>
              <a:latin typeface="Cheshirskiy Cat"/>
            </a:endParaRPr>
          </a:p>
        </p:txBody>
      </p:sp>
      <p:pic>
        <p:nvPicPr>
          <p:cNvPr id="27651" name="Picture 6" descr="C:\Users\1\Desktop\конспект занятия на конкурс\20140705_155841-640x48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519113"/>
            <a:ext cx="4097337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2" descr="E:\документы\Pictures\мои картины\CAM00175.jpg"/>
          <p:cNvPicPr>
            <a:picLocks noChangeAspect="1" noChangeArrowheads="1"/>
          </p:cNvPicPr>
          <p:nvPr/>
        </p:nvPicPr>
        <p:blipFill>
          <a:blip r:embed="rId5"/>
          <a:srcRect l="3783"/>
          <a:stretch>
            <a:fillRect/>
          </a:stretch>
        </p:blipFill>
        <p:spPr bwMode="auto">
          <a:xfrm>
            <a:off x="715963" y="3500438"/>
            <a:ext cx="3889375" cy="269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3" descr="E:\документы\Pictures\мои картины\CAM0028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3" y="692150"/>
            <a:ext cx="4256087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4"/>
          <p:cNvPicPr>
            <a:picLocks noChangeAspect="1" noChangeArrowheads="1"/>
          </p:cNvPicPr>
          <p:nvPr/>
        </p:nvPicPr>
        <p:blipFill>
          <a:blip r:embed="rId7"/>
          <a:srcRect r="4430"/>
          <a:stretch>
            <a:fillRect/>
          </a:stretch>
        </p:blipFill>
        <p:spPr bwMode="auto">
          <a:xfrm>
            <a:off x="4622800" y="3500438"/>
            <a:ext cx="4010025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фон на начало.mp3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020272" y="588932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6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28575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ctrTitle"/>
          </p:nvPr>
        </p:nvSpPr>
        <p:spPr>
          <a:xfrm>
            <a:off x="785813" y="2349500"/>
            <a:ext cx="7772400" cy="2303463"/>
          </a:xfrm>
        </p:spPr>
        <p:txBody>
          <a:bodyPr/>
          <a:lstStyle/>
          <a:p>
            <a:pPr eaLnBrk="1" hangingPunct="1"/>
            <a:endParaRPr lang="ru-RU" sz="3600" smtClean="0">
              <a:solidFill>
                <a:schemeClr val="tx1"/>
              </a:solidFill>
              <a:latin typeface="Cheshirskiy Cat"/>
            </a:endParaRPr>
          </a:p>
        </p:txBody>
      </p:sp>
      <p:pic>
        <p:nvPicPr>
          <p:cNvPr id="28675" name="Picture 2" descr="E:\документы\Pictures\мои картины\CAM0038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800100"/>
            <a:ext cx="3825875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3" descr="E:\документы\Pictures\мои картины\CAM0045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1375" y="3284538"/>
            <a:ext cx="3887788" cy="291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E:\документы\Pictures\мои картины\Фото027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59325" y="3509963"/>
            <a:ext cx="3783013" cy="269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 descr="E:\документы\Pictures\мои картины\CAM00868.jpg"/>
          <p:cNvPicPr>
            <a:picLocks noChangeAspect="1" noChangeArrowheads="1"/>
          </p:cNvPicPr>
          <p:nvPr/>
        </p:nvPicPr>
        <p:blipFill>
          <a:blip r:embed="rId6"/>
          <a:srcRect l="4137" r="3944" b="5531"/>
          <a:stretch>
            <a:fillRect/>
          </a:stretch>
        </p:blipFill>
        <p:spPr bwMode="auto">
          <a:xfrm>
            <a:off x="841375" y="771525"/>
            <a:ext cx="3854450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28575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250" y="836613"/>
            <a:ext cx="6624638" cy="13684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err="1" smtClean="0">
                <a:solidFill>
                  <a:srgbClr val="C00000"/>
                </a:solidFill>
              </a:rPr>
              <a:t>Акбузат</a:t>
            </a:r>
            <a:r>
              <a:rPr lang="ru-RU" sz="2800" dirty="0" smtClean="0">
                <a:solidFill>
                  <a:srgbClr val="C00000"/>
                </a:solidFill>
              </a:rPr>
              <a:t> – легендарный крылатый конь,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от «</a:t>
            </a:r>
            <a:r>
              <a:rPr lang="ru-RU" sz="2800" b="1" dirty="0" err="1" smtClean="0">
                <a:solidFill>
                  <a:srgbClr val="C00000"/>
                </a:solidFill>
              </a:rPr>
              <a:t>акбуз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</a:rPr>
              <a:t>ат</a:t>
            </a:r>
            <a:r>
              <a:rPr lang="ru-RU" sz="2800" b="1" dirty="0" smtClean="0">
                <a:solidFill>
                  <a:srgbClr val="C00000"/>
                </a:solidFill>
              </a:rPr>
              <a:t>» </a:t>
            </a:r>
            <a:r>
              <a:rPr lang="ru-RU" sz="2800" dirty="0" smtClean="0">
                <a:solidFill>
                  <a:srgbClr val="C00000"/>
                </a:solidFill>
              </a:rPr>
              <a:t>серая лошадь.</a:t>
            </a:r>
            <a:br>
              <a:rPr lang="ru-RU" sz="2800" dirty="0" smtClean="0">
                <a:solidFill>
                  <a:srgbClr val="C00000"/>
                </a:solidFill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29699" name="Picture 2" descr="C:\Users\1\Desktop\фото с телефона\IMG_20170309_1401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1749425"/>
            <a:ext cx="5905500" cy="442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28575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ctrTitle"/>
          </p:nvPr>
        </p:nvSpPr>
        <p:spPr>
          <a:xfrm>
            <a:off x="785813" y="2349500"/>
            <a:ext cx="7772400" cy="2303463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chemeClr val="tx1"/>
                </a:solidFill>
                <a:latin typeface="Cheshirskiy Cat"/>
              </a:rPr>
              <a:t>Фольклор </a:t>
            </a:r>
            <a:r>
              <a:rPr lang="ru-RU" sz="2700" smtClean="0">
                <a:solidFill>
                  <a:schemeClr val="tx1"/>
                </a:solidFill>
                <a:latin typeface="Cheshirskiy Cat"/>
              </a:rPr>
              <a:t>(от англ.</a:t>
            </a:r>
            <a:r>
              <a:rPr lang="en-US" sz="2700" smtClean="0">
                <a:solidFill>
                  <a:schemeClr val="tx1"/>
                </a:solidFill>
                <a:latin typeface="Cheshirskiy Cat"/>
              </a:rPr>
              <a:t>folk</a:t>
            </a:r>
            <a:r>
              <a:rPr lang="ru-RU" sz="2700" smtClean="0">
                <a:solidFill>
                  <a:schemeClr val="tx1"/>
                </a:solidFill>
                <a:latin typeface="Cheshirskiy Cat"/>
              </a:rPr>
              <a:t> – народ и </a:t>
            </a:r>
            <a:r>
              <a:rPr lang="en-US" sz="2700" smtClean="0">
                <a:solidFill>
                  <a:schemeClr val="tx1"/>
                </a:solidFill>
                <a:latin typeface="Cheshirskiy Cat"/>
              </a:rPr>
              <a:t>lore</a:t>
            </a:r>
            <a:r>
              <a:rPr lang="ru-RU" sz="2700" smtClean="0">
                <a:solidFill>
                  <a:schemeClr val="tx1"/>
                </a:solidFill>
                <a:latin typeface="Cheshirskiy Cat"/>
              </a:rPr>
              <a:t>-мудрость</a:t>
            </a:r>
            <a:r>
              <a:rPr lang="en-US" sz="2700" smtClean="0">
                <a:solidFill>
                  <a:schemeClr val="tx1"/>
                </a:solidFill>
                <a:latin typeface="Cheshirskiy Cat"/>
              </a:rPr>
              <a:t>)</a:t>
            </a:r>
            <a:r>
              <a:rPr lang="ru-RU" sz="2700" smtClean="0">
                <a:solidFill>
                  <a:schemeClr val="tx1"/>
                </a:solidFill>
                <a:latin typeface="Cheshirskiy Cat"/>
              </a:rPr>
              <a:t> </a:t>
            </a:r>
            <a:r>
              <a:rPr lang="ru-RU" sz="3600" smtClean="0">
                <a:solidFill>
                  <a:schemeClr val="tx1"/>
                </a:solidFill>
                <a:latin typeface="Cheshirskiy Cat"/>
              </a:rPr>
              <a:t>– это многовековая народная мудрость, передаваемая от одного поколения другому…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28575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ctrTitle"/>
          </p:nvPr>
        </p:nvSpPr>
        <p:spPr>
          <a:xfrm>
            <a:off x="785813" y="692697"/>
            <a:ext cx="7772400" cy="1368152"/>
          </a:xfrm>
        </p:spPr>
        <p:txBody>
          <a:bodyPr/>
          <a:lstStyle/>
          <a:p>
            <a:pPr eaLnBrk="1" hangingPunct="1"/>
            <a:r>
              <a:rPr lang="ru-RU" sz="3200" b="1" dirty="0">
                <a:solidFill>
                  <a:srgbClr val="953735"/>
                </a:solidFill>
                <a:latin typeface="Cheshirskiy Cat"/>
              </a:rPr>
              <a:t>Виды устного народного</a:t>
            </a:r>
            <a:br>
              <a:rPr lang="ru-RU" sz="3200" b="1" dirty="0">
                <a:solidFill>
                  <a:srgbClr val="953735"/>
                </a:solidFill>
                <a:latin typeface="Cheshirskiy Cat"/>
              </a:rPr>
            </a:br>
            <a:r>
              <a:rPr lang="ru-RU" sz="3200" b="1" dirty="0">
                <a:solidFill>
                  <a:srgbClr val="953735"/>
                </a:solidFill>
                <a:latin typeface="Cheshirskiy Cat"/>
              </a:rPr>
              <a:t> творчества </a:t>
            </a:r>
            <a:endParaRPr lang="ru-RU" sz="3600" dirty="0" smtClean="0">
              <a:solidFill>
                <a:schemeClr val="tx1"/>
              </a:solidFill>
              <a:latin typeface="Cheshirskiy Ca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1511552"/>
            <a:ext cx="7632848" cy="6004721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lvl="0" indent="-342900">
              <a:spcAft>
                <a:spcPts val="0"/>
              </a:spcAft>
              <a:buFont typeface="Wingdings"/>
              <a:buChar char=""/>
              <a:tabLst>
                <a:tab pos="457200" algn="l"/>
              </a:tabLst>
            </a:pPr>
            <a:endParaRPr lang="ru-RU" sz="2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457200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  <a:endParaRPr lang="ru-RU" sz="3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457200" algn="l"/>
              </a:tabLs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Поговорки </a:t>
            </a:r>
            <a:endParaRPr lang="ru-RU" sz="3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457200" algn="l"/>
              </a:tabLs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Пословицы</a:t>
            </a:r>
            <a:endParaRPr lang="ru-RU" sz="3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457200" algn="l"/>
              </a:tabLs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Сказки </a:t>
            </a:r>
            <a:endParaRPr lang="ru-RU" sz="3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457200" algn="l"/>
              </a:tabLs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Потешки</a:t>
            </a:r>
            <a:endParaRPr lang="ru-RU" sz="3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457200" algn="l"/>
              </a:tabLs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Легенды </a:t>
            </a:r>
            <a:endParaRPr lang="ru-RU" sz="3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457200" algn="l"/>
              </a:tabLs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Песни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457200" algn="l"/>
              </a:tabLst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457200" algn="l"/>
              </a:tabLst>
            </a:pPr>
            <a:endParaRPr lang="ru-RU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457200" algn="l"/>
              </a:tabLst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457200" algn="l"/>
              </a:tabLst>
            </a:pPr>
            <a:endParaRPr lang="ru-RU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457200" algn="l"/>
              </a:tabLst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457200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Частушки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457200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Скороговорки</a:t>
            </a:r>
            <a:endParaRPr lang="ru-RU" sz="3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457200" algn="l"/>
              </a:tabLs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Считалки</a:t>
            </a:r>
            <a:endParaRPr lang="ru-RU" sz="3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457200" algn="l"/>
              </a:tabLs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Прибаутки </a:t>
            </a:r>
            <a:endParaRPr lang="ru-RU" sz="3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457200" algn="l"/>
              </a:tabLs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Былины</a:t>
            </a:r>
            <a:endParaRPr lang="ru-RU" sz="3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457200" algn="l"/>
              </a:tabLs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Дразнилки</a:t>
            </a:r>
            <a:endParaRPr lang="ru-RU" sz="3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Calibri"/>
                <a:ea typeface="Calibri"/>
                <a:cs typeface="Times New Roman"/>
              </a:rPr>
              <a:t> 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81497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5400" dirty="0" smtClean="0"/>
          </a:p>
          <a:p>
            <a:pPr marL="0" indent="0" algn="ctr">
              <a:buNone/>
            </a:pPr>
            <a:endParaRPr lang="ru-RU" sz="5400" dirty="0"/>
          </a:p>
          <a:p>
            <a:pPr marL="0" indent="0" algn="ctr">
              <a:buNone/>
            </a:pPr>
            <a:r>
              <a:rPr lang="ru-RU" sz="5400" dirty="0" smtClean="0"/>
              <a:t>В пять комнат – одна дверь</a:t>
            </a:r>
            <a:endParaRPr lang="ru-RU" sz="5400" dirty="0"/>
          </a:p>
        </p:txBody>
      </p:sp>
    </p:spTree>
    <p:extLst>
      <p:ext uri="{BB962C8B-B14F-4D97-AF65-F5344CB8AC3E}">
        <p14:creationId xmlns="" xmlns:p14="http://schemas.microsoft.com/office/powerpoint/2010/main" val="29705342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800" dirty="0" smtClean="0"/>
          </a:p>
          <a:p>
            <a:pPr marL="0" indent="0" algn="ctr">
              <a:buNone/>
            </a:pPr>
            <a:endParaRPr lang="ru-RU" sz="4800" dirty="0"/>
          </a:p>
          <a:p>
            <a:pPr marL="0" indent="0" algn="ctr">
              <a:buNone/>
            </a:pPr>
            <a:r>
              <a:rPr lang="ru-RU" sz="4800" dirty="0" smtClean="0"/>
              <a:t>Голова – гребёнка, хвост - серп</a:t>
            </a:r>
            <a:endParaRPr lang="ru-RU" sz="4800" dirty="0"/>
          </a:p>
        </p:txBody>
      </p:sp>
    </p:spTree>
    <p:extLst>
      <p:ext uri="{BB962C8B-B14F-4D97-AF65-F5344CB8AC3E}">
        <p14:creationId xmlns="" xmlns:p14="http://schemas.microsoft.com/office/powerpoint/2010/main" val="1917945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2708275"/>
            <a:ext cx="8229600" cy="3346450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3800" dirty="0" smtClean="0"/>
              <a:t>ЙСААБТНУ</a:t>
            </a:r>
            <a:endParaRPr lang="ru-RU" sz="13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7321_P2i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37321_P2i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37321_P2i</Template>
  <TotalTime>1827</TotalTime>
  <Words>88</Words>
  <Application>Microsoft Office PowerPoint</Application>
  <PresentationFormat>Экран (4:3)</PresentationFormat>
  <Paragraphs>39</Paragraphs>
  <Slides>17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37321_P2i</vt:lpstr>
      <vt:lpstr>3_37321_P2i</vt:lpstr>
      <vt:lpstr>Фольклорное объединение  «Акбузат» </vt:lpstr>
      <vt:lpstr>Слайд 2</vt:lpstr>
      <vt:lpstr>Слайд 3</vt:lpstr>
      <vt:lpstr>Акбузат – легендарный крылатый конь, от «акбуз ат» серая лошадь. </vt:lpstr>
      <vt:lpstr>Фольклор (от англ.folk – народ и lore-мудрость) – это многовековая народная мудрость, передаваемая от одного поколения другому…</vt:lpstr>
      <vt:lpstr>Виды устного народного  творчества </vt:lpstr>
      <vt:lpstr>Загадки</vt:lpstr>
      <vt:lpstr>Загадки</vt:lpstr>
      <vt:lpstr>Слайд 9</vt:lpstr>
      <vt:lpstr>. </vt:lpstr>
      <vt:lpstr>Башкирская юрта («тирмэ») – переносное жилище древних башкир. </vt:lpstr>
      <vt:lpstr>Внутреннее убранство юрты.</vt:lpstr>
      <vt:lpstr>Слайд 13</vt:lpstr>
      <vt:lpstr>       Башкирская          Казахская            Киргизский     Русская        думбыра                   домбра                   комус              домра    </vt:lpstr>
      <vt:lpstr>Слайд 15</vt:lpstr>
      <vt:lpstr>       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Традиции башкирского народа</dc:title>
  <dc:creator>Влад</dc:creator>
  <cp:lastModifiedBy>user</cp:lastModifiedBy>
  <cp:revision>161</cp:revision>
  <dcterms:created xsi:type="dcterms:W3CDTF">2016-01-07T10:23:22Z</dcterms:created>
  <dcterms:modified xsi:type="dcterms:W3CDTF">2017-09-19T11:34:11Z</dcterms:modified>
</cp:coreProperties>
</file>