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1"/>
    <p:sldMasterId id="2147483865" r:id="rId2"/>
  </p:sldMasterIdLst>
  <p:sldIdLst>
    <p:sldId id="312" r:id="rId3"/>
    <p:sldId id="283" r:id="rId4"/>
    <p:sldId id="278" r:id="rId5"/>
    <p:sldId id="275" r:id="rId6"/>
    <p:sldId id="279" r:id="rId7"/>
    <p:sldId id="276" r:id="rId8"/>
    <p:sldId id="274" r:id="rId9"/>
    <p:sldId id="308" r:id="rId10"/>
    <p:sldId id="303" r:id="rId11"/>
    <p:sldId id="277" r:id="rId12"/>
    <p:sldId id="301" r:id="rId13"/>
    <p:sldId id="304" r:id="rId14"/>
    <p:sldId id="307" r:id="rId15"/>
    <p:sldId id="305" r:id="rId16"/>
    <p:sldId id="309" r:id="rId17"/>
    <p:sldId id="306" r:id="rId18"/>
    <p:sldId id="311" r:id="rId19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CC00"/>
    <a:srgbClr val="008238"/>
    <a:srgbClr val="009900"/>
    <a:srgbClr val="0080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714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C33715-547B-4C7D-9818-374C2C19E1B1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4B84CD-5B34-4166-BF3A-AA5A932DDC89}">
      <dgm:prSet phldrT="[Текст]" custT="1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</a:rPr>
            <a:t>Сетевая форма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 smtClean="0">
              <a:solidFill>
                <a:schemeClr val="tx1"/>
              </a:solidFill>
            </a:rPr>
            <a:t>дополнительная общеобразовательная общеразвивающая программа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</a:rPr>
            <a:t>«Академия лидерства»</a:t>
          </a:r>
          <a:endParaRPr lang="ru-RU" sz="2000" dirty="0"/>
        </a:p>
      </dgm:t>
    </dgm:pt>
    <dgm:pt modelId="{B12762D7-B317-4A1F-B5BF-DAC70612A6B3}" type="parTrans" cxnId="{5C86B2D7-B637-432D-ABE1-81D5474A43CD}">
      <dgm:prSet/>
      <dgm:spPr/>
      <dgm:t>
        <a:bodyPr/>
        <a:lstStyle/>
        <a:p>
          <a:endParaRPr lang="ru-RU"/>
        </a:p>
      </dgm:t>
    </dgm:pt>
    <dgm:pt modelId="{E6D9A42B-3392-4F37-B925-69E8A11E1601}" type="sibTrans" cxnId="{5C86B2D7-B637-432D-ABE1-81D5474A43CD}">
      <dgm:prSet/>
      <dgm:spPr/>
      <dgm:t>
        <a:bodyPr/>
        <a:lstStyle/>
        <a:p>
          <a:endParaRPr lang="ru-RU"/>
        </a:p>
      </dgm:t>
    </dgm:pt>
    <dgm:pt modelId="{D25F8810-43C6-48AD-A9D4-45250CA02FA9}">
      <dgm:prSet phldrT="[Текст]" custT="1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sz="1800" b="1" u="sng" dirty="0" smtClean="0">
              <a:solidFill>
                <a:schemeClr val="tx1"/>
              </a:solidFill>
            </a:rPr>
            <a:t>МБУ ДО ДДЮТ</a:t>
          </a:r>
        </a:p>
        <a:p>
          <a:r>
            <a:rPr lang="ru-RU" sz="1800" dirty="0" smtClean="0">
              <a:solidFill>
                <a:schemeClr val="tx1"/>
              </a:solidFill>
            </a:rPr>
            <a:t>г. Армавир</a:t>
          </a:r>
          <a:endParaRPr lang="ru-RU" sz="1800" dirty="0">
            <a:solidFill>
              <a:schemeClr val="tx1"/>
            </a:solidFill>
          </a:endParaRPr>
        </a:p>
      </dgm:t>
    </dgm:pt>
    <dgm:pt modelId="{541ECBED-2B66-4D9E-8746-0B5FF187ACCB}" type="parTrans" cxnId="{85CE8546-4055-40C1-908D-CCD0145332BD}">
      <dgm:prSet/>
      <dgm:spPr/>
      <dgm:t>
        <a:bodyPr/>
        <a:lstStyle/>
        <a:p>
          <a:endParaRPr lang="ru-RU"/>
        </a:p>
      </dgm:t>
    </dgm:pt>
    <dgm:pt modelId="{A235A710-3DDE-489A-9342-731981C6312D}" type="sibTrans" cxnId="{85CE8546-4055-40C1-908D-CCD0145332BD}">
      <dgm:prSet/>
      <dgm:spPr/>
      <dgm:t>
        <a:bodyPr/>
        <a:lstStyle/>
        <a:p>
          <a:endParaRPr lang="ru-RU"/>
        </a:p>
      </dgm:t>
    </dgm:pt>
    <dgm:pt modelId="{8BC6806B-623D-4FF4-9319-B6586AADDAC3}">
      <dgm:prSet phldrT="[Текст]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«Центр молодежной политики»</a:t>
          </a:r>
        </a:p>
        <a:p>
          <a:r>
            <a:rPr lang="ru-RU" dirty="0" smtClean="0">
              <a:solidFill>
                <a:schemeClr val="tx1"/>
              </a:solidFill>
            </a:rPr>
            <a:t>г. Армавир</a:t>
          </a:r>
          <a:endParaRPr lang="ru-RU" dirty="0">
            <a:solidFill>
              <a:schemeClr val="tx1"/>
            </a:solidFill>
          </a:endParaRPr>
        </a:p>
      </dgm:t>
    </dgm:pt>
    <dgm:pt modelId="{0D7AE52D-9F78-4B5A-84DA-52C6CB051EDD}" type="parTrans" cxnId="{E6874DD1-2C19-47DB-8995-99940D521F00}">
      <dgm:prSet/>
      <dgm:spPr/>
      <dgm:t>
        <a:bodyPr/>
        <a:lstStyle/>
        <a:p>
          <a:endParaRPr lang="ru-RU"/>
        </a:p>
      </dgm:t>
    </dgm:pt>
    <dgm:pt modelId="{F798A8F7-6175-4051-BE21-233F24A9CFE2}" type="sibTrans" cxnId="{E6874DD1-2C19-47DB-8995-99940D521F00}">
      <dgm:prSet/>
      <dgm:spPr/>
      <dgm:t>
        <a:bodyPr/>
        <a:lstStyle/>
        <a:p>
          <a:endParaRPr lang="ru-RU"/>
        </a:p>
      </dgm:t>
    </dgm:pt>
    <dgm:pt modelId="{2B510EA6-C712-43A0-89C9-3760C84E4FE8}">
      <dgm:prSet phldrT="[Текст]" custRadScaleRad="86858" custRadScaleInc="-223319"/>
      <dgm:spPr/>
      <dgm:t>
        <a:bodyPr/>
        <a:lstStyle/>
        <a:p>
          <a:endParaRPr lang="ru-RU"/>
        </a:p>
      </dgm:t>
    </dgm:pt>
    <dgm:pt modelId="{EBF99FA9-EE31-43DB-854F-E24189A877E8}" type="parTrans" cxnId="{8BAAF9AD-57BE-4A41-B9B6-9127E19794B2}">
      <dgm:prSet/>
      <dgm:spPr/>
      <dgm:t>
        <a:bodyPr/>
        <a:lstStyle/>
        <a:p>
          <a:endParaRPr lang="ru-RU"/>
        </a:p>
      </dgm:t>
    </dgm:pt>
    <dgm:pt modelId="{C73F6A4B-4F46-4431-953B-903219A0331F}" type="sibTrans" cxnId="{8BAAF9AD-57BE-4A41-B9B6-9127E19794B2}">
      <dgm:prSet/>
      <dgm:spPr/>
      <dgm:t>
        <a:bodyPr/>
        <a:lstStyle/>
        <a:p>
          <a:endParaRPr lang="ru-RU"/>
        </a:p>
      </dgm:t>
    </dgm:pt>
    <dgm:pt modelId="{84382D0B-9FEA-408F-A894-EDCBF38997A5}" type="pres">
      <dgm:prSet presAssocID="{46C33715-547B-4C7D-9818-374C2C19E1B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E872A94-D2BF-4116-9867-D3FB23EBF9F4}" type="pres">
      <dgm:prSet presAssocID="{034B84CD-5B34-4166-BF3A-AA5A932DDC89}" presName="singleCycle" presStyleCnt="0"/>
      <dgm:spPr/>
    </dgm:pt>
    <dgm:pt modelId="{97B0E56C-77B9-4D94-A5EC-00630526AB9F}" type="pres">
      <dgm:prSet presAssocID="{034B84CD-5B34-4166-BF3A-AA5A932DDC89}" presName="singleCenter" presStyleLbl="node1" presStyleIdx="0" presStyleCnt="3" custScaleX="206972" custLinFactNeighborX="-1397" custLinFactNeighborY="-4749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01674DB0-74A5-4FFA-A5E8-8A5D4153C216}" type="pres">
      <dgm:prSet presAssocID="{541ECBED-2B66-4D9E-8746-0B5FF187ACCB}" presName="Name56" presStyleLbl="parChTrans1D2" presStyleIdx="0" presStyleCnt="2"/>
      <dgm:spPr/>
      <dgm:t>
        <a:bodyPr/>
        <a:lstStyle/>
        <a:p>
          <a:endParaRPr lang="ru-RU"/>
        </a:p>
      </dgm:t>
    </dgm:pt>
    <dgm:pt modelId="{F51180DF-E015-49C2-A504-20A5FEF1B1C5}" type="pres">
      <dgm:prSet presAssocID="{D25F8810-43C6-48AD-A9D4-45250CA02FA9}" presName="text0" presStyleLbl="node1" presStyleIdx="1" presStyleCnt="3" custScaleX="292975" custRadScaleRad="220240" custRadScaleInc="-77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5A184-6301-495E-A1E2-0FA8B265F91F}" type="pres">
      <dgm:prSet presAssocID="{0D7AE52D-9F78-4B5A-84DA-52C6CB051EDD}" presName="Name56" presStyleLbl="parChTrans1D2" presStyleIdx="1" presStyleCnt="2"/>
      <dgm:spPr/>
      <dgm:t>
        <a:bodyPr/>
        <a:lstStyle/>
        <a:p>
          <a:endParaRPr lang="ru-RU"/>
        </a:p>
      </dgm:t>
    </dgm:pt>
    <dgm:pt modelId="{3C4FB5E3-A975-4983-BDBF-025506E783CA}" type="pres">
      <dgm:prSet presAssocID="{8BC6806B-623D-4FF4-9319-B6586AADDAC3}" presName="text0" presStyleLbl="node1" presStyleIdx="2" presStyleCnt="3" custScaleX="317234" custRadScaleRad="214694" custRadScaleInc="-123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E534D6-9956-4A80-A24A-B4538D702592}" type="presOf" srcId="{0D7AE52D-9F78-4B5A-84DA-52C6CB051EDD}" destId="{3D05A184-6301-495E-A1E2-0FA8B265F91F}" srcOrd="0" destOrd="0" presId="urn:microsoft.com/office/officeart/2008/layout/RadialCluster"/>
    <dgm:cxn modelId="{8BAAF9AD-57BE-4A41-B9B6-9127E19794B2}" srcId="{46C33715-547B-4C7D-9818-374C2C19E1B1}" destId="{2B510EA6-C712-43A0-89C9-3760C84E4FE8}" srcOrd="1" destOrd="0" parTransId="{EBF99FA9-EE31-43DB-854F-E24189A877E8}" sibTransId="{C73F6A4B-4F46-4431-953B-903219A0331F}"/>
    <dgm:cxn modelId="{5C7B7710-6133-4277-9C62-D1894EDDC094}" type="presOf" srcId="{8BC6806B-623D-4FF4-9319-B6586AADDAC3}" destId="{3C4FB5E3-A975-4983-BDBF-025506E783CA}" srcOrd="0" destOrd="0" presId="urn:microsoft.com/office/officeart/2008/layout/RadialCluster"/>
    <dgm:cxn modelId="{674EEEB7-61F5-46AD-B8D4-716FD8592441}" type="presOf" srcId="{46C33715-547B-4C7D-9818-374C2C19E1B1}" destId="{84382D0B-9FEA-408F-A894-EDCBF38997A5}" srcOrd="0" destOrd="0" presId="urn:microsoft.com/office/officeart/2008/layout/RadialCluster"/>
    <dgm:cxn modelId="{20412365-C5A7-4620-B9A1-ABB688ABB56E}" type="presOf" srcId="{D25F8810-43C6-48AD-A9D4-45250CA02FA9}" destId="{F51180DF-E015-49C2-A504-20A5FEF1B1C5}" srcOrd="0" destOrd="0" presId="urn:microsoft.com/office/officeart/2008/layout/RadialCluster"/>
    <dgm:cxn modelId="{5C86B2D7-B637-432D-ABE1-81D5474A43CD}" srcId="{46C33715-547B-4C7D-9818-374C2C19E1B1}" destId="{034B84CD-5B34-4166-BF3A-AA5A932DDC89}" srcOrd="0" destOrd="0" parTransId="{B12762D7-B317-4A1F-B5BF-DAC70612A6B3}" sibTransId="{E6D9A42B-3392-4F37-B925-69E8A11E1601}"/>
    <dgm:cxn modelId="{F258D531-7A8D-4751-B6E7-897C8C00A70C}" type="presOf" srcId="{034B84CD-5B34-4166-BF3A-AA5A932DDC89}" destId="{97B0E56C-77B9-4D94-A5EC-00630526AB9F}" srcOrd="0" destOrd="0" presId="urn:microsoft.com/office/officeart/2008/layout/RadialCluster"/>
    <dgm:cxn modelId="{85CE8546-4055-40C1-908D-CCD0145332BD}" srcId="{034B84CD-5B34-4166-BF3A-AA5A932DDC89}" destId="{D25F8810-43C6-48AD-A9D4-45250CA02FA9}" srcOrd="0" destOrd="0" parTransId="{541ECBED-2B66-4D9E-8746-0B5FF187ACCB}" sibTransId="{A235A710-3DDE-489A-9342-731981C6312D}"/>
    <dgm:cxn modelId="{E17143C7-AC9F-43E0-A519-3EF4B4B72AE2}" type="presOf" srcId="{541ECBED-2B66-4D9E-8746-0B5FF187ACCB}" destId="{01674DB0-74A5-4FFA-A5E8-8A5D4153C216}" srcOrd="0" destOrd="0" presId="urn:microsoft.com/office/officeart/2008/layout/RadialCluster"/>
    <dgm:cxn modelId="{E6874DD1-2C19-47DB-8995-99940D521F00}" srcId="{034B84CD-5B34-4166-BF3A-AA5A932DDC89}" destId="{8BC6806B-623D-4FF4-9319-B6586AADDAC3}" srcOrd="1" destOrd="0" parTransId="{0D7AE52D-9F78-4B5A-84DA-52C6CB051EDD}" sibTransId="{F798A8F7-6175-4051-BE21-233F24A9CFE2}"/>
    <dgm:cxn modelId="{E2A501A9-EB59-491A-9019-6944DE8CDA84}" type="presParOf" srcId="{84382D0B-9FEA-408F-A894-EDCBF38997A5}" destId="{0E872A94-D2BF-4116-9867-D3FB23EBF9F4}" srcOrd="0" destOrd="0" presId="urn:microsoft.com/office/officeart/2008/layout/RadialCluster"/>
    <dgm:cxn modelId="{60962F68-45B8-4FC9-AD1D-49F401CA78B8}" type="presParOf" srcId="{0E872A94-D2BF-4116-9867-D3FB23EBF9F4}" destId="{97B0E56C-77B9-4D94-A5EC-00630526AB9F}" srcOrd="0" destOrd="0" presId="urn:microsoft.com/office/officeart/2008/layout/RadialCluster"/>
    <dgm:cxn modelId="{95600749-2C38-4D77-A6E6-F3749EBC55CE}" type="presParOf" srcId="{0E872A94-D2BF-4116-9867-D3FB23EBF9F4}" destId="{01674DB0-74A5-4FFA-A5E8-8A5D4153C216}" srcOrd="1" destOrd="0" presId="urn:microsoft.com/office/officeart/2008/layout/RadialCluster"/>
    <dgm:cxn modelId="{AF55CBD6-190D-48C1-A93F-B0C7FF0AB0EF}" type="presParOf" srcId="{0E872A94-D2BF-4116-9867-D3FB23EBF9F4}" destId="{F51180DF-E015-49C2-A504-20A5FEF1B1C5}" srcOrd="2" destOrd="0" presId="urn:microsoft.com/office/officeart/2008/layout/RadialCluster"/>
    <dgm:cxn modelId="{0F78B62E-164B-47F5-B323-43C6D5F05FB9}" type="presParOf" srcId="{0E872A94-D2BF-4116-9867-D3FB23EBF9F4}" destId="{3D05A184-6301-495E-A1E2-0FA8B265F91F}" srcOrd="3" destOrd="0" presId="urn:microsoft.com/office/officeart/2008/layout/RadialCluster"/>
    <dgm:cxn modelId="{53136E4D-830D-47DD-B3D5-151108F799BD}" type="presParOf" srcId="{0E872A94-D2BF-4116-9867-D3FB23EBF9F4}" destId="{3C4FB5E3-A975-4983-BDBF-025506E783CA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E88D6A-8FE8-4154-BE69-74C31AE8CA14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0F366D-106F-4F89-89C1-750FB277C138}">
      <dgm:prSet phldrT="[Текст]"/>
      <dgm:spPr>
        <a:solidFill>
          <a:schemeClr val="accent1">
            <a:hueOff val="0"/>
            <a:satOff val="0"/>
            <a:lumOff val="0"/>
            <a:alpha val="40000"/>
          </a:schemeClr>
        </a:solidFill>
        <a:ln>
          <a:noFill/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Сетевое взаимодействие</a:t>
          </a:r>
          <a:endParaRPr lang="ru-RU" b="1" dirty="0">
            <a:solidFill>
              <a:schemeClr val="tx1"/>
            </a:solidFill>
          </a:endParaRPr>
        </a:p>
      </dgm:t>
    </dgm:pt>
    <dgm:pt modelId="{8968AE89-6C54-4D23-97B6-07DE5B97C910}" type="parTrans" cxnId="{019E2A8A-4AA4-4DDD-B98C-EE69CD1CDCE9}">
      <dgm:prSet/>
      <dgm:spPr/>
      <dgm:t>
        <a:bodyPr/>
        <a:lstStyle/>
        <a:p>
          <a:endParaRPr lang="ru-RU"/>
        </a:p>
      </dgm:t>
    </dgm:pt>
    <dgm:pt modelId="{1C666C66-417F-421D-A0B5-90164BE650B5}" type="sibTrans" cxnId="{019E2A8A-4AA4-4DDD-B98C-EE69CD1CDCE9}">
      <dgm:prSet/>
      <dgm:spPr/>
      <dgm:t>
        <a:bodyPr/>
        <a:lstStyle/>
        <a:p>
          <a:endParaRPr lang="ru-RU"/>
        </a:p>
      </dgm:t>
    </dgm:pt>
    <dgm:pt modelId="{71307024-8481-49C9-B919-0FA8C9FAF16E}">
      <dgm:prSet phldrT="[Текст]" custT="1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Бизнес партнёры</a:t>
          </a:r>
          <a:endParaRPr lang="ru-RU" sz="1600" b="1" dirty="0">
            <a:solidFill>
              <a:schemeClr val="tx1"/>
            </a:solidFill>
          </a:endParaRPr>
        </a:p>
      </dgm:t>
    </dgm:pt>
    <dgm:pt modelId="{80AB1EE8-CEDA-40CD-B72C-3BB0DBF3841F}" type="parTrans" cxnId="{D7A5EC20-B203-4615-BB7F-AD13799CC999}">
      <dgm:prSet/>
      <dgm:spPr/>
      <dgm:t>
        <a:bodyPr/>
        <a:lstStyle/>
        <a:p>
          <a:endParaRPr lang="ru-RU"/>
        </a:p>
      </dgm:t>
    </dgm:pt>
    <dgm:pt modelId="{A8C8D139-AA35-4C5B-8FDE-E429B843798A}" type="sibTrans" cxnId="{D7A5EC20-B203-4615-BB7F-AD13799CC999}">
      <dgm:prSet/>
      <dgm:spPr/>
      <dgm:t>
        <a:bodyPr/>
        <a:lstStyle/>
        <a:p>
          <a:endParaRPr lang="ru-RU"/>
        </a:p>
      </dgm:t>
    </dgm:pt>
    <dgm:pt modelId="{3B2C5A5E-A2AF-44B8-87CC-55AB0C65BF96}">
      <dgm:prSet phldrT="[Текст]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Образовательные учреждения города</a:t>
          </a:r>
          <a:endParaRPr lang="ru-RU" b="1" dirty="0">
            <a:solidFill>
              <a:schemeClr val="tx1"/>
            </a:solidFill>
          </a:endParaRPr>
        </a:p>
      </dgm:t>
    </dgm:pt>
    <dgm:pt modelId="{66C304FA-D756-4F52-80D8-0282412F02B6}" type="parTrans" cxnId="{7A59246A-EA9C-4F12-8900-965CB797BEA7}">
      <dgm:prSet/>
      <dgm:spPr/>
      <dgm:t>
        <a:bodyPr/>
        <a:lstStyle/>
        <a:p>
          <a:endParaRPr lang="ru-RU"/>
        </a:p>
      </dgm:t>
    </dgm:pt>
    <dgm:pt modelId="{72ACF917-AE6D-41AC-B08D-3540FB350896}" type="sibTrans" cxnId="{7A59246A-EA9C-4F12-8900-965CB797BEA7}">
      <dgm:prSet/>
      <dgm:spPr/>
      <dgm:t>
        <a:bodyPr/>
        <a:lstStyle/>
        <a:p>
          <a:endParaRPr lang="ru-RU"/>
        </a:p>
      </dgm:t>
    </dgm:pt>
    <dgm:pt modelId="{15AB09F6-8E6B-4A0D-9FB3-D3F13CB13DBF}">
      <dgm:prSet phldrT="[Текст]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НКО</a:t>
          </a:r>
          <a:endParaRPr lang="ru-RU" b="1" dirty="0">
            <a:solidFill>
              <a:schemeClr val="tx1"/>
            </a:solidFill>
          </a:endParaRPr>
        </a:p>
      </dgm:t>
    </dgm:pt>
    <dgm:pt modelId="{8EED900B-34BA-4684-82EB-A8D114432168}" type="parTrans" cxnId="{7AF79785-5556-43A6-A655-703B876BAF05}">
      <dgm:prSet/>
      <dgm:spPr/>
      <dgm:t>
        <a:bodyPr/>
        <a:lstStyle/>
        <a:p>
          <a:endParaRPr lang="ru-RU"/>
        </a:p>
      </dgm:t>
    </dgm:pt>
    <dgm:pt modelId="{3B349AC1-FDD8-4F01-8BF3-E10D2361B0F4}" type="sibTrans" cxnId="{7AF79785-5556-43A6-A655-703B876BAF05}">
      <dgm:prSet/>
      <dgm:spPr/>
      <dgm:t>
        <a:bodyPr/>
        <a:lstStyle/>
        <a:p>
          <a:endParaRPr lang="ru-RU"/>
        </a:p>
      </dgm:t>
    </dgm:pt>
    <dgm:pt modelId="{C2D28D97-389B-4E39-85AE-8CEC45D8B9EF}">
      <dgm:prSet phldrT="[Текст]" custT="1"/>
      <dgm:spPr>
        <a:solidFill>
          <a:schemeClr val="accent1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Учреждения культуры и спорта</a:t>
          </a:r>
          <a:endParaRPr lang="ru-RU" sz="1600" b="1" dirty="0">
            <a:solidFill>
              <a:schemeClr val="tx1"/>
            </a:solidFill>
          </a:endParaRPr>
        </a:p>
      </dgm:t>
    </dgm:pt>
    <dgm:pt modelId="{89C0E2F3-8467-4D1D-9604-2B0B12D17D38}" type="parTrans" cxnId="{01D05110-E9CA-4130-989C-912C99DD094B}">
      <dgm:prSet/>
      <dgm:spPr/>
      <dgm:t>
        <a:bodyPr/>
        <a:lstStyle/>
        <a:p>
          <a:endParaRPr lang="ru-RU"/>
        </a:p>
      </dgm:t>
    </dgm:pt>
    <dgm:pt modelId="{547B784F-984E-418A-A55F-13EF1B1E15C4}" type="sibTrans" cxnId="{01D05110-E9CA-4130-989C-912C99DD094B}">
      <dgm:prSet/>
      <dgm:spPr/>
      <dgm:t>
        <a:bodyPr/>
        <a:lstStyle/>
        <a:p>
          <a:endParaRPr lang="ru-RU"/>
        </a:p>
      </dgm:t>
    </dgm:pt>
    <dgm:pt modelId="{9660A081-67F4-4696-913A-7C8C45028B37}" type="pres">
      <dgm:prSet presAssocID="{05E88D6A-8FE8-4154-BE69-74C31AE8CA1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43FB95-1F31-4898-B68A-EF20A332F996}" type="pres">
      <dgm:prSet presAssocID="{F00F366D-106F-4F89-89C1-750FB277C138}" presName="centerShape" presStyleLbl="node0" presStyleIdx="0" presStyleCnt="1" custScaleX="244389" custLinFactNeighborX="-5527" custLinFactNeighborY="-50055"/>
      <dgm:spPr/>
      <dgm:t>
        <a:bodyPr/>
        <a:lstStyle/>
        <a:p>
          <a:endParaRPr lang="ru-RU"/>
        </a:p>
      </dgm:t>
    </dgm:pt>
    <dgm:pt modelId="{F11C5613-79A3-4793-B357-965BC480595B}" type="pres">
      <dgm:prSet presAssocID="{80AB1EE8-CEDA-40CD-B72C-3BB0DBF3841F}" presName="Name9" presStyleLbl="parChTrans1D2" presStyleIdx="0" presStyleCnt="4"/>
      <dgm:spPr/>
      <dgm:t>
        <a:bodyPr/>
        <a:lstStyle/>
        <a:p>
          <a:endParaRPr lang="ru-RU"/>
        </a:p>
      </dgm:t>
    </dgm:pt>
    <dgm:pt modelId="{F8ED8AFB-050A-4327-BBD8-A1D9B4DE28CF}" type="pres">
      <dgm:prSet presAssocID="{80AB1EE8-CEDA-40CD-B72C-3BB0DBF3841F}" presName="connTx" presStyleLbl="parChTrans1D2" presStyleIdx="0" presStyleCnt="4"/>
      <dgm:spPr/>
      <dgm:t>
        <a:bodyPr/>
        <a:lstStyle/>
        <a:p>
          <a:endParaRPr lang="ru-RU"/>
        </a:p>
      </dgm:t>
    </dgm:pt>
    <dgm:pt modelId="{EBD130B2-7D2D-4DA7-A71B-54FABE596B83}" type="pres">
      <dgm:prSet presAssocID="{71307024-8481-49C9-B919-0FA8C9FAF16E}" presName="node" presStyleLbl="node1" presStyleIdx="0" presStyleCnt="4" custScaleX="242454" custRadScaleRad="163247" custRadScaleInc="-213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C5C45-5D1C-4B45-B7CD-EFA86E90C0BD}" type="pres">
      <dgm:prSet presAssocID="{66C304FA-D756-4F52-80D8-0282412F02B6}" presName="Name9" presStyleLbl="parChTrans1D2" presStyleIdx="1" presStyleCnt="4"/>
      <dgm:spPr/>
      <dgm:t>
        <a:bodyPr/>
        <a:lstStyle/>
        <a:p>
          <a:endParaRPr lang="ru-RU"/>
        </a:p>
      </dgm:t>
    </dgm:pt>
    <dgm:pt modelId="{E2A8D792-10FB-465B-8206-E80C1FC0DE47}" type="pres">
      <dgm:prSet presAssocID="{66C304FA-D756-4F52-80D8-0282412F02B6}" presName="connTx" presStyleLbl="parChTrans1D2" presStyleIdx="1" presStyleCnt="4"/>
      <dgm:spPr/>
      <dgm:t>
        <a:bodyPr/>
        <a:lstStyle/>
        <a:p>
          <a:endParaRPr lang="ru-RU"/>
        </a:p>
      </dgm:t>
    </dgm:pt>
    <dgm:pt modelId="{775BDA51-707D-499D-AB65-FA159AF7B6AF}" type="pres">
      <dgm:prSet presAssocID="{3B2C5A5E-A2AF-44B8-87CC-55AB0C65BF96}" presName="node" presStyleLbl="node1" presStyleIdx="1" presStyleCnt="4" custScaleX="213330" custRadScaleRad="304243" custRadScaleInc="-32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2A012-A9A9-4C1D-9EA2-F0810112079E}" type="pres">
      <dgm:prSet presAssocID="{8EED900B-34BA-4684-82EB-A8D114432168}" presName="Name9" presStyleLbl="parChTrans1D2" presStyleIdx="2" presStyleCnt="4"/>
      <dgm:spPr/>
      <dgm:t>
        <a:bodyPr/>
        <a:lstStyle/>
        <a:p>
          <a:endParaRPr lang="ru-RU"/>
        </a:p>
      </dgm:t>
    </dgm:pt>
    <dgm:pt modelId="{920809F0-8A76-4CD3-B324-17A25145E3D8}" type="pres">
      <dgm:prSet presAssocID="{8EED900B-34BA-4684-82EB-A8D114432168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7C4384A-C4F7-4B9F-A946-9B4F770F2920}" type="pres">
      <dgm:prSet presAssocID="{15AB09F6-8E6B-4A0D-9FB3-D3F13CB13DBF}" presName="node" presStyleLbl="node1" presStyleIdx="2" presStyleCnt="4" custScaleX="241383" custRadScaleRad="133230" custRadScaleInc="-1826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64EB06-4089-4392-B53D-61D24DC3EA9D}" type="pres">
      <dgm:prSet presAssocID="{89C0E2F3-8467-4D1D-9604-2B0B12D17D38}" presName="Name9" presStyleLbl="parChTrans1D2" presStyleIdx="3" presStyleCnt="4"/>
      <dgm:spPr/>
      <dgm:t>
        <a:bodyPr/>
        <a:lstStyle/>
        <a:p>
          <a:endParaRPr lang="ru-RU"/>
        </a:p>
      </dgm:t>
    </dgm:pt>
    <dgm:pt modelId="{5A9FBD3E-B474-4C50-8703-BDDBFD1DDB2C}" type="pres">
      <dgm:prSet presAssocID="{89C0E2F3-8467-4D1D-9604-2B0B12D17D3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7478143-4043-42FB-8D76-EA53A4463E9D}" type="pres">
      <dgm:prSet presAssocID="{C2D28D97-389B-4E39-85AE-8CEC45D8B9EF}" presName="node" presStyleLbl="node1" presStyleIdx="3" presStyleCnt="4" custScaleX="208966" custRadScaleRad="319608" custRadScaleInc="26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2C188B-49D8-4022-8E8D-D811E2BED709}" type="presOf" srcId="{89C0E2F3-8467-4D1D-9604-2B0B12D17D38}" destId="{5A9FBD3E-B474-4C50-8703-BDDBFD1DDB2C}" srcOrd="1" destOrd="0" presId="urn:microsoft.com/office/officeart/2005/8/layout/radial1"/>
    <dgm:cxn modelId="{D7A5EC20-B203-4615-BB7F-AD13799CC999}" srcId="{F00F366D-106F-4F89-89C1-750FB277C138}" destId="{71307024-8481-49C9-B919-0FA8C9FAF16E}" srcOrd="0" destOrd="0" parTransId="{80AB1EE8-CEDA-40CD-B72C-3BB0DBF3841F}" sibTransId="{A8C8D139-AA35-4C5B-8FDE-E429B843798A}"/>
    <dgm:cxn modelId="{EA5BD860-0B41-4C77-9A0C-7D9FC9FAB217}" type="presOf" srcId="{66C304FA-D756-4F52-80D8-0282412F02B6}" destId="{E2A8D792-10FB-465B-8206-E80C1FC0DE47}" srcOrd="1" destOrd="0" presId="urn:microsoft.com/office/officeart/2005/8/layout/radial1"/>
    <dgm:cxn modelId="{60888519-B80A-4DEC-9309-217DC81DA19F}" type="presOf" srcId="{89C0E2F3-8467-4D1D-9604-2B0B12D17D38}" destId="{0A64EB06-4089-4392-B53D-61D24DC3EA9D}" srcOrd="0" destOrd="0" presId="urn:microsoft.com/office/officeart/2005/8/layout/radial1"/>
    <dgm:cxn modelId="{42DC89E7-AC7E-4800-8649-98B6E616BC56}" type="presOf" srcId="{8EED900B-34BA-4684-82EB-A8D114432168}" destId="{DA12A012-A9A9-4C1D-9EA2-F0810112079E}" srcOrd="0" destOrd="0" presId="urn:microsoft.com/office/officeart/2005/8/layout/radial1"/>
    <dgm:cxn modelId="{7AF79785-5556-43A6-A655-703B876BAF05}" srcId="{F00F366D-106F-4F89-89C1-750FB277C138}" destId="{15AB09F6-8E6B-4A0D-9FB3-D3F13CB13DBF}" srcOrd="2" destOrd="0" parTransId="{8EED900B-34BA-4684-82EB-A8D114432168}" sibTransId="{3B349AC1-FDD8-4F01-8BF3-E10D2361B0F4}"/>
    <dgm:cxn modelId="{7A59246A-EA9C-4F12-8900-965CB797BEA7}" srcId="{F00F366D-106F-4F89-89C1-750FB277C138}" destId="{3B2C5A5E-A2AF-44B8-87CC-55AB0C65BF96}" srcOrd="1" destOrd="0" parTransId="{66C304FA-D756-4F52-80D8-0282412F02B6}" sibTransId="{72ACF917-AE6D-41AC-B08D-3540FB350896}"/>
    <dgm:cxn modelId="{52F5C2FD-D479-4B8A-A29C-C8F9FB297695}" type="presOf" srcId="{3B2C5A5E-A2AF-44B8-87CC-55AB0C65BF96}" destId="{775BDA51-707D-499D-AB65-FA159AF7B6AF}" srcOrd="0" destOrd="0" presId="urn:microsoft.com/office/officeart/2005/8/layout/radial1"/>
    <dgm:cxn modelId="{84915741-A364-4E2F-BAD1-9905CE935EB4}" type="presOf" srcId="{F00F366D-106F-4F89-89C1-750FB277C138}" destId="{9743FB95-1F31-4898-B68A-EF20A332F996}" srcOrd="0" destOrd="0" presId="urn:microsoft.com/office/officeart/2005/8/layout/radial1"/>
    <dgm:cxn modelId="{BA357F31-57F2-405A-8A97-DB9EEC3D96D3}" type="presOf" srcId="{80AB1EE8-CEDA-40CD-B72C-3BB0DBF3841F}" destId="{F8ED8AFB-050A-4327-BBD8-A1D9B4DE28CF}" srcOrd="1" destOrd="0" presId="urn:microsoft.com/office/officeart/2005/8/layout/radial1"/>
    <dgm:cxn modelId="{3714F692-E13B-4011-9B9A-566C021B62F9}" type="presOf" srcId="{15AB09F6-8E6B-4A0D-9FB3-D3F13CB13DBF}" destId="{67C4384A-C4F7-4B9F-A946-9B4F770F2920}" srcOrd="0" destOrd="0" presId="urn:microsoft.com/office/officeart/2005/8/layout/radial1"/>
    <dgm:cxn modelId="{F9AA825E-CFFC-4C62-A2B0-A63859629713}" type="presOf" srcId="{71307024-8481-49C9-B919-0FA8C9FAF16E}" destId="{EBD130B2-7D2D-4DA7-A71B-54FABE596B83}" srcOrd="0" destOrd="0" presId="urn:microsoft.com/office/officeart/2005/8/layout/radial1"/>
    <dgm:cxn modelId="{1EDACA0F-9D00-4F2D-8DAB-596EFFE0D32C}" type="presOf" srcId="{66C304FA-D756-4F52-80D8-0282412F02B6}" destId="{CFAC5C45-5D1C-4B45-B7CD-EFA86E90C0BD}" srcOrd="0" destOrd="0" presId="urn:microsoft.com/office/officeart/2005/8/layout/radial1"/>
    <dgm:cxn modelId="{C25B3C5C-88FF-487F-965E-2B5788DC4807}" type="presOf" srcId="{05E88D6A-8FE8-4154-BE69-74C31AE8CA14}" destId="{9660A081-67F4-4696-913A-7C8C45028B37}" srcOrd="0" destOrd="0" presId="urn:microsoft.com/office/officeart/2005/8/layout/radial1"/>
    <dgm:cxn modelId="{041C921D-1CCB-4373-8698-C9F746DD66CE}" type="presOf" srcId="{C2D28D97-389B-4E39-85AE-8CEC45D8B9EF}" destId="{97478143-4043-42FB-8D76-EA53A4463E9D}" srcOrd="0" destOrd="0" presId="urn:microsoft.com/office/officeart/2005/8/layout/radial1"/>
    <dgm:cxn modelId="{019E2A8A-4AA4-4DDD-B98C-EE69CD1CDCE9}" srcId="{05E88D6A-8FE8-4154-BE69-74C31AE8CA14}" destId="{F00F366D-106F-4F89-89C1-750FB277C138}" srcOrd="0" destOrd="0" parTransId="{8968AE89-6C54-4D23-97B6-07DE5B97C910}" sibTransId="{1C666C66-417F-421D-A0B5-90164BE650B5}"/>
    <dgm:cxn modelId="{01D05110-E9CA-4130-989C-912C99DD094B}" srcId="{F00F366D-106F-4F89-89C1-750FB277C138}" destId="{C2D28D97-389B-4E39-85AE-8CEC45D8B9EF}" srcOrd="3" destOrd="0" parTransId="{89C0E2F3-8467-4D1D-9604-2B0B12D17D38}" sibTransId="{547B784F-984E-418A-A55F-13EF1B1E15C4}"/>
    <dgm:cxn modelId="{B1A66B62-F010-4ED8-A590-BEB5528DEE8A}" type="presOf" srcId="{8EED900B-34BA-4684-82EB-A8D114432168}" destId="{920809F0-8A76-4CD3-B324-17A25145E3D8}" srcOrd="1" destOrd="0" presId="urn:microsoft.com/office/officeart/2005/8/layout/radial1"/>
    <dgm:cxn modelId="{DA8B762B-038F-43F4-B8D3-47F1223B0CDB}" type="presOf" srcId="{80AB1EE8-CEDA-40CD-B72C-3BB0DBF3841F}" destId="{F11C5613-79A3-4793-B357-965BC480595B}" srcOrd="0" destOrd="0" presId="urn:microsoft.com/office/officeart/2005/8/layout/radial1"/>
    <dgm:cxn modelId="{198FD8C5-762D-4DED-9AF0-3E7BE6465766}" type="presParOf" srcId="{9660A081-67F4-4696-913A-7C8C45028B37}" destId="{9743FB95-1F31-4898-B68A-EF20A332F996}" srcOrd="0" destOrd="0" presId="urn:microsoft.com/office/officeart/2005/8/layout/radial1"/>
    <dgm:cxn modelId="{D50B00BE-E6C7-4A72-9028-2E6CCD448891}" type="presParOf" srcId="{9660A081-67F4-4696-913A-7C8C45028B37}" destId="{F11C5613-79A3-4793-B357-965BC480595B}" srcOrd="1" destOrd="0" presId="urn:microsoft.com/office/officeart/2005/8/layout/radial1"/>
    <dgm:cxn modelId="{191BBED0-3133-4B14-ACEE-911A78444E31}" type="presParOf" srcId="{F11C5613-79A3-4793-B357-965BC480595B}" destId="{F8ED8AFB-050A-4327-BBD8-A1D9B4DE28CF}" srcOrd="0" destOrd="0" presId="urn:microsoft.com/office/officeart/2005/8/layout/radial1"/>
    <dgm:cxn modelId="{E952F18C-5294-490C-87F8-BAB787B0556A}" type="presParOf" srcId="{9660A081-67F4-4696-913A-7C8C45028B37}" destId="{EBD130B2-7D2D-4DA7-A71B-54FABE596B83}" srcOrd="2" destOrd="0" presId="urn:microsoft.com/office/officeart/2005/8/layout/radial1"/>
    <dgm:cxn modelId="{F03B7261-395A-4DE2-A040-C7C9283FF583}" type="presParOf" srcId="{9660A081-67F4-4696-913A-7C8C45028B37}" destId="{CFAC5C45-5D1C-4B45-B7CD-EFA86E90C0BD}" srcOrd="3" destOrd="0" presId="urn:microsoft.com/office/officeart/2005/8/layout/radial1"/>
    <dgm:cxn modelId="{9E613480-CF50-4C3E-AE32-170A7897D017}" type="presParOf" srcId="{CFAC5C45-5D1C-4B45-B7CD-EFA86E90C0BD}" destId="{E2A8D792-10FB-465B-8206-E80C1FC0DE47}" srcOrd="0" destOrd="0" presId="urn:microsoft.com/office/officeart/2005/8/layout/radial1"/>
    <dgm:cxn modelId="{D1131C4D-529E-4C3E-9E90-65FA0B5447D2}" type="presParOf" srcId="{9660A081-67F4-4696-913A-7C8C45028B37}" destId="{775BDA51-707D-499D-AB65-FA159AF7B6AF}" srcOrd="4" destOrd="0" presId="urn:microsoft.com/office/officeart/2005/8/layout/radial1"/>
    <dgm:cxn modelId="{A2D0D46E-53EA-4F76-828F-38902BC97B2A}" type="presParOf" srcId="{9660A081-67F4-4696-913A-7C8C45028B37}" destId="{DA12A012-A9A9-4C1D-9EA2-F0810112079E}" srcOrd="5" destOrd="0" presId="urn:microsoft.com/office/officeart/2005/8/layout/radial1"/>
    <dgm:cxn modelId="{70A6C958-F0DC-435F-8F5D-B8458E79D635}" type="presParOf" srcId="{DA12A012-A9A9-4C1D-9EA2-F0810112079E}" destId="{920809F0-8A76-4CD3-B324-17A25145E3D8}" srcOrd="0" destOrd="0" presId="urn:microsoft.com/office/officeart/2005/8/layout/radial1"/>
    <dgm:cxn modelId="{9847635D-71BC-41BD-9919-B677D2777165}" type="presParOf" srcId="{9660A081-67F4-4696-913A-7C8C45028B37}" destId="{67C4384A-C4F7-4B9F-A946-9B4F770F2920}" srcOrd="6" destOrd="0" presId="urn:microsoft.com/office/officeart/2005/8/layout/radial1"/>
    <dgm:cxn modelId="{B27302A0-8B2D-411F-AC35-8917076E0AA7}" type="presParOf" srcId="{9660A081-67F4-4696-913A-7C8C45028B37}" destId="{0A64EB06-4089-4392-B53D-61D24DC3EA9D}" srcOrd="7" destOrd="0" presId="urn:microsoft.com/office/officeart/2005/8/layout/radial1"/>
    <dgm:cxn modelId="{0DA60173-EA76-4200-BD86-1A0DE21A512C}" type="presParOf" srcId="{0A64EB06-4089-4392-B53D-61D24DC3EA9D}" destId="{5A9FBD3E-B474-4C50-8703-BDDBFD1DDB2C}" srcOrd="0" destOrd="0" presId="urn:microsoft.com/office/officeart/2005/8/layout/radial1"/>
    <dgm:cxn modelId="{B5FF8AF0-7349-460D-9114-8BE5F2E15AAE}" type="presParOf" srcId="{9660A081-67F4-4696-913A-7C8C45028B37}" destId="{97478143-4043-42FB-8D76-EA53A4463E9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0E56C-77B9-4D94-A5EC-00630526AB9F}">
      <dsp:nvSpPr>
        <dsp:cNvPr id="0" name=""/>
        <dsp:cNvSpPr/>
      </dsp:nvSpPr>
      <dsp:spPr>
        <a:xfrm>
          <a:off x="4154791" y="0"/>
          <a:ext cx="3240179" cy="15655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Сетевая форма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дополнительная общеобразовательная общеразвивающая программа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«Академия лидерства»</a:t>
          </a:r>
          <a:endParaRPr lang="ru-RU" sz="2000" kern="1200" dirty="0"/>
        </a:p>
      </dsp:txBody>
      <dsp:txXfrm>
        <a:off x="4231213" y="76422"/>
        <a:ext cx="3087335" cy="1412671"/>
      </dsp:txXfrm>
    </dsp:sp>
    <dsp:sp modelId="{01674DB0-74A5-4FFA-A5E8-8A5D4153C216}">
      <dsp:nvSpPr>
        <dsp:cNvPr id="0" name=""/>
        <dsp:cNvSpPr/>
      </dsp:nvSpPr>
      <dsp:spPr>
        <a:xfrm rot="10629455">
          <a:off x="3072344" y="890051"/>
          <a:ext cx="10831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3113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1180DF-E015-49C2-A504-20A5FEF1B1C5}">
      <dsp:nvSpPr>
        <dsp:cNvPr id="0" name=""/>
        <dsp:cNvSpPr/>
      </dsp:nvSpPr>
      <dsp:spPr>
        <a:xfrm>
          <a:off x="8" y="468746"/>
          <a:ext cx="3073001" cy="1048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sng" kern="1200" dirty="0" smtClean="0">
              <a:solidFill>
                <a:schemeClr val="tx1"/>
              </a:solidFill>
            </a:rPr>
            <a:t>МБУ ДО ДДЮТ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г. Армавир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1211" y="519949"/>
        <a:ext cx="2970595" cy="946489"/>
      </dsp:txXfrm>
    </dsp:sp>
    <dsp:sp modelId="{3D05A184-6301-495E-A1E2-0FA8B265F91F}">
      <dsp:nvSpPr>
        <dsp:cNvPr id="0" name=""/>
        <dsp:cNvSpPr/>
      </dsp:nvSpPr>
      <dsp:spPr>
        <a:xfrm rot="163679">
          <a:off x="7394435" y="882437"/>
          <a:ext cx="9448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4873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4FB5E3-A975-4983-BDBF-025506E783CA}">
      <dsp:nvSpPr>
        <dsp:cNvPr id="0" name=""/>
        <dsp:cNvSpPr/>
      </dsp:nvSpPr>
      <dsp:spPr>
        <a:xfrm>
          <a:off x="8338772" y="459748"/>
          <a:ext cx="3327453" cy="1048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>
              <a:solidFill>
                <a:schemeClr val="tx1"/>
              </a:solidFill>
            </a:rPr>
            <a:t>«Центр молодежной политики»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г. Армавир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8389975" y="510951"/>
        <a:ext cx="3225047" cy="9464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43FB95-1F31-4898-B68A-EF20A332F996}">
      <dsp:nvSpPr>
        <dsp:cNvPr id="0" name=""/>
        <dsp:cNvSpPr/>
      </dsp:nvSpPr>
      <dsp:spPr>
        <a:xfrm>
          <a:off x="4278730" y="14768"/>
          <a:ext cx="2759070" cy="1128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tx1"/>
              </a:solidFill>
            </a:rPr>
            <a:t>Сетевое взаимодействие</a:t>
          </a:r>
          <a:endParaRPr lang="ru-RU" sz="1900" b="1" kern="1200" dirty="0">
            <a:solidFill>
              <a:schemeClr val="tx1"/>
            </a:solidFill>
          </a:endParaRPr>
        </a:p>
      </dsp:txBody>
      <dsp:txXfrm>
        <a:off x="4682786" y="180101"/>
        <a:ext cx="1950958" cy="798300"/>
      </dsp:txXfrm>
    </dsp:sp>
    <dsp:sp modelId="{F11C5613-79A3-4793-B357-965BC480595B}">
      <dsp:nvSpPr>
        <dsp:cNvPr id="0" name=""/>
        <dsp:cNvSpPr/>
      </dsp:nvSpPr>
      <dsp:spPr>
        <a:xfrm rot="8531877">
          <a:off x="3951823" y="1433730"/>
          <a:ext cx="1187419" cy="17418"/>
        </a:xfrm>
        <a:custGeom>
          <a:avLst/>
          <a:gdLst/>
          <a:ahLst/>
          <a:cxnLst/>
          <a:rect l="0" t="0" r="0" b="0"/>
          <a:pathLst>
            <a:path>
              <a:moveTo>
                <a:pt x="0" y="8709"/>
              </a:moveTo>
              <a:lnTo>
                <a:pt x="1187419" y="870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515847" y="1412754"/>
        <a:ext cx="59370" cy="59370"/>
      </dsp:txXfrm>
    </dsp:sp>
    <dsp:sp modelId="{EBD130B2-7D2D-4DA7-A71B-54FABE596B83}">
      <dsp:nvSpPr>
        <dsp:cNvPr id="0" name=""/>
        <dsp:cNvSpPr/>
      </dsp:nvSpPr>
      <dsp:spPr>
        <a:xfrm>
          <a:off x="2065307" y="1740275"/>
          <a:ext cx="2737225" cy="1128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Бизнес партнёры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466164" y="1905608"/>
        <a:ext cx="1935511" cy="798300"/>
      </dsp:txXfrm>
    </dsp:sp>
    <dsp:sp modelId="{CFAC5C45-5D1C-4B45-B7CD-EFA86E90C0BD}">
      <dsp:nvSpPr>
        <dsp:cNvPr id="0" name=""/>
        <dsp:cNvSpPr/>
      </dsp:nvSpPr>
      <dsp:spPr>
        <a:xfrm rot="259407">
          <a:off x="7012066" y="746617"/>
          <a:ext cx="1950377" cy="17418"/>
        </a:xfrm>
        <a:custGeom>
          <a:avLst/>
          <a:gdLst/>
          <a:ahLst/>
          <a:cxnLst/>
          <a:rect l="0" t="0" r="0" b="0"/>
          <a:pathLst>
            <a:path>
              <a:moveTo>
                <a:pt x="0" y="8709"/>
              </a:moveTo>
              <a:lnTo>
                <a:pt x="1950377" y="870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7938495" y="706567"/>
        <a:ext cx="97518" cy="97518"/>
      </dsp:txXfrm>
    </dsp:sp>
    <dsp:sp modelId="{775BDA51-707D-499D-AB65-FA159AF7B6AF}">
      <dsp:nvSpPr>
        <dsp:cNvPr id="0" name=""/>
        <dsp:cNvSpPr/>
      </dsp:nvSpPr>
      <dsp:spPr>
        <a:xfrm>
          <a:off x="8944306" y="354239"/>
          <a:ext cx="2408425" cy="1128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Образовательные учреждения города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9297012" y="519572"/>
        <a:ext cx="1703013" cy="798300"/>
      </dsp:txXfrm>
    </dsp:sp>
    <dsp:sp modelId="{DA12A012-A9A9-4C1D-9EA2-F0810112079E}">
      <dsp:nvSpPr>
        <dsp:cNvPr id="0" name=""/>
        <dsp:cNvSpPr/>
      </dsp:nvSpPr>
      <dsp:spPr>
        <a:xfrm rot="2373477">
          <a:off x="6139885" y="1439908"/>
          <a:ext cx="1141672" cy="17418"/>
        </a:xfrm>
        <a:custGeom>
          <a:avLst/>
          <a:gdLst/>
          <a:ahLst/>
          <a:cxnLst/>
          <a:rect l="0" t="0" r="0" b="0"/>
          <a:pathLst>
            <a:path>
              <a:moveTo>
                <a:pt x="0" y="8709"/>
              </a:moveTo>
              <a:lnTo>
                <a:pt x="1141672" y="870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682180" y="1420076"/>
        <a:ext cx="57083" cy="57083"/>
      </dsp:txXfrm>
    </dsp:sp>
    <dsp:sp modelId="{67C4384A-C4F7-4B9F-A946-9B4F770F2920}">
      <dsp:nvSpPr>
        <dsp:cNvPr id="0" name=""/>
        <dsp:cNvSpPr/>
      </dsp:nvSpPr>
      <dsp:spPr>
        <a:xfrm>
          <a:off x="6399104" y="1752257"/>
          <a:ext cx="2725134" cy="1128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НКО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6798191" y="1917590"/>
        <a:ext cx="1926960" cy="798300"/>
      </dsp:txXfrm>
    </dsp:sp>
    <dsp:sp modelId="{0A64EB06-4089-4392-B53D-61D24DC3EA9D}">
      <dsp:nvSpPr>
        <dsp:cNvPr id="0" name=""/>
        <dsp:cNvSpPr/>
      </dsp:nvSpPr>
      <dsp:spPr>
        <a:xfrm rot="10426499">
          <a:off x="2370894" y="822213"/>
          <a:ext cx="1960163" cy="17418"/>
        </a:xfrm>
        <a:custGeom>
          <a:avLst/>
          <a:gdLst/>
          <a:ahLst/>
          <a:cxnLst/>
          <a:rect l="0" t="0" r="0" b="0"/>
          <a:pathLst>
            <a:path>
              <a:moveTo>
                <a:pt x="0" y="8709"/>
              </a:moveTo>
              <a:lnTo>
                <a:pt x="1960163" y="870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3301971" y="781918"/>
        <a:ext cx="98008" cy="98008"/>
      </dsp:txXfrm>
    </dsp:sp>
    <dsp:sp modelId="{97478143-4043-42FB-8D76-EA53A4463E9D}">
      <dsp:nvSpPr>
        <dsp:cNvPr id="0" name=""/>
        <dsp:cNvSpPr/>
      </dsp:nvSpPr>
      <dsp:spPr>
        <a:xfrm>
          <a:off x="47013" y="498159"/>
          <a:ext cx="2359156" cy="1128966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Учреждения культуры и спорта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92503" y="663492"/>
        <a:ext cx="1668176" cy="798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2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8" y="4074174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3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9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8" y="4074174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1" y="3429003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3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7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5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3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7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52F742A-DF75-47D9-8E63-BD2D60EAC40F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6" y="6250167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2" y="6250166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C419A18-B65D-4F79-974A-165A92AB836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8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44DD9D8-689C-49E0-AA3D-DA04896ACFC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19.03.2021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B326DDD-F94C-491E-807B-A7B2146E9AC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jpeg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3.wdp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3.jpeg"/><Relationship Id="rId3" Type="http://schemas.openxmlformats.org/officeDocument/2006/relationships/image" Target="../media/image6.pn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оман\Desktop\40 лет Юбилей\Переделанная-структу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724" y="2156346"/>
            <a:ext cx="3557104" cy="44474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72955" y="196493"/>
            <a:ext cx="918473" cy="83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239718" y="1408889"/>
            <a:ext cx="4776717" cy="747457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Структура и органы управления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образовательной организацией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2" descr="C:\Users\Роман\Desktop\Публичный отчет ЗОЦ\241klLZcxnQ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23" y="1497843"/>
            <a:ext cx="5815895" cy="3880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73796" y="5676087"/>
            <a:ext cx="6034303" cy="747457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Команда ЗОЦ территориальной зоны «Восточная»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Picture 5" descr="https://www.noobpreneur.com/wp-content/uploads/2019/02/teamwork-np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70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49" y="4301607"/>
            <a:ext cx="2061720" cy="137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62950" y="160363"/>
            <a:ext cx="10653485" cy="101565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27069" y="343682"/>
            <a:ext cx="101142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Профессиональная деятельность МБУ ДО ДДЮТ</a:t>
            </a:r>
            <a:endParaRPr lang="ru-RU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6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2" y="58305"/>
            <a:ext cx="10653485" cy="797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10300" y="92516"/>
            <a:ext cx="10114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Представление опыта работы с детьми с ОВЗ и инвалидностью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 краевой конференции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9096" y="996210"/>
            <a:ext cx="10925503" cy="1105722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</a:rPr>
              <a:t>В Армавире в учреждениях ДО  обучается 201 ребёнок с ОВЗ 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 - из них </a:t>
            </a:r>
            <a:r>
              <a:rPr lang="ru-RU" sz="2400" b="1" dirty="0" smtClean="0">
                <a:solidFill>
                  <a:schemeClr val="tx1"/>
                </a:solidFill>
              </a:rPr>
              <a:t>201</a:t>
            </a:r>
            <a:r>
              <a:rPr lang="ru-RU" sz="2400" dirty="0" smtClean="0">
                <a:solidFill>
                  <a:schemeClr val="tx1"/>
                </a:solidFill>
              </a:rPr>
              <a:t> в МБУ ДО ДДЮТ по </a:t>
            </a:r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дополнительным </a:t>
            </a:r>
            <a:r>
              <a:rPr lang="ru-RU" sz="2400" dirty="0" smtClean="0">
                <a:solidFill>
                  <a:schemeClr val="tx1"/>
                </a:solidFill>
              </a:rPr>
              <a:t>общеобразовательным общеразвивающим программам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4" name="Picture 4" descr="G:\Презентация для Москвы по ОВЗ\Хард рабочий\ОВЗ\IMG_57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772" y="3928645"/>
            <a:ext cx="3109336" cy="2514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G:\Презентация для Москвы по ОВЗ\Хард рабочий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40" y="2208810"/>
            <a:ext cx="2823159" cy="4234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Роман\Desktop\ОВЗ\октябрь 2020\Презентация для Москвы по ОВЗ\0fb50263-37be-4432-9a83-3fd3a8b0db5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825" y="2208812"/>
            <a:ext cx="2382041" cy="4234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3499947" y="2375065"/>
            <a:ext cx="5580993" cy="1377128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 детьми работают: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13 педагогов дополнительного образования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1 социальный педагог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1 педагог-психолог</a:t>
            </a:r>
          </a:p>
        </p:txBody>
      </p:sp>
      <p:pic>
        <p:nvPicPr>
          <p:cNvPr id="12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8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8830" y="162273"/>
            <a:ext cx="10653485" cy="8569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2880" y="141664"/>
            <a:ext cx="11136573" cy="751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        </a:t>
            </a:r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Современное доступное дополнительное образование: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равный доступ и равные возможности</a:t>
            </a:r>
            <a:endParaRPr lang="ru-RU" sz="9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27088" y="1112871"/>
            <a:ext cx="8103367" cy="1710047"/>
          </a:xfrm>
          <a:prstGeom prst="roundRect">
            <a:avLst/>
          </a:prstGeom>
          <a:solidFill>
            <a:srgbClr val="00B0F0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конференции приняли участие: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</a:rPr>
              <a:t>в очном формате – 40 человек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 дистанционном формате – 12 подключений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solidFill>
                  <a:schemeClr val="tx1"/>
                </a:solidFill>
              </a:rPr>
              <a:t>о</a:t>
            </a:r>
            <a:r>
              <a:rPr lang="ru-RU" sz="2400" dirty="0" smtClean="0">
                <a:solidFill>
                  <a:schemeClr val="tx1"/>
                </a:solidFill>
              </a:rPr>
              <a:t>бщее количество участников – более 100 человек</a:t>
            </a:r>
          </a:p>
        </p:txBody>
      </p:sp>
      <p:pic>
        <p:nvPicPr>
          <p:cNvPr id="5" name="Picture 3" descr="C:\Users\Роман\Desktop\Публичный отчет ЗОЦ\lxcw7jKvm7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2" y="1112870"/>
            <a:ext cx="2889862" cy="1937111"/>
          </a:xfrm>
          <a:prstGeom prst="rect">
            <a:avLst/>
          </a:prstGeom>
          <a:solidFill>
            <a:srgbClr val="33CC33"/>
          </a:solidFill>
        </p:spPr>
      </p:pic>
      <p:pic>
        <p:nvPicPr>
          <p:cNvPr id="6" name="Picture 8" descr="C:\Users\Роман\Desktop\Публичный отчет ЗОЦ\3RvcHUuZsb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652" y="2997682"/>
            <a:ext cx="3053800" cy="2037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Роман\Desktop\Публичный отчет ЗОЦ\AurwQ8wDeO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95" y="4646100"/>
            <a:ext cx="3053799" cy="203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Роман\Desktop\Публичный отчет ЗОЦ\0YogYCF0vT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84" y="3264326"/>
            <a:ext cx="3053799" cy="2037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Роман\Desktop\Публичный отчет ЗОЦ\R4FLJXerQZ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78" y="4646100"/>
            <a:ext cx="3053799" cy="203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Роман\Desktop\Публичный отчет ЗОЦ\ejnu-00klr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085" y="3022635"/>
            <a:ext cx="3053800" cy="203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86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Роман\Desktop\ОВЗ\октябрь 2020\Презентация для Москвы по ОВЗ\87af6c95-6c4d-472f-9d10-2408ffb0bda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163" y="1317885"/>
            <a:ext cx="3126707" cy="46537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Презентация для Москвы по ОВЗ\Хард рабочий\ОВЗ\IMG_57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3" r="40872"/>
          <a:stretch/>
        </p:blipFill>
        <p:spPr bwMode="auto">
          <a:xfrm>
            <a:off x="221154" y="1317885"/>
            <a:ext cx="3395503" cy="4605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Роман\Desktop\ОВЗ\октябрь 2020\Презентация для Москвы по ОВЗ\20d4c351-436e-41cf-ad34-f35fae310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80030"/>
            <a:ext cx="2934267" cy="46430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40760" y="124968"/>
            <a:ext cx="10653485" cy="856916"/>
          </a:xfrm>
          <a:prstGeom prst="rect">
            <a:avLst/>
          </a:prstGeom>
        </p:spPr>
      </p:pic>
      <p:pic>
        <p:nvPicPr>
          <p:cNvPr id="9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25054" y="124967"/>
            <a:ext cx="11769188" cy="9668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З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анятия по адаптированным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общеразвивающим общеобразовательным программам 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в МБУ ДО ДДЮТ</a:t>
            </a:r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endParaRPr lang="ru-RU" sz="3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0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1" y="91158"/>
            <a:ext cx="10653485" cy="8569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13654" y="51752"/>
            <a:ext cx="11638755" cy="8338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Адаптированные программы</a:t>
            </a:r>
            <a:r>
              <a:rPr lang="ru-RU" b="1" dirty="0" smtClean="0">
                <a:latin typeface="Calibri" panose="020F0502020204030204" pitchFamily="34" charset="0"/>
              </a:rPr>
              <a:t/>
            </a:r>
            <a:br>
              <a:rPr lang="ru-RU" b="1" dirty="0" smtClean="0">
                <a:latin typeface="Calibri" panose="020F0502020204030204" pitchFamily="34" charset="0"/>
              </a:rPr>
            </a:br>
            <a:endParaRPr lang="ru-RU" sz="4000" b="1" dirty="0">
              <a:latin typeface="Calibri" panose="020F0502020204030204" pitchFamily="34" charset="0"/>
            </a:endParaRPr>
          </a:p>
        </p:txBody>
      </p:sp>
      <p:pic>
        <p:nvPicPr>
          <p:cNvPr id="4" name="Picture 2" descr="C:\Users\Роман\Desktop\ОВЗ\октябрь 2020\Тит.программ\титульник 1_page-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9" y="1095807"/>
            <a:ext cx="2510118" cy="35470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Роман\Desktop\ОВЗ\октябрь 2020\Тит.программ\титульник 3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791" y="3316442"/>
            <a:ext cx="2292958" cy="32401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Роман\Desktop\ОВЗ\октябрь 2020\Тит.программ\титульник 2_page-0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231" y="1112736"/>
            <a:ext cx="2312808" cy="32681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Роман\Desktop\ОВЗ\октябрь 2020\Тит.программ\титульник 4_page-0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833" y="3283604"/>
            <a:ext cx="2316195" cy="3272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Роман\Desktop\ОВЗ\октябрь 2020\Тит.программ\титульник 5_page-0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196" y="1154811"/>
            <a:ext cx="2268783" cy="3205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Роман\Desktop\ОВЗ\октябрь 2020\Тит.программ\титульник 6_page-00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396" y="3283604"/>
            <a:ext cx="2283326" cy="3226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75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2" y="51752"/>
            <a:ext cx="10653485" cy="8569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13654" y="51752"/>
            <a:ext cx="11638755" cy="8338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Танцы на </a:t>
            </a:r>
            <a:r>
              <a:rPr lang="ru-RU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колясках «Основы танца»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3600" dirty="0"/>
          </a:p>
        </p:txBody>
      </p:sp>
      <p:pic>
        <p:nvPicPr>
          <p:cNvPr id="4" name="Picture 2" descr="C:\Users\Роман\Desktop\ОВЗ\октябрь 2020\Презентация для Москвы по ОВЗ\Хард рабочий\IMG_49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7675" y="1928690"/>
            <a:ext cx="5527906" cy="3685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Роман\Desktop\ОВЗ\октябрь 2020\школы\Речь\WhatsApp Image 2019-08-23 at 11.27.26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0"/>
          <a:stretch/>
        </p:blipFill>
        <p:spPr bwMode="auto">
          <a:xfrm>
            <a:off x="5749473" y="1041085"/>
            <a:ext cx="4660884" cy="5494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75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2" y="114218"/>
            <a:ext cx="10653485" cy="8569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33920" y="137288"/>
            <a:ext cx="11769188" cy="833846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Воспитательная работа, мероприятия, </a:t>
            </a:r>
            <a:r>
              <a:rPr lang="ru-RU" sz="1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конкурсы </a:t>
            </a:r>
          </a:p>
          <a:p>
            <a:r>
              <a:rPr lang="ru-RU" sz="11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с детьми с ОВЗ и инвалидностью</a:t>
            </a:r>
            <a:r>
              <a:rPr lang="ru-RU" sz="7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sz="72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endParaRPr lang="ru-RU" sz="16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2" descr="C:\Users\Роман\Desktop\ОВЗ\октябрь 2020\Презентация для Москвы по ОВЗ\Хард рабочий\56. Ёлка со слабослышащими 27.12.2017\IMG_18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12" y="1190486"/>
            <a:ext cx="3729229" cy="24861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Роман\Desktop\ОВЗ\октябрь 2020\Презентация для Москвы по ОВЗ\Хард рабочий\3. Доступная среда\$MG_49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15" y="4080192"/>
            <a:ext cx="3757852" cy="2505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Роман\Desktop\ОВЗ\октябрь 2020\Презентация для Москвы по ОВЗ\Хард рабочий\Canon EOS 700D_20171101_1444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796" y="1190485"/>
            <a:ext cx="3729231" cy="24861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Роман\Desktop\ОВЗ\октябрь 2020\школы\Речь\180a344d-f2f9-4c1d-8617-39b198f9f1e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796" y="4080192"/>
            <a:ext cx="3729231" cy="2485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Роман\Desktop\ОВЗ\октябрь 2020\школы\Речь\3c2bbffd-3e71-43e9-ab26-73e2d42a406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3545" y="1340612"/>
            <a:ext cx="3382559" cy="50738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51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3472" y="184169"/>
            <a:ext cx="10653485" cy="8569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21154" y="216511"/>
            <a:ext cx="11745803" cy="8338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Инклюзивное образование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pic>
        <p:nvPicPr>
          <p:cNvPr id="4" name="Picture 8" descr="C:\Users\Роман\Desktop\ОВЗ\октябрь 2020\школы\Речь\cZlnw2cCDh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7"/>
          <a:stretch/>
        </p:blipFill>
        <p:spPr bwMode="auto">
          <a:xfrm>
            <a:off x="343000" y="1855086"/>
            <a:ext cx="3532991" cy="36181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Роман\Desktop\ОВЗ\октябрь 2020\школы\Речь\6fa6d1c1-088c-4812-a779-22438a37d05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03" y="1788358"/>
            <a:ext cx="2662360" cy="3993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Роман\Desktop\ОВЗ\октябрь 2020\школы\Речь\3c9bfa7b-af6f-4f68-ae0e-4f7bbc6cb6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833" y="1855086"/>
            <a:ext cx="3170815" cy="3574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38759" y="5622428"/>
            <a:ext cx="2814760" cy="830997"/>
          </a:xfrm>
          <a:prstGeom prst="rect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Образцовое объединение «Серебряные колокольчики»</a:t>
            </a:r>
          </a:p>
          <a:p>
            <a:pPr algn="ctr"/>
            <a:r>
              <a:rPr lang="ru-RU" sz="1600" b="1" dirty="0" err="1" smtClean="0">
                <a:solidFill>
                  <a:prstClr val="black"/>
                </a:solidFill>
              </a:rPr>
              <a:t>Плужникова</a:t>
            </a:r>
            <a:r>
              <a:rPr lang="ru-RU" sz="1600" b="1" dirty="0" smtClean="0">
                <a:solidFill>
                  <a:prstClr val="black"/>
                </a:solidFill>
              </a:rPr>
              <a:t> Маргарита 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49421" y="5868870"/>
            <a:ext cx="2930141" cy="584775"/>
          </a:xfrm>
          <a:prstGeom prst="rect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Музыкальная школа-студия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Адриан Журба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43793" y="5622648"/>
            <a:ext cx="2814760" cy="830997"/>
          </a:xfrm>
          <a:prstGeom prst="rect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Художественная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 школа-студия</a:t>
            </a:r>
          </a:p>
          <a:p>
            <a:pPr algn="ctr"/>
            <a:r>
              <a:rPr lang="ru-RU" sz="1600" b="1" dirty="0" err="1" smtClean="0">
                <a:solidFill>
                  <a:prstClr val="black"/>
                </a:solidFill>
              </a:rPr>
              <a:t>Шамина</a:t>
            </a:r>
            <a:r>
              <a:rPr lang="ru-RU" sz="1600" b="1" dirty="0" smtClean="0">
                <a:solidFill>
                  <a:prstClr val="black"/>
                </a:solidFill>
              </a:rPr>
              <a:t> Юлия</a:t>
            </a:r>
          </a:p>
        </p:txBody>
      </p:sp>
      <p:pic>
        <p:nvPicPr>
          <p:cNvPr id="10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1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Роман\Desktop\ОВЗ\октябрь 2020\Презентация для Москвы по ОВЗ\Хард рабочий\ОВЗ\Canon EOS 450D_20140324_1536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65" y="1853878"/>
            <a:ext cx="5944323" cy="39628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9172" y="162916"/>
            <a:ext cx="10653485" cy="856916"/>
          </a:xfrm>
          <a:prstGeom prst="rect">
            <a:avLst/>
          </a:prstGeom>
        </p:spPr>
      </p:pic>
      <p:sp>
        <p:nvSpPr>
          <p:cNvPr id="2" name="Заголовок 12"/>
          <p:cNvSpPr txBox="1">
            <a:spLocks/>
          </p:cNvSpPr>
          <p:nvPr/>
        </p:nvSpPr>
        <p:spPr>
          <a:xfrm>
            <a:off x="741320" y="204224"/>
            <a:ext cx="11769188" cy="163121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atin typeface="Calibri" panose="020F0502020204030204" pitchFamily="34" charset="0"/>
              </a:rPr>
              <a:t>   </a:t>
            </a:r>
            <a:r>
              <a:rPr lang="ru-RU" sz="36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Каждый ребёнок особенный, все дети равны</a:t>
            </a:r>
            <a:r>
              <a:rPr lang="ru-RU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!</a:t>
            </a:r>
            <a:br>
              <a:rPr lang="ru-RU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endParaRPr lang="ru-RU" sz="3200" b="1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ru-RU" sz="3200" b="1" dirty="0" smtClean="0"/>
              <a:t>                                                     </a:t>
            </a:r>
          </a:p>
        </p:txBody>
      </p:sp>
      <p:pic>
        <p:nvPicPr>
          <p:cNvPr id="4" name="Picture 2" descr="C:\Users\Роман\Desktop\ОВЗ\октябрь 2020\Презентация для Москвы по ОВЗ\Хард рабочий\ОВЗ\Canon EOS 450D_20140324_1538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1" r="10296"/>
          <a:stretch/>
        </p:blipFill>
        <p:spPr bwMode="auto">
          <a:xfrm rot="16200000">
            <a:off x="-600978" y="2267200"/>
            <a:ext cx="5379369" cy="33561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ds05.infourok.ru/uploads/ex/0e3a/0009ab29-ee00a734/img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0" t="4384" r="19373" b="34379"/>
          <a:stretch/>
        </p:blipFill>
        <p:spPr bwMode="auto">
          <a:xfrm>
            <a:off x="3880026" y="2857824"/>
            <a:ext cx="2045543" cy="145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41664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17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2928" y="114417"/>
            <a:ext cx="10653485" cy="101565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627069" y="168154"/>
            <a:ext cx="10114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«Вариативная модель повышения доступности ДО для детей с особыми образовательными потребностями и обеспечение образовательного пространства для обучающихся сельской местности»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Выноска со стрелкой вверх 19"/>
          <p:cNvSpPr/>
          <p:nvPr/>
        </p:nvSpPr>
        <p:spPr>
          <a:xfrm>
            <a:off x="286285" y="1099307"/>
            <a:ext cx="3387083" cy="1302119"/>
          </a:xfrm>
          <a:prstGeom prst="upArrowCallou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Повышение доступности ДО для детей из сельской местности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Выноска со стрелкой вверх 20"/>
          <p:cNvSpPr/>
          <p:nvPr/>
        </p:nvSpPr>
        <p:spPr>
          <a:xfrm>
            <a:off x="4042605" y="1120618"/>
            <a:ext cx="3387083" cy="1207526"/>
          </a:xfrm>
          <a:prstGeom prst="upArrowCallou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Выявление одаренных детей, индивидуальные образовательные маршруты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Выноска со стрелкой вверх 21"/>
          <p:cNvSpPr/>
          <p:nvPr/>
        </p:nvSpPr>
        <p:spPr>
          <a:xfrm>
            <a:off x="7836591" y="1099306"/>
            <a:ext cx="4069756" cy="1250150"/>
          </a:xfrm>
          <a:prstGeom prst="upArrowCallou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Обеспечение образовательного пространства для детей с </a:t>
            </a:r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ВЗ и инвалидностью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364828" y="4409580"/>
            <a:ext cx="6369269" cy="438508"/>
          </a:xfrm>
          <a:prstGeom prst="roundRect">
            <a:avLst/>
          </a:prstGeom>
          <a:gradFill>
            <a:gsLst>
              <a:gs pos="0">
                <a:srgbClr val="3399FF"/>
              </a:gs>
              <a:gs pos="21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chemeClr val="accent5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</a:rPr>
              <a:t>Программы вариативной модели</a:t>
            </a:r>
          </a:p>
        </p:txBody>
      </p:sp>
      <p:sp>
        <p:nvSpPr>
          <p:cNvPr id="27" name="Шестиугольник 26"/>
          <p:cNvSpPr/>
          <p:nvPr/>
        </p:nvSpPr>
        <p:spPr>
          <a:xfrm>
            <a:off x="1410295" y="5592096"/>
            <a:ext cx="2024452" cy="995033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Гражданско-правовые программы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9790" y="4735815"/>
            <a:ext cx="1990427" cy="995033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Гуманитарные  программы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3001660" y="4848192"/>
            <a:ext cx="2081983" cy="1004199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Социокультурные программы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4571757" y="5559822"/>
            <a:ext cx="2112459" cy="1004199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Управленческие программы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6178051" y="4848192"/>
            <a:ext cx="2148449" cy="1004199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Финансово-экономические программы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7891265" y="5582930"/>
            <a:ext cx="2285083" cy="1004199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Программы проф. ориентации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Шестиугольник 39"/>
          <p:cNvSpPr/>
          <p:nvPr/>
        </p:nvSpPr>
        <p:spPr>
          <a:xfrm>
            <a:off x="9722485" y="4848191"/>
            <a:ext cx="2335001" cy="1004199"/>
          </a:xfrm>
          <a:prstGeom prst="hexagon">
            <a:avLst/>
          </a:prstGeom>
          <a:solidFill>
            <a:srgbClr val="0033C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Адаптированные программы для детей с ОВЗ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6700" y="3143407"/>
            <a:ext cx="2526248" cy="886984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МАОУ </a:t>
            </a:r>
            <a:r>
              <a:rPr lang="ru-RU" b="1" dirty="0">
                <a:solidFill>
                  <a:schemeClr val="tx1"/>
                </a:solidFill>
              </a:rPr>
              <a:t>СОШ № 20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МАОУ </a:t>
            </a:r>
            <a:r>
              <a:rPr lang="ru-RU" b="1" dirty="0">
                <a:solidFill>
                  <a:schemeClr val="tx1"/>
                </a:solidFill>
              </a:rPr>
              <a:t>СОШ № </a:t>
            </a:r>
            <a:r>
              <a:rPr lang="ru-RU" b="1" dirty="0" smtClean="0">
                <a:solidFill>
                  <a:schemeClr val="tx1"/>
                </a:solidFill>
              </a:rPr>
              <a:t>25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5" name="Picture 2" descr="https://tetkino1sch.edusite.ru/images/clip_imagrthtrwhrwhge00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4" b="33026"/>
          <a:stretch/>
        </p:blipFill>
        <p:spPr bwMode="auto">
          <a:xfrm>
            <a:off x="1212351" y="2257166"/>
            <a:ext cx="1575801" cy="91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G:\Презентация для Москвы по ОВЗ\Хард рабочий\3. Доступная среда\3. 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823" y="2501984"/>
            <a:ext cx="1254065" cy="1881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G:\Презентация для Москвы по ОВЗ\Хард рабочий\3. Доступная среда\IMG_37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935" y="2517264"/>
            <a:ext cx="1301479" cy="1952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Роман\Desktop\ОВЗ\октябрь 2020\школы\Речь\cZlnw2cCDh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7"/>
          <a:stretch/>
        </p:blipFill>
        <p:spPr bwMode="auto">
          <a:xfrm>
            <a:off x="4788079" y="2401425"/>
            <a:ext cx="1896140" cy="19418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9033877" y="3169236"/>
            <a:ext cx="1675319" cy="443492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Комфортная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среда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4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6815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46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9031" y="189405"/>
            <a:ext cx="10653485" cy="8569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410292" y="189405"/>
            <a:ext cx="101142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АИС «НАВИГАТОР»</a:t>
            </a:r>
            <a:endParaRPr lang="ru-RU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050" name="Picture 2" descr="C:\Users\Роман\Desktop\Публичный отчет ЗОЦ\6f484238-f5a0-4ea3-ae64-1237eaf15f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7" y="2198977"/>
            <a:ext cx="2637256" cy="351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86287" y="1142696"/>
            <a:ext cx="3071772" cy="859526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Обучение, консультации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113943" y="1141069"/>
            <a:ext cx="3642335" cy="859526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Методическая работа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310182" y="1142696"/>
            <a:ext cx="3642335" cy="859526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Информационная кампания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6" t="18927" r="18142" b="3785"/>
          <a:stretch/>
        </p:blipFill>
        <p:spPr bwMode="auto">
          <a:xfrm>
            <a:off x="9187353" y="2189807"/>
            <a:ext cx="2765163" cy="1954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4" t="19504" r="34207" b="3146"/>
          <a:stretch/>
        </p:blipFill>
        <p:spPr bwMode="auto">
          <a:xfrm>
            <a:off x="3069671" y="3102524"/>
            <a:ext cx="2385945" cy="346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1" t="18642" r="34087" b="4971"/>
          <a:stretch/>
        </p:blipFill>
        <p:spPr bwMode="auto">
          <a:xfrm>
            <a:off x="5617963" y="2198975"/>
            <a:ext cx="2138315" cy="303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4" t="19504" r="19041" b="4970"/>
          <a:stretch/>
        </p:blipFill>
        <p:spPr bwMode="auto">
          <a:xfrm>
            <a:off x="7938124" y="4266924"/>
            <a:ext cx="3286285" cy="230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6815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60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9032" y="124494"/>
            <a:ext cx="10653485" cy="8569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5024" y="150415"/>
            <a:ext cx="9963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Мероприятия по реализации дополнительных общеобразовательных программ в сетевой </a:t>
            </a:r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форме, сетевое взаимодействие</a:t>
            </a:r>
            <a:endParaRPr lang="ru-RU" sz="2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48483704"/>
              </p:ext>
            </p:extLst>
          </p:nvPr>
        </p:nvGraphicFramePr>
        <p:xfrm>
          <a:off x="286283" y="1008993"/>
          <a:ext cx="11666232" cy="5218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1299032" y="2784145"/>
            <a:ext cx="9043149" cy="70296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Дистанционный курс  «Юный дизайнер» - АИС «НАВИГАТОР»</a:t>
            </a: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435321182"/>
              </p:ext>
            </p:extLst>
          </p:nvPr>
        </p:nvGraphicFramePr>
        <p:xfrm>
          <a:off x="286284" y="3487010"/>
          <a:ext cx="11666232" cy="4102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 flipH="1">
            <a:off x="3313216" y="1864426"/>
            <a:ext cx="1116280" cy="712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612083" y="1846613"/>
            <a:ext cx="973776" cy="356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16815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3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Роман\Desktop\Публичный отчет ЗОЦ\скрины от сю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526" y="4053350"/>
            <a:ext cx="2748519" cy="2404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840" y="100810"/>
            <a:ext cx="10653485" cy="8569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410293" y="277182"/>
            <a:ext cx="10114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Реализация целевой модели через публикации в СМИ</a:t>
            </a:r>
            <a:endParaRPr lang="ru-RU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6" descr="C:\Users\Роман\Desktop\ОВЗ\октябрь 2020\школы\Речь\Новая папка\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52" y="1131529"/>
            <a:ext cx="2973909" cy="2623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Роман\Desktop\ОВЗ\октябрь 2020\школы\Речь\c2f743f9-8179-43fa-bfee-bc91d1f0f4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980" y="1131528"/>
            <a:ext cx="2022541" cy="2996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12469" r="48237" b="6272"/>
          <a:stretch/>
        </p:blipFill>
        <p:spPr bwMode="auto">
          <a:xfrm>
            <a:off x="289171" y="3098896"/>
            <a:ext cx="2905891" cy="3204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5" name="Picture 3" descr="C:\Users\Роман\Desktop\Публичный отчет ЗОЦ\скрины от сю\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285" y="1063474"/>
            <a:ext cx="2347041" cy="2917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Роман\Desktop\Публичный отчет ЗОЦ\скрины от сю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441" y="1077160"/>
            <a:ext cx="2665969" cy="3077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Роман\Desktop\Публичный отчет ЗОЦ\скрины от сю\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217" y="3286081"/>
            <a:ext cx="2313531" cy="2419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Роман\Desktop\Публичный отчет ЗОЦ\скрины от сю\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125" y="1304145"/>
            <a:ext cx="2447851" cy="285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t="13793" r="23270" b="4311"/>
          <a:stretch/>
        </p:blipFill>
        <p:spPr bwMode="auto">
          <a:xfrm>
            <a:off x="7241649" y="4495627"/>
            <a:ext cx="3255419" cy="2037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C:\Users\Роман\Desktop\Публичный отчет ЗОЦ\скрины от сю\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177" y="4087687"/>
            <a:ext cx="3359851" cy="2594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4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2" y="58305"/>
            <a:ext cx="10653485" cy="797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10293" y="36585"/>
            <a:ext cx="101142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Система сопровождения </a:t>
            </a:r>
            <a:r>
              <a:rPr lang="ru-RU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развития и совершенствования профессионального мастерства педагогических и управленческих кадров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47473" y="924303"/>
            <a:ext cx="8652363" cy="762611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1. Курсы повышения квалификации руководителя </a:t>
            </a:r>
            <a:r>
              <a:rPr lang="ru-RU" sz="2400" b="1" dirty="0">
                <a:solidFill>
                  <a:schemeClr val="tx1"/>
                </a:solidFill>
              </a:rPr>
              <a:t>и </a:t>
            </a:r>
            <a:r>
              <a:rPr lang="ru-RU" sz="2400" b="1" dirty="0" smtClean="0">
                <a:solidFill>
                  <a:schemeClr val="tx1"/>
                </a:solidFill>
              </a:rPr>
              <a:t>педагогических сотрудников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47473" y="1806557"/>
            <a:ext cx="8652363" cy="747457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2. Участие в профессиональных конкурсах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Роман\Desktop\Публичный отчет ЗОЦ\СОЦИАЛЬНАЯ-РЕКЛАМА-заставка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52" y="3026819"/>
            <a:ext cx="2963103" cy="1986454"/>
          </a:xfrm>
          <a:prstGeom prst="rect">
            <a:avLst/>
          </a:prstGeom>
          <a:noFill/>
          <a:ln w="19050" cmpd="thinThick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Роман\Desktop\Публичный отчет ЗОЦ\ЛУЧШАЯ-программа-развития-заставка-scal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234" y="3005800"/>
            <a:ext cx="2963103" cy="1986454"/>
          </a:xfrm>
          <a:prstGeom prst="rect">
            <a:avLst/>
          </a:prstGeom>
          <a:noFill/>
          <a:ln w="19050" cmpd="thinThick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Восьмиугольник 16"/>
          <p:cNvSpPr/>
          <p:nvPr/>
        </p:nvSpPr>
        <p:spPr>
          <a:xfrm>
            <a:off x="4222458" y="5203582"/>
            <a:ext cx="3142655" cy="1329560"/>
          </a:xfrm>
          <a:prstGeom prst="octagon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МБУ ДО ДДЮТ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ПОБЕДИТЕЛЬ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Выгнутая вверх стрелка 4"/>
          <p:cNvSpPr/>
          <p:nvPr/>
        </p:nvSpPr>
        <p:spPr>
          <a:xfrm rot="5773070">
            <a:off x="10158068" y="2215029"/>
            <a:ext cx="1058443" cy="51561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 rot="617446">
            <a:off x="1173736" y="1870934"/>
            <a:ext cx="553909" cy="109523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5793717" y="2580089"/>
            <a:ext cx="302283" cy="3891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" descr="C:\Users\Роман\Desktop\Публичный отчет ЗОЦ\sod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6964" r="9082" b="18158"/>
          <a:stretch/>
        </p:blipFill>
        <p:spPr bwMode="auto">
          <a:xfrm>
            <a:off x="7871693" y="2969248"/>
            <a:ext cx="3816515" cy="188936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Восьмиугольник 22"/>
          <p:cNvSpPr/>
          <p:nvPr/>
        </p:nvSpPr>
        <p:spPr>
          <a:xfrm>
            <a:off x="410262" y="5203582"/>
            <a:ext cx="3142655" cy="1329560"/>
          </a:xfrm>
          <a:prstGeom prst="octagon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МБУ ДО ДДЮТ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ПОБЕДИТЕЛЬ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Восьмиугольник 23"/>
          <p:cNvSpPr/>
          <p:nvPr/>
        </p:nvSpPr>
        <p:spPr>
          <a:xfrm>
            <a:off x="8381946" y="5203582"/>
            <a:ext cx="3142655" cy="1329560"/>
          </a:xfrm>
          <a:prstGeom prst="octagon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МБУ ДО ДДЮТ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ПОБЕДИТЕЛЬ 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5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19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1772" y="94656"/>
            <a:ext cx="10653485" cy="75150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10293" y="36585"/>
            <a:ext cx="101142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«Сердце отдаю детям»</a:t>
            </a:r>
            <a:endParaRPr lang="ru-RU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86906" y="957726"/>
            <a:ext cx="10148524" cy="980256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Муниципальный </a:t>
            </a:r>
            <a:r>
              <a:rPr lang="ru-RU" sz="2000" dirty="0">
                <a:solidFill>
                  <a:schemeClr val="tx1"/>
                </a:solidFill>
              </a:rPr>
              <a:t>этап краевого конкурса профессионального мастерства работников сферы дополнительного образования 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«</a:t>
            </a:r>
            <a:r>
              <a:rPr lang="ru-RU" sz="2000" dirty="0">
                <a:solidFill>
                  <a:schemeClr val="tx1"/>
                </a:solidFill>
              </a:rPr>
              <a:t>Сердце отдаю детям» </a:t>
            </a:r>
            <a:r>
              <a:rPr lang="ru-RU" sz="2000" dirty="0" smtClean="0">
                <a:solidFill>
                  <a:schemeClr val="tx1"/>
                </a:solidFill>
              </a:rPr>
              <a:t>- на базе МБУ ДО ДДЮТ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88536" y="1978926"/>
            <a:ext cx="4918235" cy="899447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Победитель – педагог МБУ ДО ДДЮТ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Альбертовская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Светлана Викторовна</a:t>
            </a:r>
          </a:p>
        </p:txBody>
      </p:sp>
      <p:pic>
        <p:nvPicPr>
          <p:cNvPr id="1027" name="Picture 3" descr="C:\Users\Роман\Desktop\Публичный отчет ЗОЦ\sod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2" t="16964" r="9082" b="18158"/>
          <a:stretch/>
        </p:blipFill>
        <p:spPr bwMode="auto">
          <a:xfrm>
            <a:off x="9635319" y="1937983"/>
            <a:ext cx="1996039" cy="98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3072803" y="5636529"/>
            <a:ext cx="4926843" cy="980651"/>
          </a:xfrm>
          <a:prstGeom prst="roundRect">
            <a:avLst/>
          </a:prstGeom>
          <a:solidFill>
            <a:srgbClr val="0070C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Участник </a:t>
            </a:r>
            <a:r>
              <a:rPr lang="ru-RU" sz="2000" b="1" dirty="0" smtClean="0">
                <a:solidFill>
                  <a:schemeClr val="tx1"/>
                </a:solidFill>
              </a:rPr>
              <a:t>финала конкурса </a:t>
            </a:r>
            <a:r>
              <a:rPr lang="ru-RU" sz="2000" b="1" dirty="0" smtClean="0">
                <a:solidFill>
                  <a:schemeClr val="tx1"/>
                </a:solidFill>
              </a:rPr>
              <a:t>в номинации «Естественнонаучная направленность</a:t>
            </a:r>
            <a:r>
              <a:rPr lang="ru-RU" sz="2000" b="1" dirty="0" smtClean="0">
                <a:solidFill>
                  <a:schemeClr val="tx1"/>
                </a:solidFill>
              </a:rPr>
              <a:t>»</a:t>
            </a:r>
            <a:endParaRPr lang="ru-RU" sz="2000" b="1" dirty="0" smtClean="0">
              <a:solidFill>
                <a:schemeClr val="tx1"/>
              </a:solidFill>
            </a:endParaRPr>
          </a:p>
        </p:txBody>
      </p:sp>
      <p:pic>
        <p:nvPicPr>
          <p:cNvPr id="2" name="Picture 2" descr="D:\РАБОЧЙ СТОЛ 2020-2021\Сердце отдаю детям\ТАНЯ ПАПКА С ФЛЭШКИ\06-30-4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936" y="2988860"/>
            <a:ext cx="2164579" cy="246541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РАБОЧЙ СТОЛ 2020-2021\Сердце отдаю детям\Фото с конкурса\0QhPe3FipE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59" y="2988860"/>
            <a:ext cx="3172839" cy="248621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РАБОЧЙ СТОЛ 2020-2021\Сердце отдаю детям\Послесловие\73d77bf4-1759-47f1-9ea5-741ed5bf43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810" y="2988860"/>
            <a:ext cx="3867321" cy="246541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3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0760" y="124968"/>
            <a:ext cx="10653485" cy="85691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25054" y="124968"/>
            <a:ext cx="11769188" cy="83384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</a:rPr>
              <a:t>Мониторинг количества детей с ограниченными возможностями здоровья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и инвалидностью в МБУ ДО ДДЮТ г. Армавира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55" y="929783"/>
            <a:ext cx="627380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776350"/>
              </p:ext>
            </p:extLst>
          </p:nvPr>
        </p:nvGraphicFramePr>
        <p:xfrm>
          <a:off x="6109649" y="3684895"/>
          <a:ext cx="5835608" cy="2350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9451"/>
                <a:gridCol w="729451"/>
                <a:gridCol w="729451"/>
                <a:gridCol w="729451"/>
                <a:gridCol w="729451"/>
                <a:gridCol w="729451"/>
                <a:gridCol w="729451"/>
                <a:gridCol w="729451"/>
              </a:tblGrid>
              <a:tr h="543074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Учебный год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2219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2013-2014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2014-2015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2015-2016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2016-2017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2017-2018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2018-2019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2019-2020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2020-2021</a:t>
                      </a:r>
                      <a:endParaRPr lang="ru-RU" sz="1400" dirty="0"/>
                    </a:p>
                  </a:txBody>
                  <a:tcPr/>
                </a:tc>
              </a:tr>
              <a:tr h="508975">
                <a:tc gridSpan="8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Количество человек</a:t>
                      </a:r>
                      <a:endParaRPr lang="ru-RU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634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30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резентация для Москвы по ОВЗ\Хард рабочий\3. Доступная среда\$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79" y="1282639"/>
            <a:ext cx="3210631" cy="4815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G:\Презентация для Москвы по ОВЗ\Хард рабочий\3. Доступная среда\$MG_8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602" y="1258779"/>
            <a:ext cx="3226537" cy="48398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Презентация для Москвы по ОВЗ\Науменко\IMG-20181203-WA00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" r="11753"/>
          <a:stretch/>
        </p:blipFill>
        <p:spPr bwMode="auto">
          <a:xfrm>
            <a:off x="4327892" y="2127314"/>
            <a:ext cx="3346452" cy="3971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42C1820-DA2C-439E-97D1-8F09FC2D9B7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40760" y="124968"/>
            <a:ext cx="10653485" cy="85691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5054" y="124967"/>
            <a:ext cx="11769188" cy="96685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З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анятия по адаптированным 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общеразвивающим общеобразовательным программам 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в МБУ ДО ДДЮТ</a:t>
            </a:r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</a:br>
            <a:endParaRPr lang="ru-RU" sz="3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3" descr="C:\Users\Роман\Desktop\Публичный отчет ЗОЦ\ЛОГОТИП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8" t="9044" r="10034" b="12173"/>
          <a:stretch/>
        </p:blipFill>
        <p:spPr bwMode="auto">
          <a:xfrm>
            <a:off x="221154" y="58305"/>
            <a:ext cx="991199" cy="8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1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434</Words>
  <Application>Microsoft Office PowerPoint</Application>
  <PresentationFormat>Произвольный</PresentationFormat>
  <Paragraphs>107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Волна</vt:lpstr>
      <vt:lpstr>1_Волна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RMC5</dc:creator>
  <cp:lastModifiedBy>Роман Альбертовский</cp:lastModifiedBy>
  <cp:revision>89</cp:revision>
  <cp:lastPrinted>2021-03-18T15:53:16Z</cp:lastPrinted>
  <dcterms:created xsi:type="dcterms:W3CDTF">2021-01-18T13:17:41Z</dcterms:created>
  <dcterms:modified xsi:type="dcterms:W3CDTF">2021-03-19T06:32:11Z</dcterms:modified>
</cp:coreProperties>
</file>