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</p:sldIdLst>
  <p:sldSz cx="9144000" cy="5143500" type="screen16x9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CFF"/>
    <a:srgbClr val="FEFDFF"/>
    <a:srgbClr val="FBFCFE"/>
    <a:srgbClr val="FFFFFF"/>
    <a:srgbClr val="2216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/>
    <p:restoredTop sz="94676"/>
  </p:normalViewPr>
  <p:slideViewPr>
    <p:cSldViewPr>
      <p:cViewPr varScale="1">
        <p:scale>
          <a:sx n="143" d="100"/>
          <a:sy n="143" d="100"/>
        </p:scale>
        <p:origin x="450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243A0-C5D4-406F-92D9-D00D8BA4394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5D5B4-1466-4EF0-9DE9-427636E18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jpe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tiff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85255"/>
            <a:ext cx="7772400" cy="1102519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latin typeface="Gilroy ExtraBold" pitchFamily="50" charset="-52"/>
              </a:rPr>
              <a:t>Всероссийский учебно-тренировочный центр профессионального мастерства</a:t>
            </a:r>
            <a:br>
              <a:rPr lang="ru-RU" sz="2400" dirty="0">
                <a:latin typeface="Gilroy ExtraBold" pitchFamily="50" charset="-52"/>
              </a:rPr>
            </a:br>
            <a:r>
              <a:rPr lang="ru-RU" sz="2400" dirty="0">
                <a:latin typeface="Gilroy ExtraBold" pitchFamily="50" charset="-52"/>
              </a:rPr>
              <a:t>на базе ФГБОУ ВДЦ «Смена»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291830"/>
            <a:ext cx="6400800" cy="737220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Muller Regular" pitchFamily="50" charset="-52"/>
              </a:rPr>
              <a:t>Наталья Рощина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510FCB6-7B72-3348-8C86-12A383DEFC71}"/>
              </a:ext>
            </a:extLst>
          </p:cNvPr>
          <p:cNvSpPr/>
          <p:nvPr/>
        </p:nvSpPr>
        <p:spPr>
          <a:xfrm>
            <a:off x="7956376" y="195486"/>
            <a:ext cx="108012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6F8553-7631-441D-B7EB-C15DAABAB3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730" y="143023"/>
            <a:ext cx="2311332" cy="5204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0929F7F-D906-467F-8CEE-706ECEC273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599" y="90024"/>
            <a:ext cx="1785897" cy="6264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07A95C-AA80-E24F-8AFD-44FA6CB0A628}"/>
              </a:ext>
            </a:extLst>
          </p:cNvPr>
          <p:cNvSpPr/>
          <p:nvPr/>
        </p:nvSpPr>
        <p:spPr>
          <a:xfrm>
            <a:off x="8244408" y="205979"/>
            <a:ext cx="720080" cy="709587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56" y="14494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221668"/>
                </a:solidFill>
                <a:latin typeface="Gilroy ExtraBold" pitchFamily="50" charset="-52"/>
              </a:rPr>
              <a:t>Партнеры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1B87621-FEA8-41F9-877A-05E1A6C6C5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929" y="4214411"/>
            <a:ext cx="927878" cy="58958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283CB44-90F3-4E2B-874F-3F46AC5E1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067" y="1521687"/>
            <a:ext cx="1040443" cy="104044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B742BBF-327E-42EF-9410-C9BB40CE14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03" y="2566147"/>
            <a:ext cx="1055172" cy="121426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3060687-5D67-40B2-B0E8-F15B8D1719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664" y="3111962"/>
            <a:ext cx="1784896" cy="89994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1277BC7-8F34-430D-B4FA-8A381B8E2C7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221" y="2537043"/>
            <a:ext cx="2179647" cy="515698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ADE1CFD-F03C-4D49-8323-6D112FD2BF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43" y="4214412"/>
            <a:ext cx="1011312" cy="58958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905DA26-3D46-4440-8DFD-AEC1787D0B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072" y="1705744"/>
            <a:ext cx="1023560" cy="45491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1F200C6-A7E7-4224-8D44-3756807B357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970" y="4073638"/>
            <a:ext cx="1021482" cy="73036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8467B7D-4EE3-4F41-A7E2-BFC62009896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615" y="4032968"/>
            <a:ext cx="813613" cy="81361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4A7028AB-1500-4CB4-9859-526C1132ABD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896" y="636209"/>
            <a:ext cx="1057104" cy="79119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A96811FF-E676-422B-898C-091DF225FFF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510" y="554436"/>
            <a:ext cx="752417" cy="704828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47E2F80-6355-482F-A236-6F3B435B5BD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1" y="1491629"/>
            <a:ext cx="826940" cy="767341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32C59C80-5166-46AB-AE3D-4CA4E399AE9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403" y="1621358"/>
            <a:ext cx="987261" cy="591534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109316E3-FC1B-4FA0-8E2A-F94A9E3A45D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818" y="3319121"/>
            <a:ext cx="1247670" cy="390717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DEBE59BD-3BF1-4B4B-B827-B69BFC82DBB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3305082"/>
            <a:ext cx="1025959" cy="418796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918EED69-B49C-4A25-841C-4AD3C9C52CC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904" y="2607465"/>
            <a:ext cx="1055362" cy="405683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414F8AFA-9B30-49E4-9E15-1602BD75D646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0"/>
          <a:stretch/>
        </p:blipFill>
        <p:spPr>
          <a:xfrm>
            <a:off x="1547664" y="1535082"/>
            <a:ext cx="707919" cy="79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666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07A95C-AA80-E24F-8AFD-44FA6CB0A628}"/>
              </a:ext>
            </a:extLst>
          </p:cNvPr>
          <p:cNvSpPr/>
          <p:nvPr/>
        </p:nvSpPr>
        <p:spPr>
          <a:xfrm>
            <a:off x="8244408" y="205979"/>
            <a:ext cx="720080" cy="709587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221668"/>
                </a:solidFill>
                <a:latin typeface="Gilroy ExtraBold" pitchFamily="50" charset="-52"/>
              </a:rPr>
              <a:t>Профориентационная миссия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A6290094-CFF0-48DC-B868-C81037D04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5550"/>
            <a:ext cx="8229600" cy="33944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2000" dirty="0"/>
              <a:t>      Реализуя свою профориентационную миссию, ВДЦ «Смена» активно интегрирует в свои образовательные программы воспитание у детей и молодежи уважение к труду, знакомство с профессиями, мотивацию на получение среднего профессионального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578805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20252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221668"/>
                </a:solidFill>
                <a:latin typeface="Gilroy ExtraBold" pitchFamily="50" charset="-52"/>
              </a:rPr>
              <a:t>Всероссийский детский центр «Смена»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" y="1203598"/>
            <a:ext cx="8435280" cy="3394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>
                <a:latin typeface="Muller Regular" pitchFamily="50" charset="-52"/>
              </a:rPr>
              <a:t>           </a:t>
            </a:r>
            <a:r>
              <a:rPr lang="ru-RU" sz="1800" dirty="0">
                <a:latin typeface="Muller Regular" pitchFamily="50" charset="-52"/>
              </a:rPr>
              <a:t>Сегодня ВДЦ «Смена» является престижной образовательной базой федерального масштаба и центром внимания молодежи России младше 18 лет, нацеленной на совершенствование и успешную самореализацию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2CE8FB8-9991-3343-A22E-6722A7A9F390}"/>
              </a:ext>
            </a:extLst>
          </p:cNvPr>
          <p:cNvSpPr/>
          <p:nvPr/>
        </p:nvSpPr>
        <p:spPr>
          <a:xfrm>
            <a:off x="8244408" y="133550"/>
            <a:ext cx="648072" cy="782016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6A3AEB-64B2-4A35-BF85-265F08EC5D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17631"/>
            <a:ext cx="4009548" cy="22553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519D54-A742-4A03-B8AC-9131E6D02D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9" t="9626" r="159" b="640"/>
          <a:stretch/>
        </p:blipFill>
        <p:spPr>
          <a:xfrm>
            <a:off x="4826215" y="2534936"/>
            <a:ext cx="3742229" cy="223806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221668"/>
                </a:solidFill>
                <a:latin typeface="Gilroy ExtraBold" pitchFamily="50" charset="-52"/>
              </a:rPr>
              <a:t>Образовательная задача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192" y="1419622"/>
            <a:ext cx="8435280" cy="3394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>
                <a:latin typeface="Muller Regular" pitchFamily="50" charset="-52"/>
              </a:rPr>
              <a:t>	</a:t>
            </a:r>
            <a:r>
              <a:rPr lang="ru-RU" sz="2000" dirty="0">
                <a:latin typeface="Muller Regular" pitchFamily="50" charset="-52"/>
              </a:rPr>
              <a:t>Одной из актуальных образовательных задач детского центра является:</a:t>
            </a:r>
          </a:p>
          <a:p>
            <a:pPr>
              <a:buNone/>
            </a:pPr>
            <a:endParaRPr lang="ru-RU" sz="1800" dirty="0">
              <a:latin typeface="Muller Regular" pitchFamily="50" charset="-52"/>
            </a:endParaRPr>
          </a:p>
          <a:p>
            <a:r>
              <a:rPr lang="ru-RU" sz="1800" dirty="0">
                <a:latin typeface="Muller Regular" pitchFamily="50" charset="-52"/>
              </a:rPr>
              <a:t>знакомство обучающихся с профессиями в проектно-игровой форме, </a:t>
            </a:r>
          </a:p>
          <a:p>
            <a:r>
              <a:rPr lang="ru-RU" sz="1800" dirty="0">
                <a:latin typeface="Muller Regular" pitchFamily="50" charset="-52"/>
              </a:rPr>
              <a:t>решение практических профессиональных задач, обусловленных основными направлениями развития государства и национальными проектами, </a:t>
            </a:r>
          </a:p>
          <a:p>
            <a:r>
              <a:rPr lang="ru-RU" sz="1800" dirty="0">
                <a:latin typeface="Muller Regular" pitchFamily="50" charset="-52"/>
              </a:rPr>
              <a:t>мотивация на получение профессионального, в первую очередь технического, образования,</a:t>
            </a:r>
          </a:p>
          <a:p>
            <a:r>
              <a:rPr lang="ru-RU" sz="1800" dirty="0">
                <a:latin typeface="Muller Regular" pitchFamily="50" charset="-52"/>
              </a:rPr>
              <a:t>создание кадрового резерва страны на раннем этапе взросления и социализации детей.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58CFFB2-FE02-964E-96F0-A19209CA295C}"/>
              </a:ext>
            </a:extLst>
          </p:cNvPr>
          <p:cNvSpPr/>
          <p:nvPr/>
        </p:nvSpPr>
        <p:spPr>
          <a:xfrm>
            <a:off x="8244408" y="205979"/>
            <a:ext cx="720080" cy="709587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837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47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ru-RU" sz="2600" dirty="0">
                <a:solidFill>
                  <a:srgbClr val="221668"/>
                </a:solidFill>
                <a:latin typeface="Gilroy ExtraBold" pitchFamily="50" charset="-52"/>
              </a:rPr>
              <a:t>Уникальные авторские образовательные программы ВДЦ «Смена»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819872"/>
          </a:xfrm>
        </p:spPr>
        <p:txBody>
          <a:bodyPr>
            <a:normAutofit fontScale="25000" lnSpcReduction="20000"/>
          </a:bodyPr>
          <a:lstStyle/>
          <a:p>
            <a:r>
              <a:rPr lang="ru-RU" sz="4400" b="1" dirty="0"/>
              <a:t>«#</a:t>
            </a:r>
            <a:r>
              <a:rPr lang="ru-RU" sz="4400" b="1" dirty="0" err="1"/>
              <a:t>МастерскаяЛидеров</a:t>
            </a:r>
            <a:r>
              <a:rPr lang="ru-RU" sz="4400" b="1" dirty="0"/>
              <a:t>» </a:t>
            </a:r>
            <a:r>
              <a:rPr lang="ru-RU" sz="4400" dirty="0"/>
              <a:t>–  развитие ключевых лидерских компетенций: личная эффективность, ответственность, командная работа, подготовка участников к ответственной и результативной жизни.</a:t>
            </a:r>
          </a:p>
          <a:p>
            <a:endParaRPr lang="ru-RU" sz="4400" dirty="0"/>
          </a:p>
          <a:p>
            <a:r>
              <a:rPr lang="ru-RU" sz="4400" b="1" dirty="0"/>
              <a:t>«АРТ-лаборатория Лидеров» </a:t>
            </a:r>
            <a:r>
              <a:rPr lang="ru-RU" sz="4400" dirty="0"/>
              <a:t>– создание условий для получения обучающимися социально-значимого опыта в творческой деятельности, активизация лидерского потенциала, развитие лидерских компетенций и достижение успеха через проектную деятельность.</a:t>
            </a:r>
          </a:p>
          <a:p>
            <a:endParaRPr lang="ru-RU" sz="4400" dirty="0"/>
          </a:p>
          <a:p>
            <a:r>
              <a:rPr lang="ru-RU" sz="4400" b="1" dirty="0"/>
              <a:t>«</a:t>
            </a:r>
            <a:r>
              <a:rPr lang="ru-RU" sz="4400" b="1" dirty="0" err="1"/>
              <a:t>МедиаЛидер</a:t>
            </a:r>
            <a:r>
              <a:rPr lang="ru-RU" sz="4400" b="1" dirty="0"/>
              <a:t>» </a:t>
            </a:r>
            <a:r>
              <a:rPr lang="ru-RU" sz="4400" dirty="0"/>
              <a:t>– возможность попробовать себя в роли сотрудников медиахолдинга. Участники создают проекты теле- и радиопередач, сюжетов, печатных изданий, авторских статей, новостных материалов, продвигают контент в интернете.</a:t>
            </a:r>
          </a:p>
          <a:p>
            <a:endParaRPr lang="ru-RU" sz="4400" dirty="0"/>
          </a:p>
          <a:p>
            <a:r>
              <a:rPr lang="ru-RU" sz="4400" b="1" dirty="0"/>
              <a:t>«</a:t>
            </a:r>
            <a:r>
              <a:rPr lang="ru-RU" sz="4400" b="1" dirty="0" err="1"/>
              <a:t>ТехноЛидер</a:t>
            </a:r>
            <a:r>
              <a:rPr lang="ru-RU" sz="4400" b="1" dirty="0"/>
              <a:t>» </a:t>
            </a:r>
            <a:r>
              <a:rPr lang="ru-RU" sz="4400" dirty="0"/>
              <a:t>–</a:t>
            </a:r>
            <a:r>
              <a:rPr lang="ru-RU" sz="4400" b="1" dirty="0"/>
              <a:t> </a:t>
            </a:r>
            <a:r>
              <a:rPr lang="ru-RU" sz="4400" dirty="0"/>
              <a:t>основывается на технологии проектной работы и направлена на повышение интереса обучающихся к инженерно-техническим профессиям, информационным технологиям, научно-исследовательской, конструкторской деятельности, а также на развитие профессиональных лидерских компетенций.</a:t>
            </a:r>
          </a:p>
          <a:p>
            <a:endParaRPr lang="ru-RU" sz="4400" dirty="0"/>
          </a:p>
          <a:p>
            <a:r>
              <a:rPr lang="ru-RU" sz="4400" b="1" dirty="0"/>
              <a:t>«Детская киноакадемия» </a:t>
            </a:r>
            <a:r>
              <a:rPr lang="ru-RU" sz="4400" dirty="0"/>
              <a:t>–</a:t>
            </a:r>
            <a:r>
              <a:rPr lang="ru-RU" sz="4400" b="1" dirty="0"/>
              <a:t> </a:t>
            </a:r>
            <a:r>
              <a:rPr lang="ru-RU" sz="4400" dirty="0"/>
              <a:t>позволяет каждому участнику «окунуться» в мир кино, попробовать себя в роли продюсера, актера, режиссера, оператора, сценариста и принять участие в съемках кинофильма. </a:t>
            </a:r>
          </a:p>
          <a:p>
            <a:pPr marL="0" indent="0">
              <a:buNone/>
            </a:pPr>
            <a:endParaRPr lang="ru-RU" sz="4400" dirty="0"/>
          </a:p>
          <a:p>
            <a:r>
              <a:rPr lang="ru-RU" sz="4400" b="1" dirty="0"/>
              <a:t>«Волонтеры профессий» </a:t>
            </a:r>
            <a:r>
              <a:rPr lang="ru-RU" sz="4400" dirty="0"/>
              <a:t>–</a:t>
            </a:r>
            <a:r>
              <a:rPr lang="ru-RU" sz="4400" b="1" dirty="0"/>
              <a:t> </a:t>
            </a:r>
            <a:r>
              <a:rPr lang="ru-RU" sz="4400" dirty="0"/>
              <a:t>развитие у обучающихся способностей к дальнейшей профориентационной работе, формирование готовности к ответственному и осознанному выбору как своей будущей профессии так и к </a:t>
            </a:r>
            <a:r>
              <a:rPr lang="ru-RU" sz="4400" dirty="0" err="1"/>
              <a:t>профориентированию</a:t>
            </a:r>
            <a:r>
              <a:rPr lang="ru-RU" sz="4400" dirty="0"/>
              <a:t> детей и молодежи, ознакомление обучающихся с теми специальными знаниями и умениями, которые необходимы при реализации профориентационных мероприятий.</a:t>
            </a:r>
          </a:p>
          <a:p>
            <a:endParaRPr lang="ru-RU" sz="4400" dirty="0"/>
          </a:p>
          <a:p>
            <a:r>
              <a:rPr lang="ru-RU" sz="4400" b="1" dirty="0"/>
              <a:t>«Гражданско-патриотический форум «Патриот России» и «Я-гражданин!» </a:t>
            </a:r>
            <a:r>
              <a:rPr lang="ru-RU" sz="4400" dirty="0"/>
              <a:t>– развитие ключевых лидерских компетенций через идеи патриотизма и гражданской ответственности; направлена на сохранение исторической памяти народа, вовлечение обучающихся в деятельность патриотических организаций, в том числе движение «Пост № 1».</a:t>
            </a:r>
          </a:p>
          <a:p>
            <a:endParaRPr lang="ru-RU" dirty="0"/>
          </a:p>
          <a:p>
            <a:endParaRPr lang="ru-RU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BBF9ED4-BC2C-7E4C-A9F5-F2B00BA2E162}"/>
              </a:ext>
            </a:extLst>
          </p:cNvPr>
          <p:cNvSpPr/>
          <p:nvPr/>
        </p:nvSpPr>
        <p:spPr>
          <a:xfrm>
            <a:off x="8244408" y="123478"/>
            <a:ext cx="792088" cy="781595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600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07A95C-AA80-E24F-8AFD-44FA6CB0A628}"/>
              </a:ext>
            </a:extLst>
          </p:cNvPr>
          <p:cNvSpPr/>
          <p:nvPr/>
        </p:nvSpPr>
        <p:spPr>
          <a:xfrm>
            <a:off x="8244408" y="205979"/>
            <a:ext cx="720080" cy="709587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221668"/>
                </a:solidFill>
                <a:latin typeface="Gilroy ExtraBold" pitchFamily="50" charset="-52"/>
              </a:rPr>
              <a:t>Модульное построение программ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/>
              <a:t>	     Благодаря модульному построению программы и её вариативности представляется возможность индивидуализировать образовательный процесс применительно к запросам участников образовательных программ</a:t>
            </a:r>
            <a:endParaRPr lang="ru-RU" sz="1800" dirty="0">
              <a:latin typeface="Muller Regular" pitchFamily="50" charset="-5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1ED93D-79F8-449F-BCE1-77F237E0D49C}"/>
              </a:ext>
            </a:extLst>
          </p:cNvPr>
          <p:cNvSpPr txBox="1"/>
          <p:nvPr/>
        </p:nvSpPr>
        <p:spPr>
          <a:xfrm>
            <a:off x="1423012" y="2965409"/>
            <a:ext cx="2014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Вариативная часть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C25F01-A3DF-45F8-91D0-2D0BA65297D7}"/>
              </a:ext>
            </a:extLst>
          </p:cNvPr>
          <p:cNvSpPr txBox="1"/>
          <p:nvPr/>
        </p:nvSpPr>
        <p:spPr>
          <a:xfrm>
            <a:off x="5436770" y="2968525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Инвариантная часть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BA6357-E1D3-4F73-999D-1DD635012307}"/>
              </a:ext>
            </a:extLst>
          </p:cNvPr>
          <p:cNvSpPr txBox="1"/>
          <p:nvPr/>
        </p:nvSpPr>
        <p:spPr>
          <a:xfrm>
            <a:off x="683568" y="4002618"/>
            <a:ext cx="3617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Профессиональные компетенции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00DB15-54AE-4003-A4CA-B8B93E547479}"/>
              </a:ext>
            </a:extLst>
          </p:cNvPr>
          <p:cNvSpPr txBox="1"/>
          <p:nvPr/>
        </p:nvSpPr>
        <p:spPr>
          <a:xfrm>
            <a:off x="5292568" y="4002618"/>
            <a:ext cx="2630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Лидерские компетенции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728EF3D9-73AB-424A-9F37-3DBCEDD851E9}"/>
              </a:ext>
            </a:extLst>
          </p:cNvPr>
          <p:cNvCxnSpPr>
            <a:cxnSpLocks/>
          </p:cNvCxnSpPr>
          <p:nvPr/>
        </p:nvCxnSpPr>
        <p:spPr>
          <a:xfrm>
            <a:off x="2430307" y="3397457"/>
            <a:ext cx="0" cy="60516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6885037A-76B1-4D8A-8CD5-3127CE850437}"/>
              </a:ext>
            </a:extLst>
          </p:cNvPr>
          <p:cNvCxnSpPr>
            <a:cxnSpLocks/>
          </p:cNvCxnSpPr>
          <p:nvPr/>
        </p:nvCxnSpPr>
        <p:spPr>
          <a:xfrm>
            <a:off x="6609216" y="3397457"/>
            <a:ext cx="0" cy="60516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281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07A95C-AA80-E24F-8AFD-44FA6CB0A628}"/>
              </a:ext>
            </a:extLst>
          </p:cNvPr>
          <p:cNvSpPr/>
          <p:nvPr/>
        </p:nvSpPr>
        <p:spPr>
          <a:xfrm>
            <a:off x="8244408" y="205979"/>
            <a:ext cx="720080" cy="709587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221668"/>
                </a:solidFill>
                <a:latin typeface="Gilroy ExtraBold" pitchFamily="50" charset="-52"/>
              </a:rPr>
              <a:t>Профессиональные компетенции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11094"/>
            <a:ext cx="4464496" cy="3980936"/>
          </a:xfrm>
        </p:spPr>
        <p:txBody>
          <a:bodyPr>
            <a:noAutofit/>
          </a:bodyPr>
          <a:lstStyle/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Флористика</a:t>
            </a:r>
          </a:p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Ресторанный сервис</a:t>
            </a:r>
          </a:p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Ремесленная керамика</a:t>
            </a:r>
          </a:p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Технологии моды</a:t>
            </a:r>
          </a:p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Прикладная эстетика</a:t>
            </a:r>
          </a:p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Поварское дело</a:t>
            </a:r>
          </a:p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Промышленная робототехника</a:t>
            </a:r>
          </a:p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Лазерные технологии</a:t>
            </a:r>
          </a:p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Мобильная робототехника</a:t>
            </a:r>
          </a:p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Прототипирование</a:t>
            </a:r>
          </a:p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Мультимедийная журналистика</a:t>
            </a:r>
          </a:p>
          <a:p>
            <a:pPr marL="0" lvl="0" indent="-317500" algn="just">
              <a:spcBef>
                <a:spcPts val="60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Сити-фермерство</a:t>
            </a:r>
          </a:p>
        </p:txBody>
      </p:sp>
      <p:sp>
        <p:nvSpPr>
          <p:cNvPr id="6" name="Содержимое 2">
            <a:extLst>
              <a:ext uri="{FF2B5EF4-FFF2-40B4-BE49-F238E27FC236}">
                <a16:creationId xmlns:a16="http://schemas.microsoft.com/office/drawing/2014/main" id="{A5759FBA-FB40-4870-80D0-9C4B7460E364}"/>
              </a:ext>
            </a:extLst>
          </p:cNvPr>
          <p:cNvSpPr txBox="1">
            <a:spLocks/>
          </p:cNvSpPr>
          <p:nvPr/>
        </p:nvSpPr>
        <p:spPr>
          <a:xfrm>
            <a:off x="3419872" y="1097191"/>
            <a:ext cx="6552727" cy="18722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Технологии фармацевтического производства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Лабораторный химический анализ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Интернет вещей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Инженерный дизайн CAD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Графический дизайн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Альтернативная энергетика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Инженерия космических систем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Сухое строительство и штукатурные работы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Ландшафтный дизайн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Электромонтажные работы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Ремонт и обслуживание легковых автомобилей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Эксплуатация беспилотных авиационных систем</a:t>
            </a:r>
          </a:p>
          <a:p>
            <a:pPr marL="914400" lvl="0" indent="-317500">
              <a:lnSpc>
                <a:spcPct val="120000"/>
              </a:lnSpc>
              <a:spcBef>
                <a:spcPts val="0"/>
              </a:spcBef>
              <a:buClr>
                <a:srgbClr val="434343"/>
              </a:buClr>
              <a:buSzPts val="1400"/>
              <a:buChar char="-"/>
            </a:pPr>
            <a:r>
              <a:rPr lang="ru-RU" sz="1600" dirty="0"/>
              <a:t>Управление железнодорожным транспортом</a:t>
            </a:r>
          </a:p>
        </p:txBody>
      </p:sp>
    </p:spTree>
    <p:extLst>
      <p:ext uri="{BB962C8B-B14F-4D97-AF65-F5344CB8AC3E}">
        <p14:creationId xmlns:p14="http://schemas.microsoft.com/office/powerpoint/2010/main" val="867294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07A95C-AA80-E24F-8AFD-44FA6CB0A628}"/>
              </a:ext>
            </a:extLst>
          </p:cNvPr>
          <p:cNvSpPr/>
          <p:nvPr/>
        </p:nvSpPr>
        <p:spPr>
          <a:xfrm>
            <a:off x="8244408" y="205979"/>
            <a:ext cx="720080" cy="709587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err="1">
                <a:solidFill>
                  <a:srgbClr val="221668"/>
                </a:solidFill>
                <a:latin typeface="Gilroy ExtraBold" pitchFamily="50" charset="-52"/>
              </a:rPr>
              <a:t>Надпрофессиональные</a:t>
            </a:r>
            <a:r>
              <a:rPr lang="ru-RU" sz="3200" dirty="0">
                <a:solidFill>
                  <a:srgbClr val="221668"/>
                </a:solidFill>
                <a:latin typeface="Gilroy ExtraBold" pitchFamily="50" charset="-52"/>
              </a:rPr>
              <a:t> компетенции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35646"/>
            <a:ext cx="6624736" cy="2736304"/>
          </a:xfrm>
        </p:spPr>
        <p:txBody>
          <a:bodyPr>
            <a:noAutofit/>
          </a:bodyPr>
          <a:lstStyle/>
          <a:p>
            <a:pPr marL="457200" lvl="0" indent="-336550" algn="just">
              <a:spcBef>
                <a:spcPts val="1200"/>
              </a:spcBef>
              <a:buClr>
                <a:srgbClr val="434343"/>
              </a:buClr>
              <a:buSzPts val="1700"/>
              <a:buChar char="-"/>
            </a:pPr>
            <a:r>
              <a:rPr lang="ru-RU" sz="2000" dirty="0" err="1"/>
              <a:t>Командообразование</a:t>
            </a:r>
            <a:r>
              <a:rPr lang="ru-RU" sz="2000" dirty="0"/>
              <a:t>, лидерство</a:t>
            </a:r>
          </a:p>
          <a:p>
            <a:pPr marL="457200" lvl="0" indent="-336550" algn="just">
              <a:spcBef>
                <a:spcPts val="0"/>
              </a:spcBef>
              <a:buClr>
                <a:srgbClr val="434343"/>
              </a:buClr>
              <a:buSzPts val="1700"/>
              <a:buChar char="-"/>
            </a:pPr>
            <a:r>
              <a:rPr lang="ru-RU" sz="2000" dirty="0"/>
              <a:t>Презентация и самопрезентация</a:t>
            </a:r>
          </a:p>
          <a:p>
            <a:pPr marL="457200" lvl="0" indent="-336550" algn="just">
              <a:spcBef>
                <a:spcPts val="0"/>
              </a:spcBef>
              <a:buClr>
                <a:srgbClr val="434343"/>
              </a:buClr>
              <a:buSzPts val="1700"/>
              <a:buChar char="-"/>
            </a:pPr>
            <a:r>
              <a:rPr lang="ru-RU" sz="2000" dirty="0"/>
              <a:t>Эмоциональный интеллект</a:t>
            </a:r>
          </a:p>
          <a:p>
            <a:pPr marL="457200" lvl="0" indent="-336550" algn="just">
              <a:spcBef>
                <a:spcPts val="0"/>
              </a:spcBef>
              <a:buClr>
                <a:srgbClr val="434343"/>
              </a:buClr>
              <a:buSzPts val="1700"/>
              <a:buChar char="-"/>
            </a:pPr>
            <a:r>
              <a:rPr lang="ru-RU" sz="2000" dirty="0"/>
              <a:t>Тайм-менеджмент, концентрация на цели</a:t>
            </a:r>
          </a:p>
          <a:p>
            <a:pPr marL="457200" lvl="0" indent="-336550" algn="just">
              <a:spcBef>
                <a:spcPts val="0"/>
              </a:spcBef>
              <a:buClr>
                <a:srgbClr val="434343"/>
              </a:buClr>
              <a:buSzPts val="1700"/>
              <a:buChar char="-"/>
            </a:pPr>
            <a:r>
              <a:rPr lang="ru-RU" sz="2000" dirty="0"/>
              <a:t>Финансовая грамотность</a:t>
            </a:r>
          </a:p>
          <a:p>
            <a:pPr marL="457200" lvl="0" indent="-336550" algn="just">
              <a:spcBef>
                <a:spcPts val="0"/>
              </a:spcBef>
              <a:buClr>
                <a:srgbClr val="434343"/>
              </a:buClr>
              <a:buSzPts val="1700"/>
              <a:buChar char="-"/>
            </a:pPr>
            <a:r>
              <a:rPr lang="ru-RU" sz="2000" dirty="0"/>
              <a:t>Управление конфликтами</a:t>
            </a:r>
          </a:p>
          <a:p>
            <a:pPr marL="457200" lvl="0" indent="-336550" algn="just">
              <a:spcBef>
                <a:spcPts val="0"/>
              </a:spcBef>
              <a:buClr>
                <a:srgbClr val="434343"/>
              </a:buClr>
              <a:buSzPts val="1700"/>
              <a:buChar char="-"/>
            </a:pPr>
            <a:r>
              <a:rPr lang="ru-RU" sz="2000" dirty="0"/>
              <a:t>Креативное мышление</a:t>
            </a:r>
          </a:p>
          <a:p>
            <a:pPr marL="457200" lvl="0" indent="-336550" algn="just">
              <a:spcBef>
                <a:spcPts val="0"/>
              </a:spcBef>
              <a:buClr>
                <a:srgbClr val="434343"/>
              </a:buClr>
              <a:buSzPts val="1700"/>
              <a:buChar char="-"/>
            </a:pPr>
            <a:r>
              <a:rPr lang="ru-RU" sz="2000" dirty="0"/>
              <a:t>Критическое мышление</a:t>
            </a:r>
          </a:p>
        </p:txBody>
      </p:sp>
    </p:spTree>
    <p:extLst>
      <p:ext uri="{BB962C8B-B14F-4D97-AF65-F5344CB8AC3E}">
        <p14:creationId xmlns:p14="http://schemas.microsoft.com/office/powerpoint/2010/main" val="1584563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07A95C-AA80-E24F-8AFD-44FA6CB0A628}"/>
              </a:ext>
            </a:extLst>
          </p:cNvPr>
          <p:cNvSpPr/>
          <p:nvPr/>
        </p:nvSpPr>
        <p:spPr>
          <a:xfrm>
            <a:off x="8244408" y="205979"/>
            <a:ext cx="720080" cy="709587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187267FB-639A-455F-923C-CC5F3D95D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20538"/>
            <a:ext cx="8229600" cy="709587"/>
          </a:xfrm>
        </p:spPr>
        <p:txBody>
          <a:bodyPr>
            <a:normAutofit/>
          </a:bodyPr>
          <a:lstStyle/>
          <a:p>
            <a:pPr algn="l"/>
            <a:r>
              <a:rPr lang="ru-RU" sz="2800" dirty="0">
                <a:solidFill>
                  <a:srgbClr val="221668"/>
                </a:solidFill>
                <a:latin typeface="Gilroy ExtraBold" pitchFamily="50" charset="-52"/>
              </a:rPr>
              <a:t>Схема реализации ДООП «</a:t>
            </a:r>
            <a:r>
              <a:rPr lang="ru-RU" sz="2800" dirty="0" err="1">
                <a:solidFill>
                  <a:srgbClr val="221668"/>
                </a:solidFill>
                <a:latin typeface="Gilroy ExtraBold" pitchFamily="50" charset="-52"/>
              </a:rPr>
              <a:t>ТехноЛидер</a:t>
            </a:r>
            <a:r>
              <a:rPr lang="ru-RU" sz="2800" dirty="0">
                <a:solidFill>
                  <a:srgbClr val="221668"/>
                </a:solidFill>
                <a:latin typeface="Gilroy ExtraBold" pitchFamily="50" charset="-52"/>
              </a:rPr>
              <a:t>»</a:t>
            </a:r>
          </a:p>
        </p:txBody>
      </p:sp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DB74EEF4-829B-49AC-9718-E2C11176CC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3" b="1616"/>
          <a:stretch/>
        </p:blipFill>
        <p:spPr>
          <a:xfrm>
            <a:off x="467545" y="761056"/>
            <a:ext cx="8064895" cy="4330974"/>
          </a:xfrm>
        </p:spPr>
      </p:pic>
    </p:spTree>
    <p:extLst>
      <p:ext uri="{BB962C8B-B14F-4D97-AF65-F5344CB8AC3E}">
        <p14:creationId xmlns:p14="http://schemas.microsoft.com/office/powerpoint/2010/main" val="27990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07A95C-AA80-E24F-8AFD-44FA6CB0A628}"/>
              </a:ext>
            </a:extLst>
          </p:cNvPr>
          <p:cNvSpPr/>
          <p:nvPr/>
        </p:nvSpPr>
        <p:spPr>
          <a:xfrm>
            <a:off x="8244408" y="205979"/>
            <a:ext cx="720080" cy="709587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221668"/>
                </a:solidFill>
                <a:latin typeface="Gilroy ExtraBold" pitchFamily="50" charset="-52"/>
              </a:rPr>
              <a:t>Наставничество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A6290094-CFF0-48DC-B868-C81037D04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«Дети - детям» – наиболее подготовленный обучающийся во время  занятий, досуговых мероприятий делится опытом со своими сверстниками.</a:t>
            </a:r>
          </a:p>
          <a:p>
            <a:r>
              <a:rPr lang="ru-RU" sz="2000" dirty="0"/>
              <a:t>«Профи – детям» - сотрудники предприятий, профессионалы в своей области, передают знания и навыки участникам программ.</a:t>
            </a:r>
          </a:p>
          <a:p>
            <a:endParaRPr lang="ru-RU" sz="2000" dirty="0"/>
          </a:p>
          <a:p>
            <a:pPr marL="0" indent="0">
              <a:buNone/>
            </a:pPr>
            <a:r>
              <a:rPr lang="ru-RU" sz="2000" dirty="0"/>
              <a:t>       Во время проведения занятий наставников с детьми обязательно присутствие педагогических работников Центра, что является элементом наставничества «Профи – педагог»</a:t>
            </a:r>
          </a:p>
        </p:txBody>
      </p:sp>
    </p:spTree>
    <p:extLst>
      <p:ext uri="{BB962C8B-B14F-4D97-AF65-F5344CB8AC3E}">
        <p14:creationId xmlns:p14="http://schemas.microsoft.com/office/powerpoint/2010/main" val="2146463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596</Words>
  <Application>Microsoft Office PowerPoint</Application>
  <PresentationFormat>Экран (16:9)</PresentationFormat>
  <Paragraphs>76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Gilroy ExtraBold</vt:lpstr>
      <vt:lpstr>Muller Regular</vt:lpstr>
      <vt:lpstr>Тема Office</vt:lpstr>
      <vt:lpstr>Всероссийский учебно-тренировочный центр профессионального мастерства на базе ФГБОУ ВДЦ «Смена»</vt:lpstr>
      <vt:lpstr>Всероссийский детский центр «Смена»</vt:lpstr>
      <vt:lpstr>Образовательная задача</vt:lpstr>
      <vt:lpstr>Уникальные авторские образовательные программы ВДЦ «Смена»</vt:lpstr>
      <vt:lpstr>Модульное построение программ</vt:lpstr>
      <vt:lpstr>Профессиональные компетенции</vt:lpstr>
      <vt:lpstr>Надпрофессиональные компетенции</vt:lpstr>
      <vt:lpstr>Схема реализации ДООП «ТехноЛидер»</vt:lpstr>
      <vt:lpstr>Наставничество</vt:lpstr>
      <vt:lpstr>Партнеры</vt:lpstr>
      <vt:lpstr>Профориентационная миссия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Юлия Мужуренко</cp:lastModifiedBy>
  <cp:revision>24</cp:revision>
  <cp:lastPrinted>2022-05-21T11:13:26Z</cp:lastPrinted>
  <dcterms:created xsi:type="dcterms:W3CDTF">2020-12-08T12:27:44Z</dcterms:created>
  <dcterms:modified xsi:type="dcterms:W3CDTF">2022-05-21T11:13:41Z</dcterms:modified>
</cp:coreProperties>
</file>