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Relationship Id="rId5" Type="http://schemas.openxmlformats.org/officeDocument/2006/relationships/custom-properties" Target="docProps/custom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sldMasterIdLst>
    <p:sldMasterId id="2147483678" r:id="rId1"/>
  </p:sldMasterIdLst>
  <p:notesMasterIdLst>
    <p:notesMasterId r:id="rId2"/>
  </p:notesMasterIdLst>
  <p:sldIdLst>
    <p:sldId id="313" r:id="rId3"/>
    <p:sldId id="314" r:id="rId4"/>
    <p:sldId id="315" r:id="rId5"/>
    <p:sldId id="276" r:id="rId6"/>
    <p:sldId id="316" r:id="rId7"/>
    <p:sldId id="317" r:id="rId8"/>
    <p:sldId id="312" r:id="rId9"/>
    <p:sldId id="283" r:id="rId10"/>
    <p:sldId id="260" r:id="rId11"/>
    <p:sldId id="261" r:id="rId12"/>
    <p:sldId id="266" r:id="rId13"/>
    <p:sldId id="275" r:id="rId14"/>
    <p:sldId id="279" r:id="rId15"/>
    <p:sldId id="280" r:id="rId16"/>
    <p:sldId id="281" r:id="rId17"/>
    <p:sldId id="284" r:id="rId18"/>
    <p:sldId id="287" r:id="rId19"/>
    <p:sldId id="285" r:id="rId20"/>
    <p:sldId id="294" r:id="rId21"/>
    <p:sldId id="300" r:id="rId22"/>
    <p:sldId id="292" r:id="rId23"/>
    <p:sldId id="293" r:id="rId24"/>
    <p:sldId id="290" r:id="rId25"/>
    <p:sldId id="291" r:id="rId26"/>
    <p:sldId id="288" r:id="rId27"/>
    <p:sldId id="296" r:id="rId28"/>
    <p:sldId id="273" r:id="rId29"/>
    <p:sldId id="318" r:id="rId30"/>
    <p:sldId id="295" r:id="rId31"/>
    <p:sldId id="258" r:id="rId32"/>
  </p:sldIdLst>
  <p:sldSz cx="9144000" cy="5143500" type="screen16x9"/>
  <p:notesSz cx="6858000" cy="9144000"/>
  <p:defaultTextStyle>
    <a:defPPr>
      <a:defRPr lang="ru-RU"/>
    </a:defPPr>
    <a:lvl1pPr marL="0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8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2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showPr showNarration="1"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extLst>
    <p:ext uri="ACF4677E-8BD2-47ae-8A1F-98590045965D">
      <hp:hncThemeShow xmlns:hp="http://schemas.haansoft.com/office/presentation/8.0" themeShowType="1" themeSkinType="1" themeTransitionType="1" useThemeTransition="1" byMouseClick="1" attrType="1" dur="2000"/>
    </p:ext>
  </p:extLst>
</p:presentationPr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>
    <p:restoredLeft sz="15610"/>
    <p:restoredTop sz="91631" autoAdjust="0"/>
  </p:normalViewPr>
  <p:slideViewPr>
    <p:cSldViewPr>
      <p:cViewPr varScale="1">
        <p:scale>
          <a:sx n="100" d="100"/>
          <a:sy n="100" d="100"/>
        </p:scale>
        <p:origin x="788" y="60"/>
      </p:cViewPr>
      <p:guideLst>
        <p:guide orient="horz" pos="16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slide" Target="slides/slide8.xml"  /><Relationship Id="rId11" Type="http://schemas.openxmlformats.org/officeDocument/2006/relationships/slide" Target="slides/slide9.xml"  /><Relationship Id="rId12" Type="http://schemas.openxmlformats.org/officeDocument/2006/relationships/slide" Target="slides/slide10.xml"  /><Relationship Id="rId13" Type="http://schemas.openxmlformats.org/officeDocument/2006/relationships/slide" Target="slides/slide11.xml"  /><Relationship Id="rId14" Type="http://schemas.openxmlformats.org/officeDocument/2006/relationships/slide" Target="slides/slide12.xml"  /><Relationship Id="rId15" Type="http://schemas.openxmlformats.org/officeDocument/2006/relationships/slide" Target="slides/slide13.xml"  /><Relationship Id="rId16" Type="http://schemas.openxmlformats.org/officeDocument/2006/relationships/slide" Target="slides/slide14.xml"  /><Relationship Id="rId17" Type="http://schemas.openxmlformats.org/officeDocument/2006/relationships/slide" Target="slides/slide15.xml"  /><Relationship Id="rId18" Type="http://schemas.openxmlformats.org/officeDocument/2006/relationships/slide" Target="slides/slide16.xml"  /><Relationship Id="rId19" Type="http://schemas.openxmlformats.org/officeDocument/2006/relationships/slide" Target="slides/slide17.xml"  /><Relationship Id="rId2" Type="http://schemas.openxmlformats.org/officeDocument/2006/relationships/notesMaster" Target="notesMasters/notesMaster1.xml"  /><Relationship Id="rId20" Type="http://schemas.openxmlformats.org/officeDocument/2006/relationships/slide" Target="slides/slide18.xml"  /><Relationship Id="rId21" Type="http://schemas.openxmlformats.org/officeDocument/2006/relationships/slide" Target="slides/slide19.xml"  /><Relationship Id="rId22" Type="http://schemas.openxmlformats.org/officeDocument/2006/relationships/slide" Target="slides/slide20.xml"  /><Relationship Id="rId23" Type="http://schemas.openxmlformats.org/officeDocument/2006/relationships/slide" Target="slides/slide21.xml"  /><Relationship Id="rId24" Type="http://schemas.openxmlformats.org/officeDocument/2006/relationships/slide" Target="slides/slide22.xml"  /><Relationship Id="rId25" Type="http://schemas.openxmlformats.org/officeDocument/2006/relationships/slide" Target="slides/slide23.xml"  /><Relationship Id="rId26" Type="http://schemas.openxmlformats.org/officeDocument/2006/relationships/slide" Target="slides/slide24.xml"  /><Relationship Id="rId27" Type="http://schemas.openxmlformats.org/officeDocument/2006/relationships/slide" Target="slides/slide25.xml"  /><Relationship Id="rId28" Type="http://schemas.openxmlformats.org/officeDocument/2006/relationships/slide" Target="slides/slide26.xml"  /><Relationship Id="rId29" Type="http://schemas.openxmlformats.org/officeDocument/2006/relationships/slide" Target="slides/slide27.xml"  /><Relationship Id="rId3" Type="http://schemas.openxmlformats.org/officeDocument/2006/relationships/slide" Target="slides/slide1.xml"  /><Relationship Id="rId30" Type="http://schemas.openxmlformats.org/officeDocument/2006/relationships/slide" Target="slides/slide28.xml"  /><Relationship Id="rId31" Type="http://schemas.openxmlformats.org/officeDocument/2006/relationships/slide" Target="slides/slide29.xml"  /><Relationship Id="rId32" Type="http://schemas.openxmlformats.org/officeDocument/2006/relationships/slide" Target="slides/slide30.xml"  /><Relationship Id="rId33" Type="http://schemas.openxmlformats.org/officeDocument/2006/relationships/presProps" Target="presProps.xml"  /><Relationship Id="rId34" Type="http://schemas.openxmlformats.org/officeDocument/2006/relationships/viewProps" Target="viewProps.xml"  /><Relationship Id="rId35" Type="http://schemas.openxmlformats.org/officeDocument/2006/relationships/theme" Target="theme/theme1.xml"  /><Relationship Id="rId36" Type="http://schemas.openxmlformats.org/officeDocument/2006/relationships/tableStyles" Target="tableStyles.xml"  /><Relationship Id="rId4" Type="http://schemas.openxmlformats.org/officeDocument/2006/relationships/slide" Target="slides/slide2.xml"  /><Relationship Id="rId5" Type="http://schemas.openxmlformats.org/officeDocument/2006/relationships/slide" Target="slides/slide3.xml"  /><Relationship Id="rId6" Type="http://schemas.openxmlformats.org/officeDocument/2006/relationships/slide" Target="slides/slide4.xml"  /><Relationship Id="rId7" Type="http://schemas.openxmlformats.org/officeDocument/2006/relationships/slide" Target="slides/slide5.xml"  /><Relationship Id="rId8" Type="http://schemas.openxmlformats.org/officeDocument/2006/relationships/slide" Target="slides/slide6.xml"  /><Relationship Id="rId9" Type="http://schemas.openxmlformats.org/officeDocument/2006/relationships/slide" Target="slides/slide7.xml"  /></Relationships>
</file>

<file path=ppt/notesMasters/_rels/notesMaster1.xml.rels><?xml version="1.0" encoding="UTF-8" standalone="yes" ?><Relationships xmlns="http://schemas.openxmlformats.org/package/2006/relationships"><Relationship Id="rId1" Type="http://schemas.openxmlformats.org/officeDocument/2006/relationships/theme" Target="../theme/theme2.xml"  /></Relationships>
</file>

<file path=ppt/notesMasters/notesMaster1.xml><?xml version="1.0" encoding="utf-8"?>
<p:notes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 idx="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B070DF1E-64F4-4182-B6EA-DA31C8B5B581}" type="datetime1">
              <a:rPr lang="ru-RU"/>
              <a:pPr lvl="0">
                <a:defRPr/>
              </a:pPr>
              <a:t>19-05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 lang="ru-RU"/>
          </a:p>
          <a:p>
            <a:pPr lvl="1">
              <a:defRPr/>
            </a:pPr>
            <a:r>
              <a:rPr lang="ru-RU"/>
              <a:t>Второй уровень</a:t>
            </a:r>
            <a:endParaRPr lang="ru-RU"/>
          </a:p>
          <a:p>
            <a:pPr lvl="2">
              <a:defRPr/>
            </a:pPr>
            <a:r>
              <a:rPr lang="ru-RU"/>
              <a:t>Третий уровень</a:t>
            </a:r>
            <a:endParaRPr lang="ru-RU"/>
          </a:p>
          <a:p>
            <a:pPr lvl="3">
              <a:defRPr/>
            </a:pPr>
            <a:r>
              <a:rPr lang="ru-RU"/>
              <a:t>Четвертый уровень</a:t>
            </a:r>
            <a:endParaRPr lang="ru-RU"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F78FFFED-4F41-4F53-9AC5-3E822C6E9012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1" Type="http://schemas.openxmlformats.org/officeDocument/2006/relationships/slide" Target="../slides/slide4.xml"  /><Relationship Id="rId2" Type="http://schemas.openxmlformats.org/officeDocument/2006/relationships/notesMaster" Target="../notesMasters/notesMaster1.xml"  /></Relationships>
</file>

<file path=ppt/notesSlides/_rels/notesSlide2.xml.rels><?xml version="1.0" encoding="UTF-8" standalone="yes" ?><Relationships xmlns="http://schemas.openxmlformats.org/package/2006/relationships"><Relationship Id="rId1" Type="http://schemas.openxmlformats.org/officeDocument/2006/relationships/slide" Target="../slides/slide24.xml"  /><Relationship Id="rId2" Type="http://schemas.openxmlformats.org/officeDocument/2006/relationships/notesMaster" Target="../notesMasters/notesMaster1.xml"  /></Relationships>
</file>

<file path=ppt/notesSlides/notesSlide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 idx="0"/>
          </p:nvPr>
        </p:nvSpPr>
        <p:spPr>
          <a:noFill/>
          <a:ln>
            <a:solidFill>
              <a:srgbClr val="000000"/>
            </a:solidFill>
            <a:miter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 wrap="square" anchor="t" anchorCtr="0">
            <a:prstTxWarp prst="textNoShape">
              <a:avLst/>
            </a:prstTxWarp>
          </a:bodyPr>
          <a:lstStyle/>
          <a:p>
            <a:pPr lvl="0" eaLnBrk="1" hangingPunct="1">
              <a:spcBef>
                <a:spcPct val="0"/>
              </a:spcBef>
              <a:defRPr/>
            </a:pPr>
            <a:r>
              <a:rPr lang="ru-RU" altLang="en-US">
                <a:latin typeface="Arial"/>
              </a:rPr>
              <a:t/>
            </a:r>
            <a:endParaRPr lang="ru-RU" altLang="en-US">
              <a:latin typeface="Arial"/>
            </a:endParaRPr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 wrap="square" anchorCtr="0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lvl="0">
              <a:defRPr/>
            </a:pPr>
            <a:fld id="{01225201-F1B5-4E6A-9FE7-90EBF0C20880}" type="slidenum">
              <a:rPr lang="en-US" altLang="ru-RU"/>
              <a:pPr lvl="0">
                <a:defRPr/>
              </a:pPr>
              <a:t>4</a:t>
            </a:fld>
            <a:endParaRPr lang="en-US" altLang="ru-RU"/>
          </a:p>
        </p:txBody>
      </p:sp>
    </p:spTree>
  </p:cSld>
  <p:clrMapOvr>
    <a:masterClrMapping/>
  </p:clrMapOvr>
</p:notes>
</file>

<file path=ppt/notesSlides/notesSlide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8FFFED-4F41-4F53-9AC5-3E822C6E9012}" type="slidenum">
              <a:rPr lang="en-US"/>
              <a:pPr lvl="0"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243A0-C5D4-406F-92D9-D00D8BA4394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5D5B4-1466-4EF0-9DE9-427636E185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4568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243A0-C5D4-406F-92D9-D00D8BA4394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5D5B4-1466-4EF0-9DE9-427636E185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48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243A0-C5D4-406F-92D9-D00D8BA4394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5D5B4-1466-4EF0-9DE9-427636E185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1350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552081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243A0-C5D4-406F-92D9-D00D8BA4394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5D5B4-1466-4EF0-9DE9-427636E185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03824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243A0-C5D4-406F-92D9-D00D8BA4394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5D5B4-1466-4EF0-9DE9-427636E185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421792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243A0-C5D4-406F-92D9-D00D8BA4394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5D5B4-1466-4EF0-9DE9-427636E185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99976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243A0-C5D4-406F-92D9-D00D8BA4394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5D5B4-1466-4EF0-9DE9-427636E185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3345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243A0-C5D4-406F-92D9-D00D8BA4394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5D5B4-1466-4EF0-9DE9-427636E185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4145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7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243A0-C5D4-406F-92D9-D00D8BA4394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5D5B4-1466-4EF0-9DE9-427636E185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19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243A0-C5D4-406F-92D9-D00D8BA4394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5D5B4-1466-4EF0-9DE9-427636E185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1293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243A0-C5D4-406F-92D9-D00D8BA4394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5D5B4-1466-4EF0-9DE9-427636E185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0117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243A0-C5D4-406F-92D9-D00D8BA4394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5D5B4-1466-4EF0-9DE9-427636E185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189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243A0-C5D4-406F-92D9-D00D8BA4394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5D5B4-1466-4EF0-9DE9-427636E185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2754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243A0-C5D4-406F-92D9-D00D8BA4394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5D5B4-1466-4EF0-9DE9-427636E185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7810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243A0-C5D4-406F-92D9-D00D8BA4394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5D5B4-1466-4EF0-9DE9-427636E185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6024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243A0-C5D4-406F-92D9-D00D8BA4394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5D5B4-1466-4EF0-9DE9-427636E185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104573"/>
      </p:ext>
    </p:extLst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slideLayout" Target="../slideLayouts/slideLayout11.xml"  /><Relationship Id="rId12" Type="http://schemas.openxmlformats.org/officeDocument/2006/relationships/slideLayout" Target="../slideLayouts/slideLayout12.xml"  /><Relationship Id="rId13" Type="http://schemas.openxmlformats.org/officeDocument/2006/relationships/slideLayout" Target="../slideLayouts/slideLayout13.xml"  /><Relationship Id="rId14" Type="http://schemas.openxmlformats.org/officeDocument/2006/relationships/slideLayout" Target="../slideLayouts/slideLayout14.xml"  /><Relationship Id="rId15" Type="http://schemas.openxmlformats.org/officeDocument/2006/relationships/slideLayout" Target="../slideLayouts/slideLayout15.xml"  /><Relationship Id="rId16" Type="http://schemas.openxmlformats.org/officeDocument/2006/relationships/slideLayout" Target="../slideLayouts/slideLayout16.xml"  /><Relationship Id="rId17" Type="http://schemas.openxmlformats.org/officeDocument/2006/relationships/theme" Target="../theme/theme1.xml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2243A0-C5D4-406F-92D9-D00D8BA4394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C355D5B4-1466-4EF0-9DE9-427636E185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4955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/Relationships>
</file>

<file path=ppt/slides/_rels/slide1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6.jpeg"  /></Relationships>
</file>

<file path=ppt/slides/_rels/slide1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1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1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6.xml"  /><Relationship Id="rId2" Type="http://schemas.openxmlformats.org/officeDocument/2006/relationships/image" Target="../media/image7.jpeg"  /></Relationships>
</file>

<file path=ppt/slides/_rels/slide1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8.jpeg"  /></Relationships>
</file>

<file path=ppt/slides/_rels/slide1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1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1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1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4.xml"  /></Relationships>
</file>

<file path=ppt/slides/_rels/slide1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1.jpeg"  /></Relationships>
</file>

<file path=ppt/slides/_rels/slide2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2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/Relationships>
</file>

<file path=ppt/slides/_rels/slide2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9.png"  /></Relationships>
</file>

<file path=ppt/slides/_rels/slide2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2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4.xml"  /><Relationship Id="rId2" Type="http://schemas.openxmlformats.org/officeDocument/2006/relationships/notesSlide" Target="../notesSlides/notesSlide2.xml"  /><Relationship Id="rId3" Type="http://schemas.openxmlformats.org/officeDocument/2006/relationships/image" Target="../media/image10.jpeg"  /></Relationships>
</file>

<file path=ppt/slides/_rels/slide2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1.png"  /></Relationships>
</file>

<file path=ppt/slides/_rels/slide2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2.jpeg"  /></Relationships>
</file>

<file path=ppt/slides/_rels/slide2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3.png"  /><Relationship Id="rId3" Type="http://schemas.openxmlformats.org/officeDocument/2006/relationships/image" Target="../media/image14.png"  /><Relationship Id="rId4" Type="http://schemas.openxmlformats.org/officeDocument/2006/relationships/image" Target="../media/image15.jpeg"  /></Relationships>
</file>

<file path=ppt/slides/_rels/slide2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/Relationships>
</file>

<file path=ppt/slides/_rels/slide2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6.jpeg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3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7.jpeg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notesSlide" Target="../notesSlides/notesSlide1.xml"  /><Relationship Id="rId3" Type="http://schemas.openxmlformats.org/officeDocument/2006/relationships/image" Target="../media/image2.jpeg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3.png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4.jpeg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5.jpeg"  /></Relationships>
</file>

<file path=ppt/slides/_rels/slide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6.jpeg" 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685800" y="500048"/>
            <a:ext cx="7772400" cy="2200291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Реализация субъектной позиции ребёнка в условиях дополнительного образования</a:t>
            </a:r>
            <a:endParaRPr lang="ru-RU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ru-RU" sz="1900" b="1" dirty="0" smtClean="0">
                <a:solidFill>
                  <a:schemeClr val="tx1"/>
                </a:solidFill>
                <a:latin typeface="Muller Regular" pitchFamily="50" charset="-52"/>
              </a:rPr>
              <a:t>Рожков Михаил Иосифович,  главный научный сотрудник ВЦХТ, доктор педагогических наук, профессор, заслуженный деятель науки РФ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7758138" cy="85725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Потенциал ДОД для развития  субъектной позиции ребенка</a:t>
            </a:r>
            <a:endParaRPr lang="ru-RU" sz="3200" dirty="0">
              <a:solidFill>
                <a:srgbClr val="221668"/>
              </a:solidFill>
              <a:latin typeface="Gilroy ExtraBold" pitchFamily="50" charset="-52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just">
              <a:buNone/>
            </a:pPr>
            <a:r>
              <a:rPr lang="ru-RU" sz="2400" b="1" dirty="0" smtClean="0"/>
              <a:t>Предоставление возможностей: </a:t>
            </a:r>
          </a:p>
          <a:p>
            <a:pPr algn="just"/>
            <a:r>
              <a:rPr lang="ru-RU" sz="2400" b="1" dirty="0" smtClean="0"/>
              <a:t>выбора  обучающимся интересной для него деятельности;</a:t>
            </a:r>
          </a:p>
          <a:p>
            <a:pPr algn="just"/>
            <a:r>
              <a:rPr lang="ru-RU" sz="2400" b="1" dirty="0" smtClean="0"/>
              <a:t>освоение новых форм взаимодействия  с окружающими;</a:t>
            </a:r>
          </a:p>
          <a:p>
            <a:pPr algn="just"/>
            <a:r>
              <a:rPr lang="ru-RU" sz="2400" b="1" dirty="0" smtClean="0"/>
              <a:t>развитие одаренности как готовности к творческой деятельности;</a:t>
            </a:r>
          </a:p>
          <a:p>
            <a:pPr algn="just"/>
            <a:r>
              <a:rPr lang="ru-RU" sz="2400" b="1" dirty="0" smtClean="0"/>
              <a:t>формирование реализуемой готовности к межкультурному взаимодействию с другими людьми на основе толерантности и веротерпимости;</a:t>
            </a:r>
          </a:p>
          <a:p>
            <a:pPr algn="just"/>
            <a:r>
              <a:rPr lang="ru-RU" sz="2400" b="1" dirty="0" smtClean="0"/>
              <a:t>создание условий для личностного и профессионального самоопределения.</a:t>
            </a:r>
            <a:endParaRPr lang="ru-RU" sz="2400" dirty="0" smtClean="0"/>
          </a:p>
          <a:p>
            <a:pPr>
              <a:buNone/>
            </a:pPr>
            <a:endParaRPr lang="ru-RU" sz="2400" dirty="0">
              <a:latin typeface="Muller Regular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0892819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9" y="483518"/>
            <a:ext cx="6120680" cy="131158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Что нужно учитывать при создания условий для реализации субъектной позиции ребёнка?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9" y="1944210"/>
            <a:ext cx="6120680" cy="2489207"/>
          </a:xfrm>
        </p:spPr>
        <p:txBody>
          <a:bodyPr>
            <a:normAutofit/>
          </a:bodyPr>
          <a:lstStyle/>
          <a:p>
            <a:r>
              <a:rPr lang="ru-RU" b="1" i="1" dirty="0"/>
              <a:t>любое педагогическое воздействие должно учитывать событийный ряд, который </a:t>
            </a:r>
            <a:r>
              <a:rPr lang="ru-RU" b="1" i="1" dirty="0" smtClean="0"/>
              <a:t>произошёл </a:t>
            </a:r>
            <a:r>
              <a:rPr lang="ru-RU" b="1" i="1" dirty="0"/>
              <a:t>с ребёнком до факта этого воздействия;</a:t>
            </a:r>
          </a:p>
          <a:p>
            <a:r>
              <a:rPr lang="ru-RU" b="1" i="1" dirty="0"/>
              <a:t>- необходимо понимать, что само воздействие педагога и обучающегося является определённым событием и вызывает у ребёнка положительные или отрицательные эмоции;</a:t>
            </a:r>
          </a:p>
          <a:p>
            <a:r>
              <a:rPr lang="ru-RU" b="1" i="1" dirty="0"/>
              <a:t>- любое действие педагога, если оно не будет событием для обучающегося, не даст результатов в рамках решения педагогической задачи.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93918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468082"/>
            <a:ext cx="4937259" cy="113211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Самореализация 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41909" y="1714494"/>
            <a:ext cx="6686550" cy="271892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endParaRPr lang="ru-RU" b="1" dirty="0"/>
          </a:p>
          <a:p>
            <a:pPr marL="0" indent="0">
              <a:spcBef>
                <a:spcPts val="0"/>
              </a:spcBef>
              <a:buNone/>
            </a:pPr>
            <a:r>
              <a:rPr lang="ru-RU" b="1" dirty="0"/>
              <a:t>Самореализация – </a:t>
            </a:r>
            <a:r>
              <a:rPr lang="ru-RU" b="1" dirty="0" smtClean="0"/>
              <a:t>это   </a:t>
            </a:r>
            <a:r>
              <a:rPr lang="ru-RU" b="1" dirty="0"/>
              <a:t>осознаваемый и субъективно </a:t>
            </a:r>
            <a:r>
              <a:rPr lang="ru-RU" b="1" dirty="0" smtClean="0"/>
              <a:t>значимый процесс  </a:t>
            </a:r>
            <a:r>
              <a:rPr lang="ru-RU" b="1" dirty="0"/>
              <a:t>раскрытия личностью своих способностей и возможностей </a:t>
            </a:r>
            <a:r>
              <a:rPr lang="ru-RU" b="1" dirty="0" smtClean="0"/>
              <a:t>  в </a:t>
            </a:r>
            <a:r>
              <a:rPr lang="ru-RU" b="1" dirty="0"/>
              <a:t>деятельности и отношениях. </a:t>
            </a:r>
            <a:endParaRPr lang="ru-RU" sz="1100" b="1" dirty="0"/>
          </a:p>
          <a:p>
            <a:pPr marL="0" indent="0" algn="r">
              <a:spcBef>
                <a:spcPts val="0"/>
              </a:spcBef>
              <a:buNone/>
            </a:pPr>
            <a:r>
              <a:rPr lang="ru-RU" sz="3500" b="1" i="1" dirty="0">
                <a:solidFill>
                  <a:srgbClr val="FF0000"/>
                </a:solidFill>
              </a:rPr>
              <a:t>Гордон </a:t>
            </a:r>
            <a:r>
              <a:rPr lang="ru-RU" sz="3500" b="1" i="1" dirty="0" err="1">
                <a:solidFill>
                  <a:srgbClr val="FF0000"/>
                </a:solidFill>
              </a:rPr>
              <a:t>Олпорт</a:t>
            </a:r>
            <a:r>
              <a:rPr lang="ru-RU" sz="3500" b="1" i="1" dirty="0">
                <a:solidFill>
                  <a:srgbClr val="FF0000"/>
                </a:solidFill>
              </a:rPr>
              <a:t>. </a:t>
            </a:r>
            <a:endParaRPr lang="ru-RU" sz="3500" b="1" i="1" dirty="0" smtClean="0">
              <a:solidFill>
                <a:srgbClr val="FF0000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b="1" dirty="0" smtClean="0"/>
          </a:p>
          <a:p>
            <a:pPr marL="0" indent="0" algn="just">
              <a:spcBef>
                <a:spcPts val="0"/>
              </a:spcBef>
              <a:buNone/>
            </a:pPr>
            <a:endParaRPr lang="ru-RU" b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b="1" dirty="0" smtClean="0"/>
              <a:t>Самореализация </a:t>
            </a:r>
            <a:r>
              <a:rPr lang="ru-RU" b="1" dirty="0"/>
              <a:t>в каждом человеке </a:t>
            </a:r>
            <a:r>
              <a:rPr lang="ru-RU" b="1" dirty="0" smtClean="0"/>
              <a:t>заложена  </a:t>
            </a:r>
            <a:r>
              <a:rPr lang="ru-RU" b="1" dirty="0"/>
              <a:t>природой и является его наивысшим желанием </a:t>
            </a:r>
            <a:r>
              <a:rPr lang="ru-RU" b="1" dirty="0" smtClean="0"/>
              <a:t>  развивать </a:t>
            </a:r>
            <a:r>
              <a:rPr lang="ru-RU" b="1" dirty="0"/>
              <a:t>свои таланты и способности. </a:t>
            </a:r>
          </a:p>
          <a:p>
            <a:pPr marL="0" indent="0" algn="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А</a:t>
            </a:r>
            <a:r>
              <a:rPr lang="ru-RU" b="1" dirty="0">
                <a:solidFill>
                  <a:srgbClr val="FF0000"/>
                </a:solidFill>
              </a:rPr>
              <a:t>. </a:t>
            </a:r>
            <a:r>
              <a:rPr lang="ru-RU" b="1" dirty="0" err="1" smtClean="0">
                <a:solidFill>
                  <a:srgbClr val="FF0000"/>
                </a:solidFill>
              </a:rPr>
              <a:t>Маслоу</a:t>
            </a:r>
            <a:endParaRPr lang="ru-RU" b="1" dirty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ru-RU" b="1" dirty="0"/>
              <a:t>Успешность самореализации  зависит о сочетания внутреннего </a:t>
            </a:r>
            <a:r>
              <a:rPr lang="ru-RU" b="1" dirty="0" smtClean="0"/>
              <a:t>стремления  человека </a:t>
            </a:r>
            <a:r>
              <a:rPr lang="ru-RU" b="1" dirty="0"/>
              <a:t>и внешних условий, позволяющих достигать поставленные цели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412814125"/>
      </p:ext>
    </p:extLst>
  </p:cSld>
  <p:clrMapOvr>
    <a:masterClrMapping/>
  </p:clrMapOvr>
</p:sld>
</file>

<file path=ppt/slides/slide1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0"/>
          </p:nvPr>
        </p:nvSpPr>
        <p:spPr>
          <a:xfrm>
            <a:off x="4714876" y="205979"/>
            <a:ext cx="3971924" cy="857250"/>
          </a:xfrm>
        </p:spPr>
        <p:txBody>
          <a:bodyPr>
            <a:normAutofit fontScale="90000"/>
          </a:bodyPr>
          <a:lstStyle/>
          <a:p>
            <a:pPr lvl="0" algn="ctr">
              <a:defRPr/>
            </a:pPr>
            <a:r>
              <a:rPr lang="ru-RU" sz="3200" b="1">
                <a:solidFill>
                  <a:srgbClr val="ff0000"/>
                </a:solidFill>
              </a:rPr>
              <a:t>Поле самореализации</a:t>
            </a:r>
            <a:endParaRPr lang="ru-RU" sz="3200" b="1">
              <a:solidFill>
                <a:srgbClr val="ff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4294967295"/>
          </p:nvPr>
        </p:nvSpPr>
        <p:spPr>
          <a:xfrm>
            <a:off x="1187624" y="2067694"/>
            <a:ext cx="5868144" cy="2500312"/>
          </a:xfrm>
        </p:spPr>
        <p:txBody>
          <a:bodyPr>
            <a:normAutofit fontScale="85000" lnSpcReduction="20000"/>
          </a:bodyPr>
          <a:lstStyle/>
          <a:p>
            <a:pPr lvl="0" algn="just">
              <a:defRPr/>
            </a:pPr>
            <a:r>
              <a:rPr lang="ru-RU" sz="2000" b="1"/>
              <a:t>Поле самореализации – это совокупность разнообразных объектов и условий, позволяющих реализовать потребности и интересы ребенка, утвердить собственную  значимость, достигнуть желаемого социального статуса</a:t>
            </a:r>
            <a:endParaRPr lang="ru-RU" sz="2000" b="1"/>
          </a:p>
          <a:p>
            <a:pPr lvl="0" algn="just">
              <a:defRPr/>
            </a:pPr>
            <a:r>
              <a:rPr lang="ru-RU" sz="2000" b="1"/>
              <a:t>сфера деятельности (освоение новых видов деятельности);</a:t>
            </a:r>
            <a:endParaRPr lang="ru-RU" sz="2000" b="1"/>
          </a:p>
          <a:p>
            <a:pPr lvl="0" algn="just">
              <a:defRPr/>
            </a:pPr>
            <a:r>
              <a:rPr lang="ru-RU" sz="2000" b="1"/>
              <a:t> сфера общения  (новые связи и отношения);</a:t>
            </a:r>
            <a:endParaRPr lang="ru-RU" sz="2000" b="1"/>
          </a:p>
          <a:p>
            <a:pPr lvl="0" algn="just">
              <a:defRPr/>
            </a:pPr>
            <a:r>
              <a:rPr lang="ru-RU" sz="2000" b="1"/>
              <a:t>сфера самопознания  (профессиональные и социальные пробы);</a:t>
            </a:r>
            <a:endParaRPr lang="ru-RU" sz="2000" b="1"/>
          </a:p>
          <a:p>
            <a:pPr lvl="0" algn="just">
              <a:defRPr/>
            </a:pPr>
            <a:endParaRPr lang="ru-RU" sz="1500" b="1"/>
          </a:p>
          <a:p>
            <a:pPr marL="0" lvl="0" indent="0">
              <a:buNone/>
              <a:defRPr/>
            </a:pPr>
            <a:endParaRPr lang="ru-RU"/>
          </a:p>
        </p:txBody>
      </p:sp>
      <p:pic>
        <p:nvPicPr>
          <p:cNvPr id="4" name="Picture 2" descr="https://st10.cannypic.com/thumbs/14/149989_632_canny_pic.jpg"/>
          <p:cNvPicPr>
            <a:picLocks noChangeAspect="1" noChangeArrowheads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991427" y="210182"/>
            <a:ext cx="2223251" cy="124779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0-tub-ru.yandex.net/i?id=67219afb86b9c73ca6d05357d7f6e1c8-l&amp;n=13"/>
          <p:cNvPicPr>
            <a:picLocks noChangeAspect="1" noChangeArrowheads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564437" y="226380"/>
            <a:ext cx="3143467" cy="179387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27584" y="2225501"/>
            <a:ext cx="5231426" cy="22093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>
              <a:defRPr/>
            </a:pPr>
            <a:r>
              <a:rPr lang="ru-RU" altLang="en-US" b="1" i="1">
                <a:solidFill>
                  <a:srgbClr val="ff0000"/>
                </a:solidFill>
              </a:rPr>
              <a:t>Р</a:t>
            </a:r>
            <a:r>
              <a:rPr lang="ru-RU" b="1" i="1">
                <a:solidFill>
                  <a:srgbClr val="ff0000"/>
                </a:solidFill>
              </a:rPr>
              <a:t>еальное поле </a:t>
            </a:r>
            <a:r>
              <a:rPr lang="ru-RU" b="1"/>
              <a:t>самореализации в ДОД  предполагает достижение ребёнком реального результата на основе реализации своего потенциала</a:t>
            </a:r>
            <a:endParaRPr lang="ru-RU" b="1"/>
          </a:p>
          <a:p>
            <a:pPr lvl="0">
              <a:defRPr/>
            </a:pPr>
            <a:endParaRPr lang="ru-RU" b="1">
              <a:solidFill>
                <a:srgbClr val="ff0000"/>
              </a:solidFill>
            </a:endParaRPr>
          </a:p>
          <a:p>
            <a:pPr lvl="0">
              <a:defRPr/>
            </a:pPr>
            <a:r>
              <a:rPr lang="ru-RU" b="1">
                <a:solidFill>
                  <a:srgbClr val="ff0000"/>
                </a:solidFill>
              </a:rPr>
              <a:t>Виртуальное поле </a:t>
            </a:r>
            <a:r>
              <a:rPr lang="ru-RU" b="1"/>
              <a:t>самореализации  создаёт иллюзию самоутверждения на основе новых коммуникативных возможностей  </a:t>
            </a:r>
            <a:endParaRPr lang="ru-RU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0"/>
          </p:nvPr>
        </p:nvSpPr>
        <p:spPr/>
        <p:txBody>
          <a:bodyPr>
            <a:noAutofit/>
          </a:bodyPr>
          <a:lstStyle/>
          <a:p>
            <a:pPr lvl="0">
              <a:defRPr/>
            </a:pPr>
            <a:r>
              <a:rPr lang="ru-RU" sz="2800" b="1">
                <a:solidFill>
                  <a:srgbClr val="ff0000"/>
                </a:solidFill>
              </a:rPr>
              <a:t>Создание поля самореализации в учреждениях дополнительного образования детей</a:t>
            </a:r>
            <a:endParaRPr lang="ru-RU" sz="2800" b="1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8001" y="1851670"/>
            <a:ext cx="6447501" cy="2679352"/>
          </a:xfrm>
        </p:spPr>
        <p:txBody>
          <a:bodyPr>
            <a:noAutofit/>
          </a:bodyPr>
          <a:lstStyle/>
          <a:p>
            <a:pPr lvl="0">
              <a:defRPr/>
            </a:pPr>
            <a:r>
              <a:rPr lang="ru-RU" sz="1800" b="1"/>
              <a:t>конструирование ситуаций жизнедеятельности способствующих максимальному проявлению;</a:t>
            </a:r>
            <a:endParaRPr lang="ru-RU" sz="1800" b="1"/>
          </a:p>
          <a:p>
            <a:pPr lvl="0">
              <a:defRPr/>
            </a:pPr>
            <a:r>
              <a:rPr lang="ru-RU" sz="1800" b="1"/>
              <a:t>индивидуального (личного) потенциала у детей;</a:t>
            </a:r>
            <a:endParaRPr lang="ru-RU" sz="1800" b="1"/>
          </a:p>
          <a:p>
            <a:pPr lvl="0">
              <a:defRPr/>
            </a:pPr>
            <a:r>
              <a:rPr lang="ru-RU" sz="1800" b="1"/>
              <a:t>оптимизация стиля взаимоотношений между детьми, детьми и педагогами;</a:t>
            </a:r>
            <a:endParaRPr lang="ru-RU" sz="1800" b="1"/>
          </a:p>
          <a:p>
            <a:pPr lvl="0">
              <a:defRPr/>
            </a:pPr>
            <a:r>
              <a:rPr lang="ru-RU" sz="1800" b="1"/>
              <a:t>создание обстановки сотрудничества, взаимопонимания, взаимодействия.</a:t>
            </a:r>
            <a:endParaRPr lang="ru-RU" sz="1800" b="1"/>
          </a:p>
          <a:p>
            <a:pPr marL="0" lvl="0" indent="0">
              <a:buNone/>
              <a:defRPr/>
            </a:pPr>
            <a:endParaRPr lang="ru-RU" sz="1800"/>
          </a:p>
          <a:p>
            <a:pPr lvl="0">
              <a:defRPr/>
            </a:pPr>
            <a:endParaRPr lang="ru-RU" sz="2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0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b="1">
                <a:solidFill>
                  <a:srgbClr val="ff0000"/>
                </a:solidFill>
              </a:rPr>
              <a:t>Самореализация и саморазвитие</a:t>
            </a:r>
            <a:br>
              <a:rPr lang="ru-RU" b="1">
                <a:solidFill>
                  <a:srgbClr val="ff0000"/>
                </a:solidFill>
              </a:rPr>
            </a:br>
            <a:endParaRPr lang="ru-RU" b="1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>
              <a:defRPr/>
            </a:pPr>
            <a:r>
              <a:rPr lang="ru-RU" sz="2800" b="1"/>
              <a:t>Основным фактором самореализации является саморазвитие,  </a:t>
            </a:r>
            <a:endParaRPr lang="ru-RU" sz="2800" b="1"/>
          </a:p>
          <a:p>
            <a:pPr lvl="0">
              <a:defRPr/>
            </a:pPr>
            <a:r>
              <a:rPr lang="ru-RU" sz="2800" b="1"/>
              <a:t>85 % детей считают, что участие в кружках помогают сформировать новые качества</a:t>
            </a:r>
            <a:endParaRPr lang="ru-RU" sz="2800" b="1"/>
          </a:p>
          <a:p>
            <a:pPr lvl="0">
              <a:defRPr/>
            </a:pPr>
            <a:r>
              <a:rPr lang="ru-RU" sz="2800" b="1">
                <a:solidFill>
                  <a:srgbClr val="ff0000"/>
                </a:solidFill>
              </a:rPr>
              <a:t>Саморазвитие — это реализация ребёнком собственного проекта совершенствования необходимых ему качеств</a:t>
            </a:r>
            <a:endParaRPr lang="ru-RU" sz="2800" b="1">
              <a:solidFill>
                <a:srgbClr val="ff0000"/>
              </a:solidFill>
            </a:endParaRPr>
          </a:p>
          <a:p>
            <a:pPr lvl="0">
              <a:defRPr/>
            </a:pPr>
            <a:endParaRPr lang="ru-RU" sz="2800"/>
          </a:p>
          <a:p>
            <a:pPr lvl="0"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Социальные  и профессиональные пробы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1472" y="1357304"/>
            <a:ext cx="8229600" cy="3394472"/>
          </a:xfrm>
        </p:spPr>
        <p:txBody>
          <a:bodyPr>
            <a:normAutofit fontScale="62500" lnSpcReduction="20000"/>
          </a:bodyPr>
          <a:lstStyle/>
          <a:p>
            <a:r>
              <a:rPr lang="ru-RU" sz="2900" b="1" dirty="0" smtClean="0"/>
              <a:t>совокупность </a:t>
            </a:r>
            <a:r>
              <a:rPr lang="ru-RU" sz="2900" b="1" dirty="0"/>
              <a:t>последовательных действий, связанных с выполнением специально организованной деятельности или общения на основе выбора способа </a:t>
            </a:r>
            <a:r>
              <a:rPr lang="ru-RU" sz="2900" b="1" dirty="0" smtClean="0"/>
              <a:t>поведения деятельности  </a:t>
            </a:r>
            <a:r>
              <a:rPr lang="ru-RU" sz="2900" b="1" dirty="0"/>
              <a:t>и являющаяся средством соотнесения самопознания и анализа своих возможностей в спектре реализуемых </a:t>
            </a:r>
            <a:r>
              <a:rPr lang="ru-RU" sz="2900" b="1" dirty="0" smtClean="0"/>
              <a:t>социальных и профессиональных  функций; </a:t>
            </a:r>
            <a:endParaRPr lang="ru-RU" sz="2900" b="1" dirty="0"/>
          </a:p>
          <a:p>
            <a:r>
              <a:rPr lang="ru-RU" sz="2900" b="1" dirty="0" smtClean="0"/>
              <a:t>предполагают </a:t>
            </a:r>
            <a:r>
              <a:rPr lang="ru-RU" sz="2900" b="1" dirty="0"/>
              <a:t>самооценку детьми своих возможностей на основе последовательного выбора способа </a:t>
            </a:r>
            <a:r>
              <a:rPr lang="ru-RU" sz="2900" b="1" dirty="0" smtClean="0"/>
              <a:t>поведения и деятельности в </a:t>
            </a:r>
            <a:r>
              <a:rPr lang="ru-RU" sz="2900" b="1" dirty="0"/>
              <a:t>процессе освоения различных социальных </a:t>
            </a:r>
            <a:r>
              <a:rPr lang="ru-RU" sz="2900" b="1" dirty="0" smtClean="0"/>
              <a:t>и профессиональных ролей</a:t>
            </a:r>
            <a:r>
              <a:rPr lang="ru-RU" sz="2900" b="1" dirty="0"/>
              <a:t>. </a:t>
            </a:r>
          </a:p>
          <a:p>
            <a:r>
              <a:rPr lang="ru-RU" sz="2900" b="1" dirty="0" smtClean="0"/>
              <a:t>целенаправленность создания социальных и профессиональных  проб. </a:t>
            </a:r>
            <a:r>
              <a:rPr lang="ru-RU" sz="2900" b="1" dirty="0"/>
              <a:t>Они не являются случайным обстоятельством жизни, а представляют собой продуманные ситуации.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2531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Барьер, преодолеваемый человеком определяет его  развитие</a:t>
            </a:r>
            <a:endParaRPr lang="ru-RU" sz="32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457200" y="1785932"/>
            <a:ext cx="4038600" cy="2857520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Этапы </a:t>
            </a:r>
          </a:p>
          <a:p>
            <a:pPr lvl="0"/>
            <a:r>
              <a:rPr lang="ru-RU" sz="3500" b="1" dirty="0" smtClean="0"/>
              <a:t>Выход </a:t>
            </a:r>
            <a:r>
              <a:rPr lang="ru-RU" sz="3500" b="1" dirty="0"/>
              <a:t>из «зоны комфорта». В данном случае можно говорить о проблемной ситуации, решение которой вызывает к необходимости построение проекта саморазвития. </a:t>
            </a:r>
          </a:p>
          <a:p>
            <a:pPr lvl="0"/>
            <a:r>
              <a:rPr lang="ru-RU" sz="3500" b="1" dirty="0"/>
              <a:t>Самопознание, ответ на вопрос «Готов ли я к переменам?» </a:t>
            </a:r>
          </a:p>
          <a:p>
            <a:pPr lvl="0" fontAlgn="base"/>
            <a:r>
              <a:rPr lang="ru-RU" sz="3500" b="1" dirty="0" smtClean="0"/>
              <a:t>Составление </a:t>
            </a:r>
            <a:r>
              <a:rPr lang="ru-RU" sz="3500" b="1" dirty="0"/>
              <a:t>собственно плана саморазвития в опоре на три ключевые точки: «Я-реальное (точка А)», «Я-идеальное (точка Б)», </a:t>
            </a:r>
          </a:p>
          <a:p>
            <a:pPr lvl="0" fontAlgn="base"/>
            <a:r>
              <a:rPr lang="ru-RU" sz="3500" b="1" dirty="0" smtClean="0"/>
              <a:t>Рефлексия</a:t>
            </a:r>
            <a:r>
              <a:rPr lang="ru-RU" sz="3500" b="1" dirty="0"/>
              <a:t>. Ценностно-смысловое регулирование поведения</a:t>
            </a:r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648200" y="2071684"/>
            <a:ext cx="4038600" cy="2357454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ru-RU" sz="2900" b="1" dirty="0" smtClean="0">
                <a:solidFill>
                  <a:srgbClr val="FF0000"/>
                </a:solidFill>
              </a:rPr>
              <a:t>Проблемная ситуация</a:t>
            </a:r>
          </a:p>
          <a:p>
            <a:endParaRPr lang="ru-RU" sz="1700" b="1" dirty="0"/>
          </a:p>
          <a:p>
            <a:r>
              <a:rPr lang="ru-RU" sz="3300" b="1" dirty="0" smtClean="0"/>
              <a:t>познавательная </a:t>
            </a:r>
            <a:r>
              <a:rPr lang="ru-RU" sz="3300" b="1" dirty="0"/>
              <a:t>потребность в новом неизвестном отношении, способе или условии действия; </a:t>
            </a:r>
          </a:p>
          <a:p>
            <a:r>
              <a:rPr lang="ru-RU" sz="3300" b="1" dirty="0"/>
              <a:t>неизвестное, которое должно быть раскрыто в возникшей проблемной ситуации; </a:t>
            </a:r>
          </a:p>
          <a:p>
            <a:r>
              <a:rPr lang="ru-RU" sz="3300" b="1" dirty="0"/>
              <a:t>возможности детей в выполнении поставленного задания, в анализе условий и открытии неизвестного. </a:t>
            </a:r>
          </a:p>
          <a:p>
            <a:pPr lv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01516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sz="2800" b="1" dirty="0" smtClean="0">
                <a:solidFill>
                  <a:srgbClr val="FF0000"/>
                </a:solidFill>
              </a:rPr>
              <a:t>Путь к успеху –это всегда преодоление</a:t>
            </a:r>
          </a:p>
        </p:txBody>
      </p:sp>
      <p:sp>
        <p:nvSpPr>
          <p:cNvPr id="59395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just">
              <a:buFont typeface="Wingdings 3" pitchFamily="18" charset="2"/>
              <a:buNone/>
            </a:pPr>
            <a:r>
              <a:rPr lang="ru-RU" altLang="ru-RU" b="1" dirty="0" smtClean="0"/>
              <a:t>	</a:t>
            </a:r>
            <a:r>
              <a:rPr lang="ru-RU" altLang="ru-RU" sz="2900" b="1" dirty="0" smtClean="0"/>
              <a:t>«Сущность самовоспитания –уметь заставить себя. Это умение уходит тончайшими корнями в человеческую гордость: это мой труд, я узнал здесь, что такое пот и мозоли, но вышел победителем. Гордость немыслима   без постижения того, что такое трудно. Если попытаться определить истинную мудрость воспитания, то она , по –моему, и заключается в том, чтобы человек, создавая себя в собственном труде, постигал красоту трудного»</a:t>
            </a:r>
            <a:endParaRPr lang="ru-RU" altLang="ru-RU" sz="2900" dirty="0" smtClean="0"/>
          </a:p>
          <a:p>
            <a:pPr>
              <a:buFont typeface="Wingdings 3" pitchFamily="18" charset="2"/>
              <a:buNone/>
            </a:pPr>
            <a:r>
              <a:rPr lang="ru-RU" altLang="ru-RU" sz="2900" b="1" dirty="0" smtClean="0"/>
              <a:t>(«Комсомольская правда», 1969 г)</a:t>
            </a:r>
          </a:p>
          <a:p>
            <a:pPr algn="r">
              <a:buFont typeface="Wingdings 3" pitchFamily="18" charset="2"/>
              <a:buNone/>
            </a:pPr>
            <a:r>
              <a:rPr lang="ru-RU" altLang="ru-RU" sz="2900" b="1" dirty="0" smtClean="0">
                <a:solidFill>
                  <a:srgbClr val="C00000"/>
                </a:solidFill>
              </a:rPr>
              <a:t>Сухомлинск</a:t>
            </a:r>
            <a:r>
              <a:rPr lang="ru-RU" altLang="ru-RU" b="1" dirty="0" smtClean="0">
                <a:solidFill>
                  <a:srgbClr val="C00000"/>
                </a:solidFill>
              </a:rPr>
              <a:t>ий В.А.</a:t>
            </a:r>
            <a:endParaRPr lang="ru-RU" altLang="ru-RU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cloud.prezentacii.org/18/10/89547/images/screen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663" y="-52388"/>
            <a:ext cx="54864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78870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Потребности в саморазвитии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9628373"/>
              </p:ext>
            </p:extLst>
          </p:nvPr>
        </p:nvGraphicFramePr>
        <p:xfrm>
          <a:off x="697832" y="1455819"/>
          <a:ext cx="6304473" cy="32752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19285"/>
                <a:gridCol w="3485188"/>
              </a:tblGrid>
              <a:tr h="3224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Сущностная сфера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Группа потребностей в саморазвитии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3224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Интеллектуальная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Потребности в интеллектуальном развитии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6448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Эмоциональная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Потребности в развитии адекватного эмоционального поведения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3224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Мотивационная 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Потребности в регулировании своих интересов и желаний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3224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Самокоррекции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Потребности в изменении своего поведения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3224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Волевая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Потребности в преодолении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3224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Предметно-практическая 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Потребности в самореализации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6448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Экзистенциальная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Потребности в понимании перспектив своего существования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-2716265" y="-55534"/>
            <a:ext cx="11860265" cy="453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1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Группы потребностей в саморазвитии в их соотнесении с сущностными сферами личности</a:t>
            </a:r>
            <a:endParaRPr lang="ru-RU" altLang="ru-RU" sz="600" dirty="0" smtClean="0"/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1400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46089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43000" y="141288"/>
            <a:ext cx="8001000" cy="9128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3400" b="1" dirty="0" smtClean="0">
                <a:solidFill>
                  <a:srgbClr val="FF0000"/>
                </a:solidFill>
              </a:rPr>
              <a:t>Что такое детское</a:t>
            </a:r>
            <a:br>
              <a:rPr lang="ru-RU" altLang="ru-RU" sz="3400" b="1" dirty="0" smtClean="0">
                <a:solidFill>
                  <a:srgbClr val="FF0000"/>
                </a:solidFill>
              </a:rPr>
            </a:br>
            <a:r>
              <a:rPr lang="ru-RU" altLang="ru-RU" sz="3400" b="1" dirty="0" smtClean="0">
                <a:solidFill>
                  <a:srgbClr val="FF0000"/>
                </a:solidFill>
              </a:rPr>
              <a:t>самоуправление ?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314450"/>
            <a:ext cx="3925888" cy="32004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400" b="1" dirty="0" smtClean="0"/>
              <a:t>      </a:t>
            </a:r>
            <a:r>
              <a:rPr lang="ru-RU" altLang="ru-RU" sz="2200" b="1" dirty="0" smtClean="0"/>
              <a:t>Демократический способ организации коллективной жизни, способ организации жизнедеятельности детского сообщества, которая предполагает развитие самостоятельности детей в принятии и реализации решений для достижения групповых целей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altLang="ru-RU" sz="2400" b="1" dirty="0" smtClean="0">
              <a:solidFill>
                <a:srgbClr val="FF0000"/>
              </a:solidFill>
            </a:endParaRPr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218113" y="1314450"/>
            <a:ext cx="3925887" cy="3200400"/>
          </a:xfrm>
        </p:spPr>
        <p:txBody>
          <a:bodyPr>
            <a:normAutofit lnSpcReduction="10000"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ru-RU" altLang="ru-RU" sz="2200" dirty="0" smtClean="0">
                <a:solidFill>
                  <a:schemeClr val="bg2"/>
                </a:solidFill>
              </a:rPr>
              <a:t>	</a:t>
            </a:r>
            <a:r>
              <a:rPr lang="ru-RU" altLang="ru-RU" sz="2200" b="1" dirty="0" smtClean="0">
                <a:solidFill>
                  <a:srgbClr val="FF0000"/>
                </a:solidFill>
              </a:rPr>
              <a:t>Источник развития</a:t>
            </a:r>
            <a:r>
              <a:rPr lang="ru-RU" altLang="ru-RU" sz="2200" b="1" dirty="0" smtClean="0">
                <a:solidFill>
                  <a:schemeClr val="bg2"/>
                </a:solidFill>
              </a:rPr>
              <a:t> -</a:t>
            </a:r>
            <a:r>
              <a:rPr lang="ru-RU" altLang="ru-RU" sz="2200" b="1" dirty="0" smtClean="0"/>
              <a:t>противоречие между целью и отношением молодых людей к этой цели.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ru-RU" sz="2200" b="1" dirty="0" smtClean="0">
                <a:solidFill>
                  <a:schemeClr val="bg2"/>
                </a:solidFill>
              </a:rPr>
              <a:t>   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ru-RU" sz="2200" b="1" dirty="0" smtClean="0">
                <a:solidFill>
                  <a:schemeClr val="bg2"/>
                </a:solidFill>
              </a:rPr>
              <a:t>    </a:t>
            </a:r>
            <a:r>
              <a:rPr lang="ru-RU" altLang="ru-RU" sz="2200" b="1" dirty="0" smtClean="0">
                <a:solidFill>
                  <a:srgbClr val="FF0000"/>
                </a:solidFill>
              </a:rPr>
              <a:t>Движущая сила-</a:t>
            </a:r>
            <a:r>
              <a:rPr lang="ru-RU" altLang="ru-RU" sz="2200" b="1" dirty="0" smtClean="0">
                <a:solidFill>
                  <a:schemeClr val="hlink"/>
                </a:solidFill>
              </a:rPr>
              <a:t> </a:t>
            </a:r>
            <a:r>
              <a:rPr lang="ru-RU" altLang="ru-RU" sz="2200" b="1" dirty="0" smtClean="0"/>
              <a:t>мотив группового действия (Мы хотим)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06375"/>
            <a:ext cx="8229600" cy="857250"/>
          </a:xfrm>
        </p:spPr>
        <p:txBody>
          <a:bodyPr/>
          <a:lstStyle/>
          <a:p>
            <a:pPr eaLnBrk="1" hangingPunct="1"/>
            <a:r>
              <a:rPr lang="ru-RU" altLang="ru-RU" sz="2500" smtClean="0"/>
              <a:t>Процесс развития самоуправления  в молодежном сообществе</a:t>
            </a:r>
          </a:p>
        </p:txBody>
      </p:sp>
      <p:pic>
        <p:nvPicPr>
          <p:cNvPr id="58371" name="Picture 3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87625" y="1143000"/>
            <a:ext cx="5832648" cy="3511550"/>
          </a:xfrm>
          <a:noFill/>
        </p:spPr>
      </p:pic>
      <p:sp>
        <p:nvSpPr>
          <p:cNvPr id="58375" name="Line 11"/>
          <p:cNvSpPr>
            <a:spLocks noChangeShapeType="1"/>
          </p:cNvSpPr>
          <p:nvPr/>
        </p:nvSpPr>
        <p:spPr bwMode="auto">
          <a:xfrm>
            <a:off x="5508626" y="3381375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Заголовок 1"/>
          <p:cNvSpPr>
            <a:spLocks noGrp="1"/>
          </p:cNvSpPr>
          <p:nvPr>
            <p:ph type="title" idx="0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b="1">
                <a:solidFill>
                  <a:srgbClr val="c00000"/>
                </a:solidFill>
              </a:rPr>
              <a:t>МЕРОПРИЯТИЕ НЕ ВСЕГДА ВОСПИТЫВАЕТ</a:t>
            </a:r>
            <a:endParaRPr lang="ru-RU" b="1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lvl="0">
              <a:defRPr/>
            </a:pPr>
            <a:r>
              <a:rPr lang="ru-RU" sz="4000" b="1"/>
              <a:t>Воспитывает не мероприятие, а событие</a:t>
            </a:r>
            <a:endParaRPr lang="ru-RU" sz="4000" b="1"/>
          </a:p>
          <a:p>
            <a:pPr lvl="0">
              <a:defRPr/>
            </a:pPr>
            <a:r>
              <a:rPr lang="ru-RU" sz="4000" b="1"/>
              <a:t>Событие- это то обстоятельство или совокупность обстоятельств, которое или которые  вызывают  эмоциональное отношение к происходящему.</a:t>
            </a:r>
            <a:endParaRPr lang="ru-RU" sz="4000" b="1"/>
          </a:p>
          <a:p>
            <a:pPr lvl="0">
              <a:defRPr/>
            </a:pPr>
            <a:r>
              <a:rPr lang="ru-RU" sz="4000" b="1"/>
              <a:t>Событие становится воспитывающим, когда оно обеспечивает осознание ребёнком своего отношение к происходящему, когда обеспечивается его включенность в те ситуации, в которых он становится субъектом деятельности или общения.</a:t>
            </a:r>
            <a:endParaRPr lang="ru-RU" sz="4000" b="1"/>
          </a:p>
          <a:p>
            <a:pPr marL="0" lvl="0" indent="0">
              <a:buFont typeface="Wingdings 3"/>
              <a:buNone/>
              <a:defRPr/>
            </a:pPr>
            <a:r>
              <a:rPr lang="ru-RU" sz="4000"/>
              <a:t> </a:t>
            </a:r>
            <a:endParaRPr lang="ru-RU" sz="4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2"/>
          <p:cNvSpPr>
            <a:spLocks noGrp="1" noChangeArrowheads="1"/>
          </p:cNvSpPr>
          <p:nvPr>
            <p:ph type="title"/>
          </p:nvPr>
        </p:nvSpPr>
        <p:spPr>
          <a:xfrm>
            <a:off x="3131840" y="457200"/>
            <a:ext cx="3826174" cy="990600"/>
          </a:xfrm>
        </p:spPr>
        <p:txBody>
          <a:bodyPr>
            <a:normAutofit/>
          </a:bodyPr>
          <a:lstStyle/>
          <a:p>
            <a:pPr algn="ctr"/>
            <a:r>
              <a:rPr lang="ru-RU" altLang="ru-RU" dirty="0" smtClean="0">
                <a:solidFill>
                  <a:srgbClr val="FF0000"/>
                </a:solidFill>
              </a:rPr>
              <a:t>Событие и его сопровождение</a:t>
            </a:r>
          </a:p>
        </p:txBody>
      </p:sp>
      <p:sp>
        <p:nvSpPr>
          <p:cNvPr id="38915" name="Rectangle 4"/>
          <p:cNvSpPr>
            <a:spLocks noGrp="1" noChangeArrowheads="1"/>
          </p:cNvSpPr>
          <p:nvPr>
            <p:ph sz="half" idx="1"/>
          </p:nvPr>
        </p:nvSpPr>
        <p:spPr>
          <a:xfrm>
            <a:off x="838201" y="1771651"/>
            <a:ext cx="3775075" cy="2793206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80000"/>
              </a:lnSpc>
              <a:defRPr/>
            </a:pPr>
            <a:r>
              <a:rPr lang="ru-RU" altLang="ru-RU" sz="2800" b="1" i="1" smtClean="0"/>
              <a:t>Событие – это то обстоятельство или совокупность обстоятельств, которое или которые вызывают эмоциональное отношение к происходящему</a:t>
            </a:r>
          </a:p>
        </p:txBody>
      </p:sp>
      <p:sp>
        <p:nvSpPr>
          <p:cNvPr id="38916" name="Rectangle 5"/>
          <p:cNvSpPr>
            <a:spLocks noGrp="1" noChangeArrowheads="1"/>
          </p:cNvSpPr>
          <p:nvPr>
            <p:ph sz="half" idx="2"/>
          </p:nvPr>
        </p:nvSpPr>
        <p:spPr>
          <a:xfrm>
            <a:off x="4357689" y="1714494"/>
            <a:ext cx="4173537" cy="2850363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b="1" dirty="0" smtClean="0"/>
              <a:t>Компоненты:</a:t>
            </a:r>
          </a:p>
          <a:p>
            <a:pPr>
              <a:lnSpc>
                <a:spcPct val="80000"/>
              </a:lnSpc>
              <a:defRPr/>
            </a:pPr>
            <a:r>
              <a:rPr lang="ru-RU" altLang="ru-RU" sz="2000" b="1" dirty="0" smtClean="0">
                <a:solidFill>
                  <a:srgbClr val="FF0000"/>
                </a:solidFill>
              </a:rPr>
              <a:t>Пропедевтический </a:t>
            </a:r>
            <a:r>
              <a:rPr lang="ru-RU" altLang="ru-RU" sz="2000" b="1" dirty="0" smtClean="0"/>
              <a:t>компонент предполагает  подготовку ребенка к событию</a:t>
            </a:r>
          </a:p>
          <a:p>
            <a:pPr>
              <a:lnSpc>
                <a:spcPct val="80000"/>
              </a:lnSpc>
              <a:defRPr/>
            </a:pPr>
            <a:r>
              <a:rPr lang="ru-RU" altLang="ru-RU" sz="2000" b="1" dirty="0" smtClean="0">
                <a:solidFill>
                  <a:srgbClr val="FF0000"/>
                </a:solidFill>
              </a:rPr>
              <a:t>Актуальный компонент </a:t>
            </a:r>
            <a:r>
              <a:rPr lang="ru-RU" altLang="ru-RU" sz="2000" b="1" dirty="0" smtClean="0"/>
              <a:t>предполагает конкретную деятельность педагога в период события</a:t>
            </a:r>
          </a:p>
          <a:p>
            <a:pPr>
              <a:lnSpc>
                <a:spcPct val="80000"/>
              </a:lnSpc>
              <a:defRPr/>
            </a:pPr>
            <a:r>
              <a:rPr lang="ru-RU" altLang="ru-RU" sz="2000" b="1" dirty="0" smtClean="0">
                <a:solidFill>
                  <a:srgbClr val="FF0000"/>
                </a:solidFill>
              </a:rPr>
              <a:t>Рефлексивный  компонент </a:t>
            </a:r>
            <a:r>
              <a:rPr lang="ru-RU" altLang="ru-RU" sz="2000" b="1" dirty="0" smtClean="0"/>
              <a:t>или компонент последействия предполагает  осмысление происходящего и проектирование определенных действий в будущем.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endParaRPr lang="ru-RU" altLang="ru-RU" b="1" dirty="0" smtClean="0"/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b="1" dirty="0" smtClean="0"/>
              <a:t>   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8201" y="0"/>
            <a:ext cx="2077560" cy="144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3848" y="457200"/>
            <a:ext cx="3751654" cy="116324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Условия успешности педагогического сопровождения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b="1" i="1" dirty="0" err="1">
                <a:solidFill>
                  <a:srgbClr val="FF0000"/>
                </a:solidFill>
              </a:rPr>
              <a:t>Э</a:t>
            </a:r>
            <a:r>
              <a:rPr lang="ru-RU" b="1" i="1" dirty="0" err="1" smtClean="0">
                <a:solidFill>
                  <a:srgbClr val="FF0000"/>
                </a:solidFill>
              </a:rPr>
              <a:t>мпатийное</a:t>
            </a:r>
            <a:r>
              <a:rPr lang="ru-RU" b="1" i="1" dirty="0" smtClean="0">
                <a:solidFill>
                  <a:srgbClr val="FF0000"/>
                </a:solidFill>
              </a:rPr>
              <a:t> взаимодействие  (</a:t>
            </a:r>
            <a:r>
              <a:rPr lang="ru-RU" b="1" i="1" dirty="0" smtClean="0"/>
              <a:t>доверие ребёнка </a:t>
            </a:r>
            <a:r>
              <a:rPr lang="ru-RU" b="1" i="1" dirty="0"/>
              <a:t>педагогу, взаимовлияние эмоциональных реакций и состояний сопровождаемого и аффективных проявлений сопровождающего </a:t>
            </a:r>
            <a:r>
              <a:rPr lang="ru-RU" b="1" i="1" dirty="0" smtClean="0"/>
              <a:t>сочетаемое с восприятием его как </a:t>
            </a:r>
            <a:r>
              <a:rPr lang="ru-RU" b="1" i="1" dirty="0" err="1" smtClean="0"/>
              <a:t>референтной</a:t>
            </a:r>
            <a:r>
              <a:rPr lang="ru-RU" b="1" i="1" dirty="0" smtClean="0"/>
              <a:t> личности</a:t>
            </a:r>
            <a:r>
              <a:rPr lang="ru-RU" dirty="0" smtClean="0"/>
              <a:t>).</a:t>
            </a:r>
          </a:p>
          <a:p>
            <a:r>
              <a:rPr lang="ru-RU" dirty="0" smtClean="0"/>
              <a:t> </a:t>
            </a:r>
            <a:r>
              <a:rPr lang="ru-RU" b="1" i="1" dirty="0" err="1" smtClean="0">
                <a:solidFill>
                  <a:srgbClr val="FF0000"/>
                </a:solidFill>
              </a:rPr>
              <a:t>Конвенциальность</a:t>
            </a:r>
            <a:r>
              <a:rPr lang="ru-RU" b="1" dirty="0" smtClean="0">
                <a:solidFill>
                  <a:srgbClr val="FF0000"/>
                </a:solidFill>
              </a:rPr>
              <a:t>  (</a:t>
            </a:r>
            <a:r>
              <a:rPr lang="ru-RU" b="1" dirty="0" smtClean="0"/>
              <a:t>участие педагога в этом процессе определяется соглашением между ним и ребёнком, основой которого является потребность в педагогической помощи и поддержки). </a:t>
            </a:r>
          </a:p>
          <a:p>
            <a:r>
              <a:rPr lang="ru-RU" b="1" i="1" dirty="0">
                <a:solidFill>
                  <a:srgbClr val="FF0000"/>
                </a:solidFill>
              </a:rPr>
              <a:t>Оптимистическая стратегия</a:t>
            </a:r>
            <a:r>
              <a:rPr lang="ru-RU" b="1" dirty="0">
                <a:solidFill>
                  <a:srgbClr val="FF0000"/>
                </a:solidFill>
              </a:rPr>
              <a:t> педагогического сопровождения</a:t>
            </a:r>
            <a:r>
              <a:rPr lang="ru-RU" b="1" dirty="0" smtClean="0">
                <a:solidFill>
                  <a:srgbClr val="FF0000"/>
                </a:solidFill>
              </a:rPr>
              <a:t>. ( </a:t>
            </a:r>
            <a:r>
              <a:rPr lang="ru-RU" b="1" dirty="0"/>
              <a:t>Необходимо верить в успех саморазвития как педагогу, так и ребёнку. </a:t>
            </a:r>
            <a:r>
              <a:rPr lang="ru-RU" b="1" dirty="0" smtClean="0"/>
              <a:t>Необходима </a:t>
            </a:r>
            <a:r>
              <a:rPr lang="ru-RU" b="1" dirty="0"/>
              <a:t>реальная вера в потенциал личностного роста </a:t>
            </a:r>
            <a:r>
              <a:rPr lang="ru-RU" b="1" dirty="0" smtClean="0"/>
              <a:t>воспитанника).</a:t>
            </a:r>
            <a:endParaRPr lang="ru-RU" b="1" dirty="0"/>
          </a:p>
          <a:p>
            <a:pPr algn="just"/>
            <a:r>
              <a:rPr lang="ru-RU" b="1" i="1" dirty="0">
                <a:solidFill>
                  <a:srgbClr val="FF0000"/>
                </a:solidFill>
              </a:rPr>
              <a:t>Формирование мотивационной перспективы. </a:t>
            </a:r>
            <a:r>
              <a:rPr lang="ru-RU" b="1" dirty="0"/>
              <a:t>(</a:t>
            </a:r>
            <a:r>
              <a:rPr lang="ru-RU" b="1" dirty="0" smtClean="0"/>
              <a:t>перевод </a:t>
            </a:r>
            <a:r>
              <a:rPr lang="ru-RU" b="1" dirty="0"/>
              <a:t>мотивационных возможностей детей из их потенциальной формы в форму актуального </a:t>
            </a:r>
            <a:r>
              <a:rPr lang="ru-RU" b="1" dirty="0" smtClean="0"/>
              <a:t>существования). 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83568" y="195486"/>
            <a:ext cx="2520280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2318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457200"/>
            <a:ext cx="4752528" cy="139447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Педагогическое сопровождение реализации субъектной позиции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8001" y="1851670"/>
            <a:ext cx="6447501" cy="2679352"/>
          </a:xfrm>
        </p:spPr>
        <p:txBody>
          <a:bodyPr>
            <a:normAutofit/>
          </a:bodyPr>
          <a:lstStyle/>
          <a:p>
            <a:r>
              <a:rPr lang="ru-RU" b="1" dirty="0"/>
              <a:t>направлено на поддержку ребёнка в построении им своих социальных отношений, на обучение ребёнка новым моделям взаимодействия с собой и миром, на преодоление трудностей </a:t>
            </a:r>
            <a:r>
              <a:rPr lang="ru-RU" b="1" dirty="0" smtClean="0"/>
              <a:t>социализации; </a:t>
            </a:r>
            <a:endParaRPr lang="ru-RU" b="1" dirty="0"/>
          </a:p>
          <a:p>
            <a:r>
              <a:rPr lang="ru-RU" b="1" dirty="0" smtClean="0"/>
              <a:t>включенность </a:t>
            </a:r>
            <a:r>
              <a:rPr lang="ru-RU" b="1" dirty="0"/>
              <a:t>детей в значимые события, способствующие становлению субъектной жизненной позиции и самореализации в соответствии с </a:t>
            </a:r>
            <a:r>
              <a:rPr lang="ru-RU" b="1" dirty="0" smtClean="0"/>
              <a:t>ней; </a:t>
            </a:r>
          </a:p>
          <a:p>
            <a:r>
              <a:rPr lang="ru-RU" b="1" dirty="0" smtClean="0"/>
              <a:t>переход </a:t>
            </a:r>
            <a:r>
              <a:rPr lang="ru-RU" b="1" dirty="0"/>
              <a:t>от стихийности (под влиянием внешних условий социума на индивида) к сознательной ориентации личности на формирование качеств </a:t>
            </a:r>
            <a:r>
              <a:rPr lang="ru-RU" b="1" dirty="0" smtClean="0"/>
              <a:t>личности.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23772" cy="1419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9291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0235" y="159798"/>
            <a:ext cx="6683765" cy="1304385"/>
          </a:xfrm>
        </p:spPr>
        <p:txBody>
          <a:bodyPr/>
          <a:lstStyle/>
          <a:p>
            <a:pPr algn="ctr"/>
            <a:r>
              <a:rPr lang="ru-RU" b="1" dirty="0" smtClean="0"/>
              <a:t>Педагог и ребёнок</a:t>
            </a:r>
            <a:endParaRPr lang="ru-RU" b="1" dirty="0"/>
          </a:p>
        </p:txBody>
      </p:sp>
      <p:pic>
        <p:nvPicPr>
          <p:cNvPr id="1026" name="Picture 2" descr="Учитель 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03437" y="503515"/>
            <a:ext cx="1392272" cy="960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Учитель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7493" y="266330"/>
            <a:ext cx="1555368" cy="972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avatars.mds.yandex.net/get-zen_doc/97540/pub_5d96f178d5bbc300adf36865_5d96f4227cccba00c4c79556/scale_12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3711" y="3309731"/>
            <a:ext cx="1736341" cy="1449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4135298"/>
              </p:ext>
            </p:extLst>
          </p:nvPr>
        </p:nvGraphicFramePr>
        <p:xfrm>
          <a:off x="1524000" y="1890422"/>
          <a:ext cx="6096000" cy="13480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57495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Я сам…. Я хочу….Я смогу……</a:t>
                      </a:r>
                      <a:endParaRPr lang="ru-RU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Научись</a:t>
                      </a:r>
                      <a:r>
                        <a:rPr lang="ru-RU" sz="1400" baseline="0" dirty="0" smtClean="0"/>
                        <a:t> сначала……</a:t>
                      </a:r>
                      <a:endParaRPr lang="ru-RU" sz="1400" dirty="0"/>
                    </a:p>
                  </a:txBody>
                  <a:tcPr marL="68580" marR="68580" marT="34290" marB="34290"/>
                </a:tc>
              </a:tr>
              <a:tr h="48006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C00000"/>
                          </a:solidFill>
                        </a:rPr>
                        <a:t>Я сам…. Я хочу….Я смогу……</a:t>
                      </a:r>
                    </a:p>
                    <a:p>
                      <a:endParaRPr lang="ru-RU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Попробуй, у</a:t>
                      </a:r>
                      <a:r>
                        <a:rPr lang="ru-RU" sz="1400" b="1" baseline="0" dirty="0" smtClean="0"/>
                        <a:t> тебя получится…..</a:t>
                      </a:r>
                      <a:endParaRPr lang="ru-RU" sz="1400" b="1" dirty="0"/>
                    </a:p>
                  </a:txBody>
                  <a:tcPr marL="68580" marR="68580" marT="34290" marB="34290"/>
                </a:tc>
              </a:tr>
              <a:tr h="48006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</a:rPr>
                        <a:t>Я сам…. Я хочу….Я смогу……</a:t>
                      </a:r>
                    </a:p>
                    <a:p>
                      <a:endParaRPr lang="ru-RU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Предлагай и делай….</a:t>
                      </a:r>
                      <a:endParaRPr lang="ru-RU" sz="1400" b="1" dirty="0"/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19067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683568" y="125413"/>
            <a:ext cx="7344816" cy="4406900"/>
          </a:xfrm>
        </p:spPr>
        <p:txBody>
          <a:bodyPr>
            <a:normAutofit lnSpcReduction="10000"/>
          </a:bodyPr>
          <a:lstStyle/>
          <a:p>
            <a:pPr marL="0" indent="0">
              <a:buNone/>
              <a:defRPr/>
            </a:pPr>
            <a:endParaRPr lang="ru-RU" dirty="0" smtClean="0"/>
          </a:p>
          <a:p>
            <a:pPr marL="0" indent="0">
              <a:buNone/>
              <a:defRPr/>
            </a:pPr>
            <a:endParaRPr lang="ru-RU" dirty="0"/>
          </a:p>
          <a:p>
            <a:pPr marL="0" indent="0">
              <a:buNone/>
              <a:defRPr/>
            </a:pPr>
            <a:r>
              <a:rPr lang="ru-RU" sz="2600" b="1" i="1" dirty="0" smtClean="0">
                <a:solidFill>
                  <a:schemeClr val="accent4">
                    <a:lumMod val="50000"/>
                  </a:schemeClr>
                </a:solidFill>
              </a:rPr>
              <a:t>Из </a:t>
            </a:r>
            <a:r>
              <a:rPr lang="ru-RU" sz="2600" b="1" i="1" dirty="0">
                <a:solidFill>
                  <a:schemeClr val="accent4">
                    <a:lumMod val="50000"/>
                  </a:schemeClr>
                </a:solidFill>
              </a:rPr>
              <a:t>старого фильма многие знают, </a:t>
            </a:r>
          </a:p>
          <a:p>
            <a:pPr marL="0" indent="0">
              <a:buNone/>
              <a:defRPr/>
            </a:pPr>
            <a:r>
              <a:rPr lang="ru-RU" sz="2600" b="1" i="1" dirty="0">
                <a:solidFill>
                  <a:schemeClr val="accent4">
                    <a:lumMod val="50000"/>
                  </a:schemeClr>
                </a:solidFill>
              </a:rPr>
              <a:t>И с этою фразой поспоришь едва</a:t>
            </a:r>
          </a:p>
          <a:p>
            <a:pPr marL="0" indent="0">
              <a:buNone/>
              <a:defRPr/>
            </a:pPr>
            <a:r>
              <a:rPr lang="ru-RU" sz="2600" b="1" i="1" dirty="0">
                <a:solidFill>
                  <a:schemeClr val="accent4">
                    <a:lumMod val="50000"/>
                  </a:schemeClr>
                </a:solidFill>
              </a:rPr>
              <a:t>"Счастье -когда тебя понимают"... </a:t>
            </a:r>
          </a:p>
          <a:p>
            <a:pPr marL="0" indent="0">
              <a:buNone/>
              <a:defRPr/>
            </a:pPr>
            <a:r>
              <a:rPr lang="ru-RU" sz="2600" b="1" i="1" dirty="0">
                <a:solidFill>
                  <a:schemeClr val="accent4">
                    <a:lumMod val="50000"/>
                  </a:schemeClr>
                </a:solidFill>
              </a:rPr>
              <a:t>Как мысль удивительно эта верна...  </a:t>
            </a:r>
          </a:p>
          <a:p>
            <a:pPr marL="0" indent="0">
              <a:buNone/>
              <a:defRPr/>
            </a:pPr>
            <a:r>
              <a:rPr lang="ru-RU" sz="2600" b="1" i="1" dirty="0">
                <a:solidFill>
                  <a:schemeClr val="accent4">
                    <a:lumMod val="50000"/>
                  </a:schemeClr>
                </a:solidFill>
              </a:rPr>
              <a:t> Когда человек с тобой рядом найдётся,</a:t>
            </a:r>
          </a:p>
          <a:p>
            <a:pPr marL="0" indent="0">
              <a:buNone/>
              <a:defRPr/>
            </a:pPr>
            <a:r>
              <a:rPr lang="ru-RU" sz="2600" b="1" i="1" dirty="0">
                <a:solidFill>
                  <a:schemeClr val="accent4">
                    <a:lumMod val="50000"/>
                  </a:schemeClr>
                </a:solidFill>
              </a:rPr>
              <a:t> Как луч ,отдающий душевный свой свет. </a:t>
            </a:r>
          </a:p>
          <a:p>
            <a:pPr marL="0" indent="0">
              <a:buNone/>
              <a:defRPr/>
            </a:pPr>
            <a:r>
              <a:rPr lang="ru-RU" sz="2600" b="1" i="1" dirty="0">
                <a:solidFill>
                  <a:schemeClr val="accent4">
                    <a:lumMod val="50000"/>
                  </a:schemeClr>
                </a:solidFill>
              </a:rPr>
              <a:t>В нём сердце с твоим одинаково бьётся. </a:t>
            </a:r>
          </a:p>
          <a:p>
            <a:pPr marL="0" indent="0">
              <a:buNone/>
              <a:defRPr/>
            </a:pPr>
            <a:r>
              <a:rPr lang="ru-RU" sz="2600" b="1" i="1" dirty="0">
                <a:solidFill>
                  <a:schemeClr val="accent4">
                    <a:lumMod val="50000"/>
                  </a:schemeClr>
                </a:solidFill>
              </a:rPr>
              <a:t>То счастья ,поверьте мне, большего нет.</a:t>
            </a:r>
          </a:p>
        </p:txBody>
      </p:sp>
    </p:spTree>
    <p:extLst>
      <p:ext uri="{BB962C8B-B14F-4D97-AF65-F5344CB8AC3E}">
        <p14:creationId xmlns:p14="http://schemas.microsoft.com/office/powerpoint/2010/main" val="33012026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142503"/>
            <a:ext cx="4471734" cy="9906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Иосиф Бродский. Нобелевская лекция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i="1" dirty="0"/>
              <a:t>«</a:t>
            </a:r>
            <a:r>
              <a:rPr lang="ru-RU" b="1" i="1" dirty="0"/>
              <a:t>Независимо от того, является человек писателем или читателем, задача его состоит, прежде всего, в том, чтобы прожить свою собственную, а не навязанную или предписанную извне, даже самым благородным образом вы­глядящую жизнь. Ибо она у каждого из нас только одна, и мы хорошо знаем, чем все это кончается. Было бы досадно израсходовать этот единственный шанс на повторение чужой внешности, чужого опыта, на тавтологию - тем. более обидно, что глашатаи исторической необходимости, по чьему наущению человек на тавтологию эту готов со­гласиться, в гроб с ним вместе не лягут и "спасибо" не скажут».</a:t>
            </a:r>
            <a:endParaRPr lang="ru-RU" b="1" dirty="0"/>
          </a:p>
          <a:p>
            <a:pPr algn="just"/>
            <a:r>
              <a:rPr lang="ru-RU" b="1" i="1" dirty="0"/>
              <a:t> </a:t>
            </a:r>
            <a:endParaRPr lang="ru-RU" b="1" dirty="0"/>
          </a:p>
          <a:p>
            <a:pPr algn="just"/>
            <a:r>
              <a:rPr lang="ru-RU" b="1" i="1" dirty="0"/>
              <a:t> 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04" y="0"/>
            <a:ext cx="2230789" cy="1275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865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Свобода человека</a:t>
            </a:r>
            <a:endParaRPr lang="ru-RU" dirty="0"/>
          </a:p>
        </p:txBody>
      </p:sp>
      <p:sp>
        <p:nvSpPr>
          <p:cNvPr id="12290" name="Содержимое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altLang="ru-RU" sz="2400" b="1" dirty="0" smtClean="0">
                <a:solidFill>
                  <a:srgbClr val="C00000"/>
                </a:solidFill>
              </a:rPr>
              <a:t>Экзистенциализм </a:t>
            </a:r>
            <a:r>
              <a:rPr lang="ru-RU" altLang="ru-RU" sz="2400" b="1" dirty="0" smtClean="0">
                <a:solidFill>
                  <a:srgbClr val="C00000"/>
                </a:solidFill>
              </a:rPr>
              <a:t>подчёркивает, </a:t>
            </a:r>
            <a:r>
              <a:rPr lang="ru-RU" altLang="ru-RU" sz="2400" b="1" dirty="0" smtClean="0">
                <a:solidFill>
                  <a:srgbClr val="C00000"/>
                </a:solidFill>
              </a:rPr>
              <a:t>что человек </a:t>
            </a:r>
            <a:r>
              <a:rPr lang="ru-RU" altLang="ru-RU" sz="2400" b="1" dirty="0" smtClean="0">
                <a:solidFill>
                  <a:srgbClr val="C00000"/>
                </a:solidFill>
              </a:rPr>
              <a:t>несёт </a:t>
            </a:r>
            <a:r>
              <a:rPr lang="ru-RU" altLang="ru-RU" sz="2400" b="1" dirty="0" smtClean="0">
                <a:solidFill>
                  <a:srgbClr val="C00000"/>
                </a:solidFill>
              </a:rPr>
              <a:t>ответственность за свои поступки, только тогда, когда действует полностью свободно, имеет свободу воли и действий, а также свободу выбора методов реализации этих действий.</a:t>
            </a:r>
          </a:p>
        </p:txBody>
      </p:sp>
    </p:spTree>
    <p:extLst>
      <p:ext uri="{BB962C8B-B14F-4D97-AF65-F5344CB8AC3E}">
        <p14:creationId xmlns:p14="http://schemas.microsoft.com/office/powerpoint/2010/main" val="196221387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51671"/>
            <a:ext cx="8229600" cy="1440160"/>
          </a:xfrm>
        </p:spPr>
        <p:txBody>
          <a:bodyPr>
            <a:noAutofit/>
          </a:bodyPr>
          <a:lstStyle/>
          <a:p>
            <a:r>
              <a:rPr lang="ru-RU" sz="4800" dirty="0">
                <a:solidFill>
                  <a:srgbClr val="221668"/>
                </a:solidFill>
                <a:latin typeface="Gilroy ExtraBold" pitchFamily="50" charset="-52"/>
              </a:rPr>
              <a:t>Спасибо</a:t>
            </a:r>
            <a:br>
              <a:rPr lang="ru-RU" sz="4800" dirty="0">
                <a:solidFill>
                  <a:srgbClr val="221668"/>
                </a:solidFill>
                <a:latin typeface="Gilroy ExtraBold" pitchFamily="50" charset="-52"/>
              </a:rPr>
            </a:br>
            <a:r>
              <a:rPr lang="ru-RU" sz="4800" dirty="0">
                <a:solidFill>
                  <a:srgbClr val="221668"/>
                </a:solidFill>
                <a:latin typeface="Gilroy ExtraBold" pitchFamily="50" charset="-52"/>
              </a:rPr>
              <a:t>за внимание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3643306" y="205979"/>
            <a:ext cx="5043494" cy="8572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2400" b="1" dirty="0" smtClean="0">
                <a:solidFill>
                  <a:srgbClr val="FF0000"/>
                </a:solidFill>
              </a:rPr>
              <a:t>Воспитание свободного человека – цель современного воспитания</a:t>
            </a:r>
          </a:p>
        </p:txBody>
      </p:sp>
      <p:sp>
        <p:nvSpPr>
          <p:cNvPr id="68611" name="Содержимое 2"/>
          <p:cNvSpPr>
            <a:spLocks noGrp="1"/>
          </p:cNvSpPr>
          <p:nvPr>
            <p:ph idx="1"/>
          </p:nvPr>
        </p:nvSpPr>
        <p:spPr>
          <a:xfrm>
            <a:off x="457200" y="2214560"/>
            <a:ext cx="8229600" cy="2357454"/>
          </a:xfrm>
        </p:spPr>
        <p:txBody>
          <a:bodyPr rtlCol="0">
            <a:normAutofit fontScale="92500"/>
          </a:bodyPr>
          <a:lstStyle/>
          <a:p>
            <a:pPr indent="-102870" algn="just">
              <a:buNone/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  </a:t>
            </a:r>
            <a:r>
              <a:rPr lang="ru-RU" sz="2800" b="1" i="1" dirty="0">
                <a:solidFill>
                  <a:schemeClr val="tx2">
                    <a:lumMod val="75000"/>
                  </a:schemeClr>
                </a:solidFill>
              </a:rPr>
              <a:t>Создание условий для внутреннего раскрепощения, предоставление возможности экзистенциального выбора. Важно внутреннее ощущение зависимости реализации целей от собственного выбора пути в жизни.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34" y="571486"/>
            <a:ext cx="2934377" cy="1737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3584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rgbClr val="FF0000"/>
                </a:solidFill>
              </a:rPr>
              <a:t>Исследования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ru-RU" b="1" dirty="0" smtClean="0"/>
              <a:t>52</a:t>
            </a:r>
            <a:r>
              <a:rPr lang="ru-RU" b="1" dirty="0"/>
              <a:t>% девятиклассников и 69% семиклассников считают, что настоящая жизнь у взрослых и она </a:t>
            </a:r>
            <a:r>
              <a:rPr lang="ru-RU" b="1" dirty="0" err="1"/>
              <a:t>еще</a:t>
            </a:r>
            <a:r>
              <a:rPr lang="ru-RU" b="1" dirty="0"/>
              <a:t> впереди, при этом 47%  считают, что знают, что они хотят добиться в </a:t>
            </a:r>
            <a:r>
              <a:rPr lang="ru-RU" b="1" dirty="0" smtClean="0"/>
              <a:t>жизни</a:t>
            </a:r>
          </a:p>
          <a:p>
            <a:pPr>
              <a:defRPr/>
            </a:pPr>
            <a:r>
              <a:rPr lang="ru-RU" b="1" dirty="0" smtClean="0"/>
              <a:t>31 </a:t>
            </a:r>
            <a:r>
              <a:rPr lang="ru-RU" b="1" dirty="0"/>
              <a:t>% имеют идеального взрослого, которому хотят </a:t>
            </a:r>
            <a:r>
              <a:rPr lang="ru-RU" b="1" dirty="0" smtClean="0"/>
              <a:t>подражать</a:t>
            </a:r>
          </a:p>
          <a:p>
            <a:pPr>
              <a:defRPr/>
            </a:pPr>
            <a:r>
              <a:rPr lang="ru-RU" b="1" dirty="0" smtClean="0"/>
              <a:t> </a:t>
            </a:r>
            <a:r>
              <a:rPr lang="ru-RU" b="1" dirty="0"/>
              <a:t>40%  считают главным получать удовольствие от жизни. </a:t>
            </a:r>
            <a:endParaRPr lang="ru-RU" b="1" dirty="0" smtClean="0"/>
          </a:p>
          <a:p>
            <a:pPr>
              <a:defRPr/>
            </a:pPr>
            <a:r>
              <a:rPr lang="ru-RU" b="1" dirty="0"/>
              <a:t>15%  старшеклассников. </a:t>
            </a:r>
            <a:r>
              <a:rPr lang="ru-RU" b="1" dirty="0" smtClean="0"/>
              <a:t>Признают важным </a:t>
            </a:r>
            <a:r>
              <a:rPr lang="ru-RU" b="1" dirty="0"/>
              <a:t>победы и достижения </a:t>
            </a:r>
          </a:p>
          <a:p>
            <a:pPr>
              <a:defRPr/>
            </a:pPr>
            <a:r>
              <a:rPr lang="ru-RU" b="1" dirty="0" smtClean="0"/>
              <a:t>83</a:t>
            </a:r>
            <a:r>
              <a:rPr lang="ru-RU" b="1" dirty="0"/>
              <a:t>% хотят больше узнать о себе</a:t>
            </a:r>
            <a:r>
              <a:rPr lang="ru-RU" b="1" dirty="0" smtClean="0"/>
              <a:t>,</a:t>
            </a:r>
          </a:p>
          <a:p>
            <a:pPr>
              <a:defRPr/>
            </a:pPr>
            <a:r>
              <a:rPr lang="ru-RU" b="1" dirty="0" smtClean="0"/>
              <a:t> 31</a:t>
            </a:r>
            <a:r>
              <a:rPr lang="ru-RU" b="1" dirty="0"/>
              <a:t>%  считают, что у них есть план </a:t>
            </a:r>
            <a:r>
              <a:rPr lang="ru-RU" b="1" dirty="0" smtClean="0"/>
              <a:t>своего </a:t>
            </a:r>
            <a:r>
              <a:rPr lang="ru-RU" b="1" dirty="0"/>
              <a:t>самосовершенствования.</a:t>
            </a:r>
          </a:p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10712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1" y="457200"/>
            <a:ext cx="4835626" cy="116324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rgbClr val="FF0000"/>
                </a:solidFill>
              </a:rPr>
              <a:t>Профессиональный, 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социальный и 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экзистенциальный выбор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5603" name="Объект 2"/>
          <p:cNvSpPr>
            <a:spLocks noGrp="1"/>
          </p:cNvSpPr>
          <p:nvPr>
            <p:ph idx="1"/>
          </p:nvPr>
        </p:nvSpPr>
        <p:spPr>
          <a:xfrm>
            <a:off x="1485900" y="1821657"/>
            <a:ext cx="6172200" cy="2683669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altLang="ru-RU" sz="1200" b="1" dirty="0">
                <a:solidFill>
                  <a:srgbClr val="FF0000"/>
                </a:solidFill>
              </a:rPr>
              <a:t>Профессиональный выбор </a:t>
            </a:r>
            <a:r>
              <a:rPr lang="ru-RU" altLang="ru-RU" sz="1200" b="1" dirty="0"/>
              <a:t>предполагает выбор профессии или сферы будущей профессиональной деятельности и отвечает для ребёнка на вопрос: «Кем быть?». </a:t>
            </a:r>
          </a:p>
          <a:p>
            <a:pPr algn="just"/>
            <a:r>
              <a:rPr lang="ru-RU" altLang="ru-RU" sz="1200" b="1" dirty="0"/>
              <a:t> </a:t>
            </a:r>
            <a:r>
              <a:rPr lang="ru-RU" altLang="ru-RU" sz="1200" b="1" dirty="0">
                <a:solidFill>
                  <a:srgbClr val="FF0000"/>
                </a:solidFill>
              </a:rPr>
              <a:t>Социальный выбор </a:t>
            </a:r>
            <a:r>
              <a:rPr lang="ru-RU" altLang="ru-RU" sz="1200" b="1" dirty="0"/>
              <a:t>предполагает выбор человеком своего социального окружения и основных принципов отношений с этим окружением и отвечает на вопрос « С кем быть?»  </a:t>
            </a:r>
          </a:p>
          <a:p>
            <a:pPr algn="just"/>
            <a:r>
              <a:rPr lang="ru-RU" altLang="ru-RU" sz="1200" b="1" dirty="0">
                <a:solidFill>
                  <a:srgbClr val="FF0000"/>
                </a:solidFill>
              </a:rPr>
              <a:t>Экзистенциальный выбор </a:t>
            </a:r>
            <a:r>
              <a:rPr lang="ru-RU" altLang="ru-RU" sz="1200" b="1" dirty="0"/>
              <a:t>предполагает изменения в жизни человека, его многомерном мире и отвечает на вопрос: «Каким быть?» Как жить? Что в жизни самое главное?</a:t>
            </a:r>
          </a:p>
          <a:p>
            <a:pPr algn="just"/>
            <a:r>
              <a:rPr lang="ru-RU" altLang="ru-RU" sz="1200" b="1" dirty="0"/>
              <a:t>Основой этих изменений является система </a:t>
            </a:r>
            <a:r>
              <a:rPr lang="ru-RU" altLang="ru-RU" sz="1200" b="1" dirty="0">
                <a:solidFill>
                  <a:srgbClr val="FF0000"/>
                </a:solidFill>
              </a:rPr>
              <a:t>ценностей и смыслов. </a:t>
            </a:r>
            <a:r>
              <a:rPr lang="ru-RU" altLang="ru-RU" sz="1200" b="1" dirty="0"/>
              <a:t>Экзистенциальный выбор является </a:t>
            </a:r>
            <a:r>
              <a:rPr lang="ru-RU" altLang="ru-RU" sz="1200" b="1" dirty="0">
                <a:solidFill>
                  <a:srgbClr val="FF0000"/>
                </a:solidFill>
              </a:rPr>
              <a:t>магистральным</a:t>
            </a:r>
            <a:r>
              <a:rPr lang="ru-RU" altLang="ru-RU" sz="1200" b="1" dirty="0"/>
              <a:t> и оказывает существенное влияние как на профессиональный, та и на социальный выбор</a:t>
            </a:r>
          </a:p>
          <a:p>
            <a:endParaRPr lang="ru-RU" altLang="ru-RU" dirty="0" smtClean="0"/>
          </a:p>
        </p:txBody>
      </p:sp>
      <p:pic>
        <p:nvPicPr>
          <p:cNvPr id="2560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2923" y="267891"/>
            <a:ext cx="1435894" cy="1275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06903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1934" y="205979"/>
            <a:ext cx="4614866" cy="857250"/>
          </a:xfrm>
        </p:spPr>
        <p:txBody>
          <a:bodyPr>
            <a:normAutofit fontScale="90000"/>
          </a:bodyPr>
          <a:lstStyle/>
          <a:p>
            <a:r>
              <a:rPr lang="ru-RU" altLang="ru-RU" sz="28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Что такое субъектная позиция ребёнка?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3057"/>
            <a:ext cx="8229600" cy="2951566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Субъектность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- качество личности, обозначающее способность самостоятельно делать профессиональный, социальный и экзистенциальный выбор, быть стратегом своей деятельности, самостоятельно выстраивать действия и оценивать их.</a:t>
            </a: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процессе реализации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субъектной позиции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вырабатывается критическое мышление, которое заставляет серьёзно задуматься над сами собой и приводит к значительному развитию у детей самосознания, т.е. эмоционально-ценностному отношению к себе</a:t>
            </a: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1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49" y="285734"/>
            <a:ext cx="2071702" cy="122678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1151325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Мотивация реализации субъектной позиции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41909" y="1604639"/>
            <a:ext cx="6686550" cy="2828778"/>
          </a:xfrm>
        </p:spPr>
        <p:txBody>
          <a:bodyPr>
            <a:normAutofit/>
          </a:bodyPr>
          <a:lstStyle/>
          <a:p>
            <a:endParaRPr lang="ru-RU" b="1" dirty="0" smtClean="0"/>
          </a:p>
          <a:p>
            <a:r>
              <a:rPr lang="ru-RU" b="1" dirty="0" smtClean="0"/>
              <a:t>Самопознание</a:t>
            </a:r>
          </a:p>
          <a:p>
            <a:r>
              <a:rPr lang="ru-RU" b="1" dirty="0" smtClean="0"/>
              <a:t>Самосовершенствование</a:t>
            </a:r>
          </a:p>
          <a:p>
            <a:r>
              <a:rPr lang="ru-RU" b="1" dirty="0" smtClean="0"/>
              <a:t>Самоутверждение (стремление</a:t>
            </a:r>
            <a:r>
              <a:rPr lang="ru-RU" b="1" dirty="0"/>
              <a:t> </a:t>
            </a:r>
            <a:r>
              <a:rPr lang="ru-RU" b="1" dirty="0" smtClean="0"/>
              <a:t>получить </a:t>
            </a:r>
          </a:p>
          <a:p>
            <a:pPr marL="0" indent="0">
              <a:buNone/>
            </a:pPr>
            <a:r>
              <a:rPr lang="ru-RU" b="1" dirty="0" smtClean="0"/>
              <a:t>определённый </a:t>
            </a:r>
            <a:r>
              <a:rPr lang="ru-RU" b="1" dirty="0"/>
              <a:t>статус, </a:t>
            </a:r>
            <a:r>
              <a:rPr lang="ru-RU" b="1" dirty="0" smtClean="0"/>
              <a:t>уважение товарищей)</a:t>
            </a:r>
          </a:p>
          <a:p>
            <a:r>
              <a:rPr lang="ru-RU" b="1" dirty="0" smtClean="0"/>
              <a:t>Изменение круга общения</a:t>
            </a:r>
          </a:p>
          <a:p>
            <a:r>
              <a:rPr lang="ru-RU" b="1" dirty="0" smtClean="0"/>
              <a:t>Стремление к лидерству</a:t>
            </a:r>
          </a:p>
          <a:p>
            <a:pPr marL="0" indent="0">
              <a:buNone/>
            </a:pPr>
            <a:r>
              <a:rPr lang="ru-RU" b="1" dirty="0" smtClean="0"/>
              <a:t> (лидер-умелец, лидер-организатор …)</a:t>
            </a:r>
            <a:endParaRPr lang="ru-RU" b="1" dirty="0"/>
          </a:p>
        </p:txBody>
      </p:sp>
      <p:pic>
        <p:nvPicPr>
          <p:cNvPr id="4" name="Picture 7" descr="http://img0.liveinternet.ru/images/attach/c/6/93/867/93867856_igruy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1670" y="1656490"/>
            <a:ext cx="2036789" cy="2705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36568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7472386" cy="857250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b="1" dirty="0" smtClean="0">
                <a:solidFill>
                  <a:srgbClr val="C00000"/>
                </a:solidFill>
              </a:rPr>
              <a:t>Критерии реализации субъектной позиции</a:t>
            </a:r>
            <a:endParaRPr lang="ru-RU" sz="3200" dirty="0">
              <a:solidFill>
                <a:srgbClr val="221668"/>
              </a:solidFill>
              <a:latin typeface="Gilroy ExtraBold" pitchFamily="50" charset="-52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sz="2400" b="1" dirty="0" smtClean="0"/>
              <a:t>самостоятельная оценка происходящих событий;</a:t>
            </a:r>
          </a:p>
          <a:p>
            <a:r>
              <a:rPr lang="ru-RU" sz="2400" b="1" dirty="0" smtClean="0"/>
              <a:t>- осознание собственной значимости для других людей, ответственности за результаты деятельности; </a:t>
            </a:r>
          </a:p>
          <a:p>
            <a:r>
              <a:rPr lang="ru-RU" sz="2400" b="1" dirty="0" smtClean="0"/>
              <a:t>- способность к рефлексии; </a:t>
            </a:r>
          </a:p>
          <a:p>
            <a:r>
              <a:rPr lang="ru-RU" sz="2400" b="1" dirty="0" smtClean="0"/>
              <a:t>- направленность на реализацию «САМО...» — саморазвития, самопознания самореализации, самоуправления;</a:t>
            </a:r>
          </a:p>
          <a:p>
            <a:r>
              <a:rPr lang="ru-RU" sz="2400" b="1" dirty="0" smtClean="0"/>
              <a:t>- способность самостоятельно вносить коррективы в свою деятельность.</a:t>
            </a:r>
          </a:p>
          <a:p>
            <a:pPr>
              <a:buNone/>
            </a:pPr>
            <a:endParaRPr lang="ru-RU" sz="2400" dirty="0">
              <a:latin typeface="Muller Regular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881600464"/>
      </p:ext>
    </p:extLst>
  </p:cSld>
  <p:clrMapOvr>
    <a:masterClrMapping/>
  </p:clrMapOvr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Malgun Gothic"/>
        <a:font script="Hans" typeface="方正姚体"/>
        <a:font script="Hant" typeface="Microsoft JhengHei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Microsoft JhengHei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MS PGothic"/>
        <a:font script="Hang" typeface="Malgun Gothic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MS PGothic"/>
        <a:font script="Hang" typeface="Malgun Gothic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/>
  <ep:Words>1407</ep:Words>
  <ep:PresentationFormat>Экран (16:9)</ep:PresentationFormat>
  <ep:Paragraphs>129</ep:Paragraphs>
  <ep:Slides>30</ep:Slides>
  <ep:Notes>2</ep:Notes>
  <ep:TotalTime>0</ep:TotalTime>
  <ep:HiddenSlides>0</ep:HiddenSlides>
  <ep:MMClips>0</ep:MMClips>
  <ep:HeadingPairs>
    <vt:vector size="4" baseType="variant">
      <vt:variant>
        <vt:lpstr>Темы</vt:lpstr>
      </vt:variant>
      <vt:variant>
        <vt:i4>1</vt:i4>
      </vt:variant>
      <vt:variant>
        <vt:lpstr>Заголовок слайда</vt:lpstr>
      </vt:variant>
      <vt:variant>
        <vt:i4>30</vt:i4>
      </vt:variant>
    </vt:vector>
  </ep:HeadingPairs>
  <ep:TitlesOfParts>
    <vt:vector size="31" baseType="lpstr">
      <vt:lpstr>Грань</vt:lpstr>
      <vt:lpstr>Реализация субъектной позиции ребёнка в условиях дополнительного образования</vt:lpstr>
      <vt:lpstr>Слайд 2</vt:lpstr>
      <vt:lpstr>Свобода человека</vt:lpstr>
      <vt:lpstr>Воспитание свободного человека – цель современного воспитания</vt:lpstr>
      <vt:lpstr>Исследования</vt:lpstr>
      <vt:lpstr>Профессиональный,  социальный и  экзистенциальный выбор</vt:lpstr>
      <vt:lpstr>Что такое субъектная позиция ребёнка?</vt:lpstr>
      <vt:lpstr>Мотивация реализации субъектной позиции</vt:lpstr>
      <vt:lpstr>Критерии реализации субъектной позиции</vt:lpstr>
      <vt:lpstr>Потенциал ДОД для развития  субъектной позиции ребенка</vt:lpstr>
      <vt:lpstr>Что нужно учитывать при создания условий для реализации субъектной позиции ребёнка?</vt:lpstr>
      <vt:lpstr>Самореализация</vt:lpstr>
      <vt:lpstr>Поле самореализации</vt:lpstr>
      <vt:lpstr>Слайд 14</vt:lpstr>
      <vt:lpstr>Создание поля самореализации в учреждениях дополнительного образования детей</vt:lpstr>
      <vt:lpstr>Самореализация и саморазвитие</vt:lpstr>
      <vt:lpstr>Социальные  и профессиональные пробы</vt:lpstr>
      <vt:lpstr>Барьер, преодолеваемый человеком определяет его  развитие</vt:lpstr>
      <vt:lpstr>Путь к успеху –это всегда преодоление</vt:lpstr>
      <vt:lpstr>Потребности в саморазвитии</vt:lpstr>
      <vt:lpstr>Что такое детское самоуправление ?</vt:lpstr>
      <vt:lpstr>Процесс развития самоуправления  в молодежном сообществе</vt:lpstr>
      <vt:lpstr>МЕРОПРИЯТИЕ НЕ ВСЕГДА ВОСПИТЫВАЕТ</vt:lpstr>
      <vt:lpstr>Событие и его сопровождение</vt:lpstr>
      <vt:lpstr>Условия успешности педагогического сопровождения</vt:lpstr>
      <vt:lpstr>Педагогическое сопровождение реализации субъектной позиции</vt:lpstr>
      <vt:lpstr>Педагог и ребёнок</vt:lpstr>
      <vt:lpstr>Слайд 28</vt:lpstr>
      <vt:lpstr>Иосиф Бродский. Нобелевская лекция</vt:lpstr>
      <vt:lpstr>Спасибо за внимание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2020-12-08T12:27:44.000</dcterms:created>
  <dc:creator>Пользователь Windows</dc:creator>
  <cp:lastModifiedBy>lenovo</cp:lastModifiedBy>
  <dcterms:modified xsi:type="dcterms:W3CDTF">2022-05-19T17:24:36.370</dcterms:modified>
  <cp:revision>19</cp:revision>
  <dc:title>Слайд 1</dc:title>
  <cp:version/>
</cp:coreProperties>
</file>

<file path=docProps/custom.xml><?xml version="1.0" encoding="utf-8"?>
<cfp:Properties xmlns:r="http://schemas.openxmlformats.org/officeDocument/2006/relationships" xmlns:cfp="http://schemas.openxmlformats.org/officeDocument/2006/custom-properties" xmlns:vt="http://schemas.openxmlformats.org/officeDocument/2006/docPropsVTypes"/>
</file>