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notesMasterIdLst>
    <p:notesMasterId r:id="rId11"/>
  </p:notesMasterIdLst>
  <p:handoutMasterIdLst>
    <p:handoutMasterId r:id="rId12"/>
  </p:handoutMasterIdLst>
  <p:sldIdLst>
    <p:sldId id="400" r:id="rId2"/>
    <p:sldId id="460" r:id="rId3"/>
    <p:sldId id="471" r:id="rId4"/>
    <p:sldId id="463" r:id="rId5"/>
    <p:sldId id="469" r:id="rId6"/>
    <p:sldId id="462" r:id="rId7"/>
    <p:sldId id="465" r:id="rId8"/>
    <p:sldId id="466" r:id="rId9"/>
    <p:sldId id="468" r:id="rId10"/>
  </p:sldIdLst>
  <p:sldSz cx="12192000" cy="6858000"/>
  <p:notesSz cx="6797675" cy="98742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F3F8"/>
    <a:srgbClr val="8CC5EA"/>
    <a:srgbClr val="FFC1C1"/>
    <a:srgbClr val="DE325B"/>
    <a:srgbClr val="FF7979"/>
    <a:srgbClr val="FFA3A3"/>
    <a:srgbClr val="E9EDF4"/>
    <a:srgbClr val="B172BE"/>
    <a:srgbClr val="6478CC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457" autoAdjust="0"/>
    <p:restoredTop sz="95972" autoAdjust="0"/>
  </p:normalViewPr>
  <p:slideViewPr>
    <p:cSldViewPr snapToGrid="0">
      <p:cViewPr varScale="1">
        <p:scale>
          <a:sx n="60" d="100"/>
          <a:sy n="60" d="100"/>
        </p:scale>
        <p:origin x="102" y="11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062"/>
    </p:cViewPr>
  </p:sorterViewPr>
  <p:notesViewPr>
    <p:cSldViewPr snapToGrid="0">
      <p:cViewPr varScale="1">
        <p:scale>
          <a:sx n="79" d="100"/>
          <a:sy n="79" d="100"/>
        </p:scale>
        <p:origin x="-2502" y="-108"/>
      </p:cViewPr>
      <p:guideLst>
        <p:guide orient="horz" pos="311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Основных сотрудников 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основных сотрудников 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9C7-4148-9D15-8D6E377F2414}"/>
              </c:ext>
            </c:extLst>
          </c:dPt>
          <c:dPt>
            <c:idx val="1"/>
            <c:bubble3D val="0"/>
            <c:spPr>
              <a:solidFill>
                <a:schemeClr val="accent1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9C7-4148-9D15-8D6E377F2414}"/>
              </c:ext>
            </c:extLst>
          </c:dPt>
          <c:cat>
            <c:strRef>
              <c:f>Лист1!$A$2:$A$3</c:f>
              <c:strCache>
                <c:ptCount val="2"/>
                <c:pt idx="0">
                  <c:v>женщин</c:v>
                </c:pt>
                <c:pt idx="1">
                  <c:v>мужчин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4200</c:v>
                </c:pt>
                <c:pt idx="1">
                  <c:v>2155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9C7-4148-9D15-8D6E377F24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9258186516384679"/>
          <c:y val="0.89118449393389554"/>
          <c:w val="0.57257362061951389"/>
          <c:h val="8.108064262520933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184" cy="493240"/>
          </a:xfrm>
          <a:prstGeom prst="rect">
            <a:avLst/>
          </a:prstGeom>
        </p:spPr>
        <p:txBody>
          <a:bodyPr vert="horz" lIns="90818" tIns="45409" rIns="90818" bIns="45409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907" y="1"/>
            <a:ext cx="2945184" cy="493240"/>
          </a:xfrm>
          <a:prstGeom prst="rect">
            <a:avLst/>
          </a:prstGeom>
        </p:spPr>
        <p:txBody>
          <a:bodyPr vert="horz" lIns="90818" tIns="45409" rIns="90818" bIns="45409" rtlCol="0"/>
          <a:lstStyle>
            <a:lvl1pPr algn="r">
              <a:defRPr sz="1200"/>
            </a:lvl1pPr>
          </a:lstStyle>
          <a:p>
            <a:fld id="{7255F2E6-57C5-4EDA-AFFD-9E7605338F8C}" type="datetimeFigureOut">
              <a:rPr lang="ru-RU" smtClean="0"/>
              <a:t>19.05.2022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379435"/>
            <a:ext cx="2945184" cy="493240"/>
          </a:xfrm>
          <a:prstGeom prst="rect">
            <a:avLst/>
          </a:prstGeom>
        </p:spPr>
        <p:txBody>
          <a:bodyPr vert="horz" lIns="90818" tIns="45409" rIns="90818" bIns="45409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907" y="9379435"/>
            <a:ext cx="2945184" cy="493240"/>
          </a:xfrm>
          <a:prstGeom prst="rect">
            <a:avLst/>
          </a:prstGeom>
        </p:spPr>
        <p:txBody>
          <a:bodyPr vert="horz" lIns="90818" tIns="45409" rIns="90818" bIns="45409" rtlCol="0" anchor="b"/>
          <a:lstStyle>
            <a:lvl1pPr algn="r">
              <a:defRPr sz="1200"/>
            </a:lvl1pPr>
          </a:lstStyle>
          <a:p>
            <a:fld id="{B2C64245-3AEC-451F-B36C-2E5DB8DD67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02411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5428"/>
          </a:xfrm>
          <a:prstGeom prst="rect">
            <a:avLst/>
          </a:prstGeom>
        </p:spPr>
        <p:txBody>
          <a:bodyPr vert="horz" lIns="91254" tIns="45627" rIns="91254" bIns="45627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5428"/>
          </a:xfrm>
          <a:prstGeom prst="rect">
            <a:avLst/>
          </a:prstGeom>
        </p:spPr>
        <p:txBody>
          <a:bodyPr vert="horz" lIns="91254" tIns="45627" rIns="91254" bIns="45627" rtlCol="0"/>
          <a:lstStyle>
            <a:lvl1pPr algn="r">
              <a:defRPr sz="1200"/>
            </a:lvl1pPr>
          </a:lstStyle>
          <a:p>
            <a:fld id="{058A8E1E-CCCF-4070-8344-0C59D75E872C}" type="datetimeFigureOut">
              <a:rPr lang="ru-RU" smtClean="0"/>
              <a:t>19.05.2022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35075"/>
            <a:ext cx="5921375" cy="3332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54" tIns="45627" rIns="91254" bIns="45627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51982"/>
            <a:ext cx="5438140" cy="3887986"/>
          </a:xfrm>
          <a:prstGeom prst="rect">
            <a:avLst/>
          </a:prstGeom>
        </p:spPr>
        <p:txBody>
          <a:bodyPr vert="horz" lIns="91254" tIns="45627" rIns="91254" bIns="45627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825"/>
            <a:ext cx="2945659" cy="495427"/>
          </a:xfrm>
          <a:prstGeom prst="rect">
            <a:avLst/>
          </a:prstGeom>
        </p:spPr>
        <p:txBody>
          <a:bodyPr vert="horz" lIns="91254" tIns="45627" rIns="91254" bIns="45627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378825"/>
            <a:ext cx="2945659" cy="495427"/>
          </a:xfrm>
          <a:prstGeom prst="rect">
            <a:avLst/>
          </a:prstGeom>
        </p:spPr>
        <p:txBody>
          <a:bodyPr vert="horz" lIns="91254" tIns="45627" rIns="91254" bIns="45627" rtlCol="0" anchor="b"/>
          <a:lstStyle>
            <a:lvl1pPr algn="r">
              <a:defRPr sz="1200"/>
            </a:lvl1pPr>
          </a:lstStyle>
          <a:p>
            <a:fld id="{834C5BE9-E9D7-42B0-A4D7-1E4D4A23E61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5973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9538" y="741363"/>
            <a:ext cx="6578600" cy="37020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2EFFB1-305F-400C-A150-84EC20CC48B5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6091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4C5BE9-E9D7-42B0-A4D7-1E4D4A23E611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36877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nobrkuban.ru/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Doc\Мероприятия\2018-12-21 Совещание с замглавами\Заголовок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2"/>
          <a:stretch/>
        </p:blipFill>
        <p:spPr bwMode="auto">
          <a:xfrm flipH="1">
            <a:off x="1" y="0"/>
            <a:ext cx="12172493" cy="909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 userDrawn="1"/>
        </p:nvSpPr>
        <p:spPr>
          <a:xfrm>
            <a:off x="1" y="19854"/>
            <a:ext cx="12172493" cy="6817513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1" tIns="45706" rIns="91411" bIns="45706" rtlCol="0" anchor="ctr"/>
          <a:lstStyle/>
          <a:p>
            <a:pPr algn="ctr" defTabSz="914180"/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9458" y="2869"/>
            <a:ext cx="10753195" cy="833846"/>
          </a:xfrm>
        </p:spPr>
        <p:txBody>
          <a:bodyPr lIns="35997" tIns="35997" rIns="35997" bIns="35997" anchor="ctr">
            <a:normAutofit/>
          </a:bodyPr>
          <a:lstStyle>
            <a:lvl1pPr algn="ctr">
              <a:defRPr sz="2599" b="1"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Verdana" pitchFamily="34" charset="0"/>
                <a:cs typeface="Calibri" pitchFamily="34" charset="0"/>
              </a:defRPr>
            </a:lvl1pPr>
          </a:lstStyle>
          <a:p>
            <a:r>
              <a:rPr kumimoji="0" lang="ru-RU" dirty="0"/>
              <a:t>Образец заголовка</a:t>
            </a:r>
            <a:endParaRPr kumimoji="0"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9097493" y="6381331"/>
            <a:ext cx="3052064" cy="365760"/>
          </a:xfrm>
        </p:spPr>
        <p:txBody>
          <a:bodyPr/>
          <a:lstStyle>
            <a:lvl1pPr algn="r">
              <a:defRPr/>
            </a:lvl1pPr>
          </a:lstStyle>
          <a:p>
            <a:fld id="{511444F9-EEB7-4311-B5F1-97FE74C203E6}" type="datetimeFigureOut">
              <a:rPr lang="ru-RU" smtClean="0">
                <a:solidFill>
                  <a:srgbClr val="1F497D"/>
                </a:solidFill>
              </a:rPr>
              <a:pPr/>
              <a:t>19.05.2022</a:t>
            </a:fld>
            <a:endParaRPr lang="ru-RU" dirty="0">
              <a:solidFill>
                <a:srgbClr val="1F497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1F497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E6D9D-2A0B-43B8-A1C3-81968A25D6EC}" type="slidenum">
              <a:rPr lang="ru-RU" smtClean="0">
                <a:solidFill>
                  <a:srgbClr val="1F497D"/>
                </a:solidFill>
              </a:rPr>
              <a:pPr/>
              <a:t>‹#›</a:t>
            </a:fld>
            <a:endParaRPr lang="ru-RU" dirty="0">
              <a:solidFill>
                <a:srgbClr val="1F497D"/>
              </a:solidFill>
            </a:endParaRPr>
          </a:p>
        </p:txBody>
      </p:sp>
      <p:pic>
        <p:nvPicPr>
          <p:cNvPr id="2051" name="Picture 3" descr="D:\Doc\Мероприятия\2018-12-21 Совещание с замглавами\Подзаголовок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" y="6674691"/>
            <a:ext cx="12172493" cy="16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2051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Doc\Мероприятия\2018-12-21 Совещание с замглавами\Заголовок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2"/>
          <a:stretch/>
        </p:blipFill>
        <p:spPr bwMode="auto">
          <a:xfrm flipH="1">
            <a:off x="1" y="0"/>
            <a:ext cx="12172493" cy="909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 userDrawn="1"/>
        </p:nvSpPr>
        <p:spPr>
          <a:xfrm>
            <a:off x="1" y="19854"/>
            <a:ext cx="12172493" cy="6817513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1" tIns="45706" rIns="91411" bIns="45706" rtlCol="0" anchor="ctr"/>
          <a:lstStyle/>
          <a:p>
            <a:pPr algn="ctr" defTabSz="914180"/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9458" y="2869"/>
            <a:ext cx="10753195" cy="833846"/>
          </a:xfrm>
        </p:spPr>
        <p:txBody>
          <a:bodyPr lIns="35997" tIns="35997" rIns="35997" bIns="35997" anchor="ctr">
            <a:normAutofit/>
          </a:bodyPr>
          <a:lstStyle>
            <a:lvl1pPr algn="ctr">
              <a:defRPr sz="2599" b="1"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Verdana" pitchFamily="34" charset="0"/>
                <a:cs typeface="Calibri" pitchFamily="34" charset="0"/>
              </a:defRPr>
            </a:lvl1pPr>
          </a:lstStyle>
          <a:p>
            <a:r>
              <a:rPr kumimoji="0" lang="ru-RU" dirty="0"/>
              <a:t>Образец заголовка</a:t>
            </a:r>
            <a:endParaRPr kumimoji="0"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9097493" y="6381331"/>
            <a:ext cx="3052064" cy="365760"/>
          </a:xfrm>
        </p:spPr>
        <p:txBody>
          <a:bodyPr/>
          <a:lstStyle>
            <a:lvl1pPr algn="r">
              <a:defRPr/>
            </a:lvl1pPr>
          </a:lstStyle>
          <a:p>
            <a:fld id="{511444F9-EEB7-4311-B5F1-97FE74C203E6}" type="datetimeFigureOut">
              <a:rPr lang="ru-RU" smtClean="0">
                <a:solidFill>
                  <a:srgbClr val="1F497D"/>
                </a:solidFill>
              </a:rPr>
              <a:pPr/>
              <a:t>19.05.2022</a:t>
            </a:fld>
            <a:endParaRPr lang="ru-RU" dirty="0">
              <a:solidFill>
                <a:srgbClr val="1F497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1F497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E6D9D-2A0B-43B8-A1C3-81968A25D6EC}" type="slidenum">
              <a:rPr lang="ru-RU" smtClean="0">
                <a:solidFill>
                  <a:srgbClr val="1F497D"/>
                </a:solidFill>
              </a:rPr>
              <a:pPr/>
              <a:t>‹#›</a:t>
            </a:fld>
            <a:endParaRPr lang="ru-RU" dirty="0">
              <a:solidFill>
                <a:srgbClr val="1F497D"/>
              </a:solidFill>
            </a:endParaRPr>
          </a:p>
        </p:txBody>
      </p:sp>
      <p:grpSp>
        <p:nvGrpSpPr>
          <p:cNvPr id="13" name="Группа 12"/>
          <p:cNvGrpSpPr/>
          <p:nvPr userDrawn="1"/>
        </p:nvGrpSpPr>
        <p:grpSpPr>
          <a:xfrm>
            <a:off x="102373" y="43513"/>
            <a:ext cx="1097086" cy="1007550"/>
            <a:chOff x="102371" y="43510"/>
            <a:chExt cx="797222" cy="749970"/>
          </a:xfrm>
        </p:grpSpPr>
        <p:pic>
          <p:nvPicPr>
            <p:cNvPr id="14" name="Picture 2" descr="http://www.minobrkuban.ru/bitrix/templates/adaptive/img/header_logo.png">
              <a:hlinkClick r:id="rId3"/>
            </p:cNvPr>
            <p:cNvPicPr>
              <a:picLocks noChangeAspect="1" noChangeArrowheads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371" y="98159"/>
              <a:ext cx="797222" cy="69532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4" descr="ГербКубани"/>
            <p:cNvPicPr>
              <a:picLocks noChangeAspect="1" noChangeArrowheads="1"/>
            </p:cNvPicPr>
            <p:nvPr userDrawn="1"/>
          </p:nvPicPr>
          <p:blipFill>
            <a:blip r:embed="rId5"/>
            <a:stretch>
              <a:fillRect/>
            </a:stretch>
          </p:blipFill>
          <p:spPr bwMode="auto">
            <a:xfrm>
              <a:off x="337715" y="43510"/>
              <a:ext cx="326539" cy="402308"/>
            </a:xfrm>
            <a:prstGeom prst="rect">
              <a:avLst/>
            </a:prstGeom>
            <a:noFill/>
            <a:ln>
              <a:noFill/>
            </a:ln>
            <a:effectLst>
              <a:outerShdw blurRad="101600" dir="4080000" sx="108000" sy="108000" algn="tl" rotWithShape="0">
                <a:prstClr val="black">
                  <a:alpha val="49000"/>
                </a:prstClr>
              </a:outerShdw>
            </a:effectLst>
          </p:spPr>
        </p:pic>
      </p:grpSp>
      <p:pic>
        <p:nvPicPr>
          <p:cNvPr id="2051" name="Picture 3" descr="D:\Doc\Мероприятия\2018-12-21 Совещание с замглавами\Подзаголовок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" y="6674691"/>
            <a:ext cx="12172493" cy="16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6956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C339926A-5F84-4A7B-B78E-D2BB888939E1}" type="datetimeFigureOut">
              <a:rPr lang="ru-RU" smtClean="0"/>
              <a:t>19.05.2022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58DF4B-6430-4C62-82B5-805DB466237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049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6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11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9.sv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9.png"/><Relationship Id="rId18" Type="http://schemas.openxmlformats.org/officeDocument/2006/relationships/image" Target="../media/image23.jpeg"/><Relationship Id="rId3" Type="http://schemas.openxmlformats.org/officeDocument/2006/relationships/image" Target="../media/image12.png"/><Relationship Id="rId7" Type="http://schemas.microsoft.com/office/2007/relationships/hdphoto" Target="../media/hdphoto2.wdp"/><Relationship Id="rId12" Type="http://schemas.openxmlformats.org/officeDocument/2006/relationships/image" Target="../media/image18.jpeg"/><Relationship Id="rId17" Type="http://schemas.openxmlformats.org/officeDocument/2006/relationships/image" Target="../media/image22.png"/><Relationship Id="rId2" Type="http://schemas.openxmlformats.org/officeDocument/2006/relationships/image" Target="../media/image11.png"/><Relationship Id="rId16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7.jpeg"/><Relationship Id="rId5" Type="http://schemas.microsoft.com/office/2007/relationships/hdphoto" Target="../media/hdphoto1.wdp"/><Relationship Id="rId15" Type="http://schemas.openxmlformats.org/officeDocument/2006/relationships/image" Target="../media/image20.jpeg"/><Relationship Id="rId10" Type="http://schemas.openxmlformats.org/officeDocument/2006/relationships/image" Target="../media/image16.jpeg"/><Relationship Id="rId4" Type="http://schemas.openxmlformats.org/officeDocument/2006/relationships/image" Target="../media/image13.png"/><Relationship Id="rId9" Type="http://schemas.microsoft.com/office/2007/relationships/hdphoto" Target="../media/hdphoto3.wdp"/><Relationship Id="rId14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36.svg"/><Relationship Id="rId7" Type="http://schemas.microsoft.com/office/2007/relationships/hdphoto" Target="../media/hdphoto5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microsoft.com/office/2007/relationships/hdphoto" Target="../media/hdphoto7.wdp"/><Relationship Id="rId5" Type="http://schemas.openxmlformats.org/officeDocument/2006/relationships/image" Target="../media/image26.png"/><Relationship Id="rId10" Type="http://schemas.openxmlformats.org/officeDocument/2006/relationships/image" Target="../media/image29.png"/><Relationship Id="rId4" Type="http://schemas.openxmlformats.org/officeDocument/2006/relationships/image" Target="../media/image25.jpeg"/><Relationship Id="rId9" Type="http://schemas.microsoft.com/office/2007/relationships/hdphoto" Target="../media/hdphoto6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jpe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png"/><Relationship Id="rId4" Type="http://schemas.openxmlformats.org/officeDocument/2006/relationships/image" Target="../media/image44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svg"/><Relationship Id="rId13" Type="http://schemas.openxmlformats.org/officeDocument/2006/relationships/image" Target="../media/image53.png"/><Relationship Id="rId3" Type="http://schemas.openxmlformats.org/officeDocument/2006/relationships/image" Target="../media/image46.jpeg"/><Relationship Id="rId7" Type="http://schemas.openxmlformats.org/officeDocument/2006/relationships/image" Target="../media/image50.png"/><Relationship Id="rId12" Type="http://schemas.openxmlformats.org/officeDocument/2006/relationships/image" Target="../media/image59.sv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11" Type="http://schemas.openxmlformats.org/officeDocument/2006/relationships/image" Target="../media/image52.png"/><Relationship Id="rId5" Type="http://schemas.openxmlformats.org/officeDocument/2006/relationships/image" Target="../media/image48.jpeg"/><Relationship Id="rId10" Type="http://schemas.openxmlformats.org/officeDocument/2006/relationships/image" Target="../media/image57.svg"/><Relationship Id="rId4" Type="http://schemas.openxmlformats.org/officeDocument/2006/relationships/image" Target="../media/image47.jpeg"/><Relationship Id="rId9" Type="http://schemas.openxmlformats.org/officeDocument/2006/relationships/image" Target="../media/image51.png"/><Relationship Id="rId14" Type="http://schemas.openxmlformats.org/officeDocument/2006/relationships/image" Target="../media/image61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64.png"/><Relationship Id="rId18" Type="http://schemas.openxmlformats.org/officeDocument/2006/relationships/image" Target="../media/image69.png"/><Relationship Id="rId26" Type="http://schemas.openxmlformats.org/officeDocument/2006/relationships/image" Target="../media/image76.jpeg"/><Relationship Id="rId3" Type="http://schemas.openxmlformats.org/officeDocument/2006/relationships/image" Target="../media/image55.png"/><Relationship Id="rId21" Type="http://schemas.openxmlformats.org/officeDocument/2006/relationships/image" Target="../media/image72.png"/><Relationship Id="rId7" Type="http://schemas.openxmlformats.org/officeDocument/2006/relationships/image" Target="../media/image59.jpeg"/><Relationship Id="rId12" Type="http://schemas.openxmlformats.org/officeDocument/2006/relationships/image" Target="../media/image63.png"/><Relationship Id="rId17" Type="http://schemas.openxmlformats.org/officeDocument/2006/relationships/image" Target="../media/image68.png"/><Relationship Id="rId25" Type="http://schemas.openxmlformats.org/officeDocument/2006/relationships/image" Target="../media/image75.jpeg"/><Relationship Id="rId2" Type="http://schemas.openxmlformats.org/officeDocument/2006/relationships/image" Target="../media/image54.png"/><Relationship Id="rId16" Type="http://schemas.openxmlformats.org/officeDocument/2006/relationships/image" Target="../media/image67.png"/><Relationship Id="rId20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11" Type="http://schemas.openxmlformats.org/officeDocument/2006/relationships/image" Target="../media/image62.jpeg"/><Relationship Id="rId24" Type="http://schemas.openxmlformats.org/officeDocument/2006/relationships/image" Target="../media/image74.jpeg"/><Relationship Id="rId5" Type="http://schemas.openxmlformats.org/officeDocument/2006/relationships/image" Target="../media/image57.png"/><Relationship Id="rId15" Type="http://schemas.openxmlformats.org/officeDocument/2006/relationships/image" Target="../media/image66.png"/><Relationship Id="rId23" Type="http://schemas.openxmlformats.org/officeDocument/2006/relationships/image" Target="../media/image73.jpeg"/><Relationship Id="rId10" Type="http://schemas.openxmlformats.org/officeDocument/2006/relationships/image" Target="../media/image61.jpeg"/><Relationship Id="rId19" Type="http://schemas.openxmlformats.org/officeDocument/2006/relationships/image" Target="../media/image70.png"/><Relationship Id="rId4" Type="http://schemas.openxmlformats.org/officeDocument/2006/relationships/image" Target="../media/image56.png"/><Relationship Id="rId9" Type="http://schemas.microsoft.com/office/2007/relationships/hdphoto" Target="../media/hdphoto8.wdp"/><Relationship Id="rId14" Type="http://schemas.openxmlformats.org/officeDocument/2006/relationships/image" Target="../media/image65.png"/><Relationship Id="rId22" Type="http://schemas.microsoft.com/office/2007/relationships/hdphoto" Target="../media/hdphoto9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D:\Doc\Мероприятия\2018-12-21 Совещание с замглавами\Картинки\Заставка (Full HD)_+карта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3" y="6359"/>
            <a:ext cx="11779623" cy="6626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Прямоугольник 34"/>
          <p:cNvSpPr/>
          <p:nvPr/>
        </p:nvSpPr>
        <p:spPr>
          <a:xfrm>
            <a:off x="3001323" y="4724844"/>
            <a:ext cx="9174035" cy="11800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11" tIns="45706" rIns="431862" bIns="45706" anchor="ctr"/>
          <a:lstStyle/>
          <a:p>
            <a:pPr algn="r" defTabSz="914180">
              <a:defRPr/>
            </a:pPr>
            <a:endParaRPr lang="ru-RU" sz="2000" b="1" kern="0" dirty="0">
              <a:solidFill>
                <a:srgbClr val="4F81BD">
                  <a:lumMod val="75000"/>
                </a:srgbClr>
              </a:solidFill>
              <a:cs typeface="Arial"/>
            </a:endParaRPr>
          </a:p>
        </p:txBody>
      </p:sp>
      <p:pic>
        <p:nvPicPr>
          <p:cNvPr id="37" name="Picture 4" descr="ГербКубани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640279" y="238349"/>
            <a:ext cx="725031" cy="87236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640279" y="2324630"/>
            <a:ext cx="64072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Доступное </a:t>
            </a: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дополнительное </a:t>
            </a: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образование детей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Краснодарском крае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808756" y="412922"/>
            <a:ext cx="6948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ОБРАЗОВАНИЯ, НАУКИ И МОЛОДЁЖНОЙ ПОЛИТИКИ </a:t>
            </a:r>
          </a:p>
          <a:p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КРАСНОДАРСКОГО КРАЯ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702718" y="300454"/>
            <a:ext cx="0" cy="875712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1" name="Заголовок 8">
            <a:extLst>
              <a:ext uri="{FF2B5EF4-FFF2-40B4-BE49-F238E27FC236}">
                <a16:creationId xmlns:a16="http://schemas.microsoft.com/office/drawing/2014/main" xmlns="" id="{A72B2818-A738-46C4-8FF8-334D7964F234}"/>
              </a:ext>
            </a:extLst>
          </p:cNvPr>
          <p:cNvSpPr txBox="1">
            <a:spLocks/>
          </p:cNvSpPr>
          <p:nvPr/>
        </p:nvSpPr>
        <p:spPr>
          <a:xfrm>
            <a:off x="8628505" y="6253334"/>
            <a:ext cx="3074608" cy="251970"/>
          </a:xfrm>
          <a:prstGeom prst="rect">
            <a:avLst/>
          </a:prstGeom>
        </p:spPr>
        <p:txBody>
          <a:bodyPr vert="horz" lIns="91419" tIns="45709" rIns="91419" bIns="45709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800" b="1" kern="0" dirty="0" smtClean="0">
                <a:solidFill>
                  <a:srgbClr val="4F81BD">
                    <a:lumMod val="50000"/>
                  </a:srgbClr>
                </a:solidFill>
                <a:latin typeface="Calibri" panose="020F0502020204030204" pitchFamily="34" charset="0"/>
                <a:cs typeface="Arial"/>
              </a:rPr>
              <a:t>21 мая 2022 г. </a:t>
            </a:r>
            <a:endParaRPr lang="ru-RU" sz="1800" b="1" kern="0" dirty="0">
              <a:solidFill>
                <a:srgbClr val="4F81BD">
                  <a:lumMod val="50000"/>
                </a:srgbClr>
              </a:solidFill>
              <a:latin typeface="Calibri" panose="020F0502020204030204" pitchFamily="34" charset="0"/>
              <a:cs typeface="Arial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56C7275B-2D4C-4505-8F10-A5BF890BC293}"/>
              </a:ext>
            </a:extLst>
          </p:cNvPr>
          <p:cNvSpPr/>
          <p:nvPr/>
        </p:nvSpPr>
        <p:spPr>
          <a:xfrm>
            <a:off x="4273344" y="4806224"/>
            <a:ext cx="7719718" cy="11802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32" tIns="45717" rIns="431962" bIns="45717" anchor="ctr"/>
          <a:lstStyle/>
          <a:p>
            <a:pPr algn="r">
              <a:defRPr/>
            </a:pPr>
            <a:r>
              <a:rPr lang="ru-RU" sz="2000" b="1" kern="0" dirty="0" smtClean="0">
                <a:solidFill>
                  <a:schemeClr val="accent1">
                    <a:lumMod val="75000"/>
                  </a:schemeClr>
                </a:solidFill>
                <a:cs typeface="Arial"/>
              </a:rPr>
              <a:t>Грушко Оксана Анатольевна,</a:t>
            </a:r>
            <a:endParaRPr lang="ru-RU" sz="2000" b="1" kern="0" dirty="0">
              <a:solidFill>
                <a:schemeClr val="accent1">
                  <a:lumMod val="75000"/>
                </a:schemeClr>
              </a:solidFill>
              <a:cs typeface="Arial"/>
            </a:endParaRPr>
          </a:p>
          <a:p>
            <a:pPr algn="r">
              <a:defRPr/>
            </a:pPr>
            <a:r>
              <a:rPr lang="ru-RU" sz="2000" kern="0" dirty="0">
                <a:solidFill>
                  <a:schemeClr val="accent1">
                    <a:lumMod val="75000"/>
                  </a:schemeClr>
                </a:solidFill>
                <a:cs typeface="Arial"/>
              </a:rPr>
              <a:t>з</a:t>
            </a:r>
            <a:r>
              <a:rPr lang="ru-RU" sz="2000" kern="0" dirty="0" smtClean="0">
                <a:solidFill>
                  <a:schemeClr val="accent1">
                    <a:lumMod val="75000"/>
                  </a:schemeClr>
                </a:solidFill>
                <a:cs typeface="Arial"/>
              </a:rPr>
              <a:t>аместитель министра </a:t>
            </a:r>
            <a:r>
              <a:rPr lang="ru-RU" sz="2000" kern="0" dirty="0">
                <a:solidFill>
                  <a:schemeClr val="accent1">
                    <a:lumMod val="75000"/>
                  </a:schemeClr>
                </a:solidFill>
                <a:cs typeface="Arial"/>
              </a:rPr>
              <a:t>образования, науки и молодёжной</a:t>
            </a:r>
          </a:p>
          <a:p>
            <a:pPr algn="r">
              <a:defRPr/>
            </a:pPr>
            <a:r>
              <a:rPr lang="ru-RU" sz="2000" kern="0" dirty="0">
                <a:solidFill>
                  <a:schemeClr val="accent1">
                    <a:lumMod val="75000"/>
                  </a:schemeClr>
                </a:solidFill>
                <a:cs typeface="Arial"/>
              </a:rPr>
              <a:t>политики Краснодарского края</a:t>
            </a:r>
          </a:p>
        </p:txBody>
      </p:sp>
    </p:spTree>
    <p:extLst>
      <p:ext uri="{BB962C8B-B14F-4D97-AF65-F5344CB8AC3E}">
        <p14:creationId xmlns:p14="http://schemas.microsoft.com/office/powerpoint/2010/main" val="115401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0054" y="84351"/>
            <a:ext cx="11193091" cy="833846"/>
          </a:xfrm>
        </p:spPr>
        <p:txBody>
          <a:bodyPr/>
          <a:lstStyle/>
          <a:p>
            <a:r>
              <a:rPr lang="ru-RU" dirty="0"/>
              <a:t>Система дополнительного образования детей в Краснодарском крае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40D4CBE9-8C9E-49B2-AE1F-C3D011A7A7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964" y="4213549"/>
            <a:ext cx="2697807" cy="2337704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36EE854F-57F1-462D-9D81-E488487EB260}"/>
              </a:ext>
            </a:extLst>
          </p:cNvPr>
          <p:cNvSpPr/>
          <p:nvPr/>
        </p:nvSpPr>
        <p:spPr>
          <a:xfrm>
            <a:off x="764726" y="1153284"/>
            <a:ext cx="934871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35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240</a:t>
            </a:r>
            <a:endParaRPr lang="ru-RU" sz="35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xmlns="" id="{C28CDCED-FF3A-43F8-B10E-03DC710DEDB5}"/>
              </a:ext>
            </a:extLst>
          </p:cNvPr>
          <p:cNvSpPr/>
          <p:nvPr/>
        </p:nvSpPr>
        <p:spPr>
          <a:xfrm>
            <a:off x="1653358" y="1207145"/>
            <a:ext cx="27356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муниципальных 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организаций </a:t>
            </a:r>
          </a:p>
          <a:p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дополнительного образования</a:t>
            </a: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xmlns="" id="{D38A0EC1-D0F4-4F2B-9FC9-9A9B7275E356}"/>
              </a:ext>
            </a:extLst>
          </p:cNvPr>
          <p:cNvSpPr/>
          <p:nvPr/>
        </p:nvSpPr>
        <p:spPr>
          <a:xfrm>
            <a:off x="1653358" y="1760252"/>
            <a:ext cx="27356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государственных организаций дополнительного образования</a:t>
            </a:r>
            <a:endPara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3B847A85-39D3-4F2F-8838-6B9977FC9961}"/>
              </a:ext>
            </a:extLst>
          </p:cNvPr>
          <p:cNvSpPr/>
          <p:nvPr/>
        </p:nvSpPr>
        <p:spPr>
          <a:xfrm>
            <a:off x="1264863" y="1706391"/>
            <a:ext cx="434734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35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7</a:t>
            </a:r>
            <a:endParaRPr lang="ru-RU" sz="35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xmlns="" id="{565D08A3-C3F4-4574-884D-A9556628A1F2}"/>
              </a:ext>
            </a:extLst>
          </p:cNvPr>
          <p:cNvSpPr/>
          <p:nvPr/>
        </p:nvSpPr>
        <p:spPr>
          <a:xfrm>
            <a:off x="1653358" y="2304263"/>
            <a:ext cx="3152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организаций </a:t>
            </a:r>
            <a:r>
              <a:rPr lang="ru-RU" sz="1400" i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городских </a:t>
            </a:r>
          </a:p>
          <a:p>
            <a:r>
              <a:rPr lang="ru-RU" sz="1400" i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поселениях</a:t>
            </a:r>
            <a:endParaRPr lang="ru-RU" sz="1400" i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xmlns="" id="{4E4BCEAF-9DA4-4B34-BCD9-4E61018A8982}"/>
              </a:ext>
            </a:extLst>
          </p:cNvPr>
          <p:cNvSpPr/>
          <p:nvPr/>
        </p:nvSpPr>
        <p:spPr>
          <a:xfrm>
            <a:off x="764726" y="2250620"/>
            <a:ext cx="934871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3500" i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158</a:t>
            </a:r>
            <a:endParaRPr lang="ru-RU" sz="3500" i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xmlns="" id="{342A7F92-9D3A-4F64-8D66-CD07D1773616}"/>
              </a:ext>
            </a:extLst>
          </p:cNvPr>
          <p:cNvSpPr/>
          <p:nvPr/>
        </p:nvSpPr>
        <p:spPr>
          <a:xfrm>
            <a:off x="1653358" y="2884802"/>
            <a:ext cx="23093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организаций в сельских  </a:t>
            </a:r>
          </a:p>
          <a:p>
            <a:r>
              <a:rPr lang="ru-RU" sz="1400" i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поселениях</a:t>
            </a:r>
            <a:endParaRPr lang="ru-RU" sz="1400" i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xmlns="" id="{015C0DF1-90F3-4885-9B7F-BD72CD4F0F73}"/>
              </a:ext>
            </a:extLst>
          </p:cNvPr>
          <p:cNvSpPr/>
          <p:nvPr/>
        </p:nvSpPr>
        <p:spPr>
          <a:xfrm>
            <a:off x="1014794" y="2830941"/>
            <a:ext cx="684803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3500" i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88</a:t>
            </a:r>
            <a:endParaRPr lang="ru-RU" sz="3500" i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xmlns="" id="{6F772360-31D9-4073-A4CE-A0C44DD17870}"/>
              </a:ext>
            </a:extLst>
          </p:cNvPr>
          <p:cNvSpPr/>
          <p:nvPr/>
        </p:nvSpPr>
        <p:spPr>
          <a:xfrm>
            <a:off x="1781779" y="3446365"/>
            <a:ext cx="23093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филиалов </a:t>
            </a:r>
            <a:r>
              <a:rPr lang="ru-RU" sz="1400" i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учреждений</a:t>
            </a:r>
          </a:p>
          <a:p>
            <a:r>
              <a:rPr lang="ru-RU" sz="1400" i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ДОД</a:t>
            </a: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xmlns="" id="{AE9FB6E9-CF8E-486A-87AA-2353CAD6FA2A}"/>
              </a:ext>
            </a:extLst>
          </p:cNvPr>
          <p:cNvSpPr/>
          <p:nvPr/>
        </p:nvSpPr>
        <p:spPr>
          <a:xfrm>
            <a:off x="1014794" y="3446365"/>
            <a:ext cx="684803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3500" i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15</a:t>
            </a:r>
            <a:endParaRPr lang="ru-RU" sz="3500" i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Рисунок 40">
            <a:extLst>
              <a:ext uri="{FF2B5EF4-FFF2-40B4-BE49-F238E27FC236}">
                <a16:creationId xmlns:a16="http://schemas.microsoft.com/office/drawing/2014/main" xmlns="" id="{D7B38F63-7427-41C8-8796-95699B3996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1196" y="2607843"/>
            <a:ext cx="4039366" cy="3509341"/>
          </a:xfrm>
          <a:prstGeom prst="rect">
            <a:avLst/>
          </a:prstGeom>
        </p:spPr>
      </p:pic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xmlns="" id="{CCBEC8E9-5B78-469F-ADD2-52D59A6E4DC7}"/>
              </a:ext>
            </a:extLst>
          </p:cNvPr>
          <p:cNvSpPr/>
          <p:nvPr/>
        </p:nvSpPr>
        <p:spPr>
          <a:xfrm>
            <a:off x="9605907" y="4025783"/>
            <a:ext cx="934871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3500" dirty="0">
                <a:solidFill>
                  <a:srgbClr val="2873B9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179</a:t>
            </a:r>
            <a:endParaRPr lang="ru-RU" sz="3500" dirty="0">
              <a:solidFill>
                <a:srgbClr val="2873B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Прямоугольник 58">
            <a:extLst>
              <a:ext uri="{FF2B5EF4-FFF2-40B4-BE49-F238E27FC236}">
                <a16:creationId xmlns:a16="http://schemas.microsoft.com/office/drawing/2014/main" xmlns="" id="{6E5D2054-A30F-4C2D-A921-8DCF893A5DAB}"/>
              </a:ext>
            </a:extLst>
          </p:cNvPr>
          <p:cNvSpPr/>
          <p:nvPr/>
        </p:nvSpPr>
        <p:spPr>
          <a:xfrm>
            <a:off x="9015433" y="4649946"/>
            <a:ext cx="211581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детских школ искусств, реализующих дополнительные общеобразовательные программы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xmlns="" id="{3F6A42AC-F313-43DF-BAF0-8C628C02D15F}"/>
              </a:ext>
            </a:extLst>
          </p:cNvPr>
          <p:cNvSpPr/>
          <p:nvPr/>
        </p:nvSpPr>
        <p:spPr>
          <a:xfrm>
            <a:off x="9678800" y="3494973"/>
            <a:ext cx="25443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u="sng" dirty="0">
                <a:solidFill>
                  <a:srgbClr val="2873B9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 ведомству </a:t>
            </a:r>
          </a:p>
          <a:p>
            <a:r>
              <a:rPr lang="ru-RU" sz="1400" b="1" u="sng" dirty="0">
                <a:solidFill>
                  <a:srgbClr val="2873B9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«культура» </a:t>
            </a:r>
            <a:endParaRPr lang="ru-RU" sz="1400" b="1" u="sng" dirty="0">
              <a:solidFill>
                <a:srgbClr val="2873B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Прямоугольник 60">
            <a:extLst>
              <a:ext uri="{FF2B5EF4-FFF2-40B4-BE49-F238E27FC236}">
                <a16:creationId xmlns:a16="http://schemas.microsoft.com/office/drawing/2014/main" xmlns="" id="{B882377A-AAA6-4514-BC36-A400DDCC0E49}"/>
              </a:ext>
            </a:extLst>
          </p:cNvPr>
          <p:cNvSpPr/>
          <p:nvPr/>
        </p:nvSpPr>
        <p:spPr>
          <a:xfrm>
            <a:off x="7609872" y="997601"/>
            <a:ext cx="45770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u="sng" dirty="0">
                <a:solidFill>
                  <a:srgbClr val="2873B9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 ведомству «физическая культура и спорт» </a:t>
            </a:r>
            <a:endParaRPr lang="ru-RU" sz="1400" b="1" u="sng" dirty="0">
              <a:solidFill>
                <a:srgbClr val="2873B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Прямоугольник 61">
            <a:extLst>
              <a:ext uri="{FF2B5EF4-FFF2-40B4-BE49-F238E27FC236}">
                <a16:creationId xmlns:a16="http://schemas.microsoft.com/office/drawing/2014/main" xmlns="" id="{4C2FF748-2AED-4520-B117-90A92D17F1D9}"/>
              </a:ext>
            </a:extLst>
          </p:cNvPr>
          <p:cNvSpPr/>
          <p:nvPr/>
        </p:nvSpPr>
        <p:spPr>
          <a:xfrm>
            <a:off x="7745446" y="1258690"/>
            <a:ext cx="934871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3500" dirty="0">
                <a:solidFill>
                  <a:srgbClr val="2873B9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162</a:t>
            </a:r>
            <a:endParaRPr lang="ru-RU" sz="3500" dirty="0">
              <a:solidFill>
                <a:srgbClr val="2873B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Прямоугольник 62">
            <a:extLst>
              <a:ext uri="{FF2B5EF4-FFF2-40B4-BE49-F238E27FC236}">
                <a16:creationId xmlns:a16="http://schemas.microsoft.com/office/drawing/2014/main" xmlns="" id="{9977D038-ED41-4E80-82BE-4A5BF9E7094E}"/>
              </a:ext>
            </a:extLst>
          </p:cNvPr>
          <p:cNvSpPr/>
          <p:nvPr/>
        </p:nvSpPr>
        <p:spPr>
          <a:xfrm>
            <a:off x="8722808" y="1330707"/>
            <a:ext cx="32995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организации, осуществляющие спортивную подготовку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xmlns="" id="{4BB426A0-41D2-4382-8BD8-770E164DBCC5}"/>
              </a:ext>
            </a:extLst>
          </p:cNvPr>
          <p:cNvSpPr/>
          <p:nvPr/>
        </p:nvSpPr>
        <p:spPr>
          <a:xfrm>
            <a:off x="7992528" y="1757117"/>
            <a:ext cx="684803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3500" dirty="0">
                <a:solidFill>
                  <a:srgbClr val="2873B9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13</a:t>
            </a:r>
            <a:endParaRPr lang="ru-RU" sz="3500" dirty="0">
              <a:solidFill>
                <a:srgbClr val="2873B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Прямоугольник 64">
            <a:extLst>
              <a:ext uri="{FF2B5EF4-FFF2-40B4-BE49-F238E27FC236}">
                <a16:creationId xmlns:a16="http://schemas.microsoft.com/office/drawing/2014/main" xmlns="" id="{660F8BEF-A407-43C5-8055-E679F70D3E2E}"/>
              </a:ext>
            </a:extLst>
          </p:cNvPr>
          <p:cNvSpPr/>
          <p:nvPr/>
        </p:nvSpPr>
        <p:spPr>
          <a:xfrm>
            <a:off x="8719822" y="1829134"/>
            <a:ext cx="32995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спортивных школ олимпийского резерва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Прямоугольник 65">
            <a:extLst>
              <a:ext uri="{FF2B5EF4-FFF2-40B4-BE49-F238E27FC236}">
                <a16:creationId xmlns:a16="http://schemas.microsoft.com/office/drawing/2014/main" xmlns="" id="{B3FC82DA-1E6A-4244-8418-C4E11AAF717B}"/>
              </a:ext>
            </a:extLst>
          </p:cNvPr>
          <p:cNvSpPr/>
          <p:nvPr/>
        </p:nvSpPr>
        <p:spPr>
          <a:xfrm>
            <a:off x="8263195" y="2183306"/>
            <a:ext cx="434734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3500" dirty="0">
                <a:solidFill>
                  <a:srgbClr val="2873B9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</a:t>
            </a:r>
            <a:endParaRPr lang="ru-RU" sz="3500" dirty="0">
              <a:solidFill>
                <a:srgbClr val="2873B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Прямоугольник 66">
            <a:extLst>
              <a:ext uri="{FF2B5EF4-FFF2-40B4-BE49-F238E27FC236}">
                <a16:creationId xmlns:a16="http://schemas.microsoft.com/office/drawing/2014/main" xmlns="" id="{2D5A5D71-90A0-4040-88BF-19949DDFC744}"/>
              </a:ext>
            </a:extLst>
          </p:cNvPr>
          <p:cNvSpPr/>
          <p:nvPr/>
        </p:nvSpPr>
        <p:spPr>
          <a:xfrm>
            <a:off x="8740420" y="2388489"/>
            <a:ext cx="329955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центр 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параолимпийской </a:t>
            </a: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подготовки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 descr="Суд">
            <a:extLst>
              <a:ext uri="{FF2B5EF4-FFF2-40B4-BE49-F238E27FC236}">
                <a16:creationId xmlns:a16="http://schemas.microsoft.com/office/drawing/2014/main" xmlns="" id="{4AD9AE6D-CB51-4FC4-9477-D6C5639F773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8882008" y="3408022"/>
            <a:ext cx="630276" cy="630276"/>
          </a:xfrm>
          <a:prstGeom prst="rect">
            <a:avLst/>
          </a:prstGeom>
        </p:spPr>
      </p:pic>
      <p:pic>
        <p:nvPicPr>
          <p:cNvPr id="17" name="Рисунок 16" descr="Футбол">
            <a:extLst>
              <a:ext uri="{FF2B5EF4-FFF2-40B4-BE49-F238E27FC236}">
                <a16:creationId xmlns:a16="http://schemas.microsoft.com/office/drawing/2014/main" xmlns="" id="{8AED3D3B-1040-4610-BDFB-E27F9775481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7080216" y="989051"/>
            <a:ext cx="630276" cy="630276"/>
          </a:xfrm>
          <a:prstGeom prst="rect">
            <a:avLst/>
          </a:prstGeom>
        </p:spPr>
      </p:pic>
      <p:pic>
        <p:nvPicPr>
          <p:cNvPr id="20" name="Рисунок 19" descr="Профессор">
            <a:extLst>
              <a:ext uri="{FF2B5EF4-FFF2-40B4-BE49-F238E27FC236}">
                <a16:creationId xmlns:a16="http://schemas.microsoft.com/office/drawing/2014/main" xmlns="" id="{E4DE8DC4-A3B2-4C7C-8580-CE8AA9F1663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75642" y="942169"/>
            <a:ext cx="629380" cy="629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47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Федеральные проекты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391C7AE-40EE-42E4-BE0F-7D43A0352D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t="6448" b="12552"/>
          <a:stretch>
            <a:fillRect/>
          </a:stretch>
        </p:blipFill>
        <p:spPr bwMode="auto">
          <a:xfrm>
            <a:off x="836743" y="1148058"/>
            <a:ext cx="2747962" cy="1439862"/>
          </a:xfrm>
          <a:prstGeom prst="rect">
            <a:avLst/>
          </a:prstGeom>
          <a:noFill/>
        </p:spPr>
      </p:pic>
      <p:sp>
        <p:nvSpPr>
          <p:cNvPr id="4" name="Скругленный прямоугольник 12">
            <a:extLst>
              <a:ext uri="{FF2B5EF4-FFF2-40B4-BE49-F238E27FC236}">
                <a16:creationId xmlns:a16="http://schemas.microsoft.com/office/drawing/2014/main" xmlns="" id="{482D3DD9-70B4-44D4-90EE-A0C50A686ABD}"/>
              </a:ext>
            </a:extLst>
          </p:cNvPr>
          <p:cNvSpPr/>
          <p:nvPr/>
        </p:nvSpPr>
        <p:spPr>
          <a:xfrm>
            <a:off x="350890" y="1094733"/>
            <a:ext cx="3760036" cy="5231567"/>
          </a:xfrm>
          <a:prstGeom prst="roundRect">
            <a:avLst>
              <a:gd name="adj" fmla="val 7750"/>
            </a:avLst>
          </a:prstGeom>
          <a:noFill/>
          <a:ln>
            <a:solidFill>
              <a:srgbClr val="2973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кругленный прямоугольник 13">
            <a:extLst>
              <a:ext uri="{FF2B5EF4-FFF2-40B4-BE49-F238E27FC236}">
                <a16:creationId xmlns:a16="http://schemas.microsoft.com/office/drawing/2014/main" xmlns="" id="{5788D3CD-95A5-4B01-AAED-5AF8CC0911C8}"/>
              </a:ext>
            </a:extLst>
          </p:cNvPr>
          <p:cNvSpPr/>
          <p:nvPr/>
        </p:nvSpPr>
        <p:spPr>
          <a:xfrm>
            <a:off x="4197114" y="1094733"/>
            <a:ext cx="3760036" cy="5231567"/>
          </a:xfrm>
          <a:prstGeom prst="roundRect">
            <a:avLst>
              <a:gd name="adj" fmla="val 7750"/>
            </a:avLst>
          </a:prstGeom>
          <a:noFill/>
          <a:ln>
            <a:solidFill>
              <a:srgbClr val="2973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кругленный прямоугольник 14">
            <a:extLst>
              <a:ext uri="{FF2B5EF4-FFF2-40B4-BE49-F238E27FC236}">
                <a16:creationId xmlns:a16="http://schemas.microsoft.com/office/drawing/2014/main" xmlns="" id="{89CAFD74-E5FE-4BC6-9367-BD3FA363BDEB}"/>
              </a:ext>
            </a:extLst>
          </p:cNvPr>
          <p:cNvSpPr/>
          <p:nvPr/>
        </p:nvSpPr>
        <p:spPr>
          <a:xfrm>
            <a:off x="8043337" y="1094733"/>
            <a:ext cx="3760036" cy="5231567"/>
          </a:xfrm>
          <a:prstGeom prst="roundRect">
            <a:avLst>
              <a:gd name="adj" fmla="val 7750"/>
            </a:avLst>
          </a:prstGeom>
          <a:noFill/>
          <a:ln>
            <a:solidFill>
              <a:srgbClr val="2973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Picture 3" descr="лого IT cube">
            <a:extLst>
              <a:ext uri="{FF2B5EF4-FFF2-40B4-BE49-F238E27FC236}">
                <a16:creationId xmlns:a16="http://schemas.microsoft.com/office/drawing/2014/main" xmlns="" id="{EA496C56-6FFE-42EE-8BF3-D42B7165F5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7904" y="1202683"/>
            <a:ext cx="1229944" cy="1423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B5EF31F3-5E3B-49B1-B6C3-BEBB46521D19}"/>
              </a:ext>
            </a:extLst>
          </p:cNvPr>
          <p:cNvSpPr/>
          <p:nvPr/>
        </p:nvSpPr>
        <p:spPr>
          <a:xfrm>
            <a:off x="624985" y="2949379"/>
            <a:ext cx="1794123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8 213</a:t>
            </a: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чел.</a:t>
            </a:r>
            <a:endParaRPr lang="ru-RU" sz="35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31880BCB-E866-4BAA-B8AB-DA115213D25D}"/>
              </a:ext>
            </a:extLst>
          </p:cNvPr>
          <p:cNvSpPr/>
          <p:nvPr/>
        </p:nvSpPr>
        <p:spPr>
          <a:xfrm>
            <a:off x="668976" y="3560753"/>
            <a:ext cx="90608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человек</a:t>
            </a:r>
            <a:endParaRPr lang="ru-RU" sz="1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0F642213-03FF-48D9-B906-8BC51972FBD5}"/>
              </a:ext>
            </a:extLst>
          </p:cNvPr>
          <p:cNvSpPr/>
          <p:nvPr/>
        </p:nvSpPr>
        <p:spPr>
          <a:xfrm>
            <a:off x="417311" y="2701777"/>
            <a:ext cx="36914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u="sng" dirty="0">
                <a:solidFill>
                  <a:srgbClr val="002060"/>
                </a:solidFill>
              </a:rPr>
              <a:t>ДЕТСКИЙ ТЕХНОПАРК «КВАНТОРИУМ»</a:t>
            </a:r>
            <a:endParaRPr lang="ru-RU" sz="1400" u="sng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6DBACA4C-7A4B-4995-8510-D5F09FF531CD}"/>
              </a:ext>
            </a:extLst>
          </p:cNvPr>
          <p:cNvSpPr/>
          <p:nvPr/>
        </p:nvSpPr>
        <p:spPr>
          <a:xfrm>
            <a:off x="2421264" y="2832316"/>
            <a:ext cx="1623778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Направлений </a:t>
            </a:r>
          </a:p>
          <a:p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деятельности:</a:t>
            </a:r>
          </a:p>
          <a:p>
            <a:pPr>
              <a:buFont typeface="Wingdings" pitchFamily="2" charset="2"/>
              <a:buChar char="§"/>
            </a:pP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Робоквантум</a:t>
            </a:r>
          </a:p>
          <a:p>
            <a:pPr>
              <a:buFont typeface="Wingdings" pitchFamily="2" charset="2"/>
              <a:buChar char="§"/>
            </a:pPr>
            <a:r>
              <a:rPr lang="en-US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IT</a:t>
            </a: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-квантум</a:t>
            </a:r>
          </a:p>
          <a:p>
            <a:pPr>
              <a:buFont typeface="Wingdings" pitchFamily="2" charset="2"/>
              <a:buChar char="§"/>
            </a:pP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Аэроквантум</a:t>
            </a:r>
          </a:p>
          <a:p>
            <a:pPr>
              <a:buFont typeface="Wingdings" pitchFamily="2" charset="2"/>
              <a:buChar char="§"/>
            </a:pP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Биоквантум</a:t>
            </a:r>
          </a:p>
          <a:p>
            <a:pPr>
              <a:buFont typeface="Wingdings" pitchFamily="2" charset="2"/>
              <a:buChar char="§"/>
            </a:pP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Энерджиквантум</a:t>
            </a:r>
          </a:p>
          <a:p>
            <a:pPr>
              <a:buFont typeface="Wingdings" pitchFamily="2" charset="2"/>
              <a:buChar char="§"/>
            </a:pPr>
            <a:r>
              <a:rPr lang="ru-RU" sz="1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Квантошахматы</a:t>
            </a:r>
            <a:endParaRPr lang="ru-RU" sz="1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Технический </a:t>
            </a:r>
          </a:p>
          <a:p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ru-RU" sz="1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английский</a:t>
            </a:r>
          </a:p>
        </p:txBody>
      </p:sp>
      <p:pic>
        <p:nvPicPr>
          <p:cNvPr id="15" name="Рисунок 14" descr="https://xn--23-kmc.xn--80aafey1amqq.xn--d1acj3b/images/events/preview/c9c9d52eece71b6ad9eeaf33092bf000_244x159.jpg">
            <a:extLst>
              <a:ext uri="{FF2B5EF4-FFF2-40B4-BE49-F238E27FC236}">
                <a16:creationId xmlns:a16="http://schemas.microsoft.com/office/drawing/2014/main" xmlns="" id="{28C975D9-8848-46C6-BA4A-D657E255F6B2}"/>
              </a:ext>
            </a:extLst>
          </p:cNvPr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6" y="3657985"/>
            <a:ext cx="1624021" cy="117695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6" name="Рисунок 15" descr="https://xn--23-kmc.xn--80aafey1amqq.xn--d1acj3b/images/events/preview/06106485c33f8e9b93c3c92c51a0300b_244x159.jpg">
            <a:extLst>
              <a:ext uri="{FF2B5EF4-FFF2-40B4-BE49-F238E27FC236}">
                <a16:creationId xmlns:a16="http://schemas.microsoft.com/office/drawing/2014/main" xmlns="" id="{4F6EAFD6-9857-457A-97C8-8BE14F1A6BD3}"/>
              </a:ext>
            </a:extLst>
          </p:cNvPr>
          <p:cNvPicPr/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102" y="4756583"/>
            <a:ext cx="1983257" cy="957146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7" name="Рисунок 16" descr="C:\Users\Галина\Desktop\Августовка Кванториум\IMG_5791.JPG">
            <a:extLst>
              <a:ext uri="{FF2B5EF4-FFF2-40B4-BE49-F238E27FC236}">
                <a16:creationId xmlns:a16="http://schemas.microsoft.com/office/drawing/2014/main" xmlns="" id="{E8D6F38F-A117-49F1-AE25-151CB95D0659}"/>
              </a:ext>
            </a:extLst>
          </p:cNvPr>
          <p:cNvPicPr/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7725"/>
          <a:stretch>
            <a:fillRect/>
          </a:stretch>
        </p:blipFill>
        <p:spPr bwMode="auto">
          <a:xfrm>
            <a:off x="554818" y="4827994"/>
            <a:ext cx="1450311" cy="966410"/>
          </a:xfrm>
          <a:prstGeom prst="rect">
            <a:avLst/>
          </a:prstGeom>
          <a:ln>
            <a:noFill/>
          </a:ln>
          <a:effectLst/>
        </p:spPr>
      </p:pic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674331CA-EC5E-4245-A0AE-2F4204060E73}"/>
              </a:ext>
            </a:extLst>
          </p:cNvPr>
          <p:cNvSpPr/>
          <p:nvPr/>
        </p:nvSpPr>
        <p:spPr>
          <a:xfrm>
            <a:off x="8100430" y="2232417"/>
            <a:ext cx="141096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1F492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1812</a:t>
            </a:r>
            <a:r>
              <a:rPr lang="ru-RU" sz="2400" b="1" dirty="0" smtClean="0">
                <a:solidFill>
                  <a:srgbClr val="1F492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sz="1600" b="1" dirty="0">
                <a:solidFill>
                  <a:srgbClr val="1F492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</a:t>
            </a:r>
            <a:r>
              <a:rPr lang="ru-RU" sz="1600" b="1" dirty="0" smtClean="0">
                <a:solidFill>
                  <a:srgbClr val="1F492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ел.</a:t>
            </a:r>
            <a:endParaRPr lang="ru-RU" sz="1600" b="1" dirty="0">
              <a:solidFill>
                <a:srgbClr val="1F492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A91C4784-1F18-446B-B7AD-D0C096FEA312}"/>
              </a:ext>
            </a:extLst>
          </p:cNvPr>
          <p:cNvSpPr/>
          <p:nvPr/>
        </p:nvSpPr>
        <p:spPr>
          <a:xfrm>
            <a:off x="9511394" y="2293704"/>
            <a:ext cx="2005549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300" b="1" dirty="0">
                <a:solidFill>
                  <a:srgbClr val="1F492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Программы </a:t>
            </a:r>
          </a:p>
          <a:p>
            <a:r>
              <a:rPr lang="ru-RU" sz="1300" b="1" dirty="0">
                <a:solidFill>
                  <a:srgbClr val="1F492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естественно-научной </a:t>
            </a:r>
          </a:p>
          <a:p>
            <a:r>
              <a:rPr lang="ru-RU" sz="1300" b="1" dirty="0">
                <a:solidFill>
                  <a:srgbClr val="1F492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направленности:</a:t>
            </a:r>
          </a:p>
          <a:p>
            <a:pPr>
              <a:buFont typeface="Wingdings" pitchFamily="2" charset="2"/>
              <a:buChar char="§"/>
            </a:pPr>
            <a:r>
              <a:rPr lang="ru-RU" sz="1300" b="1" dirty="0">
                <a:solidFill>
                  <a:srgbClr val="1F49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300" b="1" dirty="0" smtClean="0">
                <a:solidFill>
                  <a:srgbClr val="1F49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Агро</a:t>
            </a:r>
          </a:p>
          <a:p>
            <a:pPr>
              <a:buFont typeface="Wingdings" pitchFamily="2" charset="2"/>
              <a:buChar char="§"/>
            </a:pPr>
            <a:r>
              <a:rPr lang="ru-RU" sz="1300" b="1" dirty="0" smtClean="0">
                <a:solidFill>
                  <a:srgbClr val="1F49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Био</a:t>
            </a:r>
          </a:p>
          <a:p>
            <a:pPr>
              <a:buFont typeface="Wingdings" pitchFamily="2" charset="2"/>
              <a:buChar char="§"/>
            </a:pPr>
            <a:r>
              <a:rPr lang="ru-RU" sz="1300" b="1" dirty="0">
                <a:solidFill>
                  <a:srgbClr val="1F49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300" b="1" dirty="0" smtClean="0">
                <a:solidFill>
                  <a:srgbClr val="1F49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Экомониторинг </a:t>
            </a:r>
          </a:p>
          <a:p>
            <a:pPr>
              <a:buFont typeface="Wingdings" pitchFamily="2" charset="2"/>
              <a:buChar char="§"/>
            </a:pPr>
            <a:r>
              <a:rPr lang="ru-RU" sz="1300" b="1" dirty="0">
                <a:solidFill>
                  <a:srgbClr val="1F49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300" b="1" dirty="0" smtClean="0">
                <a:solidFill>
                  <a:srgbClr val="1F49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Проектирование</a:t>
            </a:r>
          </a:p>
          <a:p>
            <a:pPr>
              <a:buFont typeface="Wingdings" pitchFamily="2" charset="2"/>
              <a:buChar char="§"/>
            </a:pPr>
            <a:r>
              <a:rPr lang="ru-RU" sz="1300" b="1" dirty="0" smtClean="0">
                <a:solidFill>
                  <a:srgbClr val="1F49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Профи</a:t>
            </a:r>
            <a:endParaRPr lang="ru-RU" sz="1300" b="1" dirty="0">
              <a:solidFill>
                <a:srgbClr val="1F492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Рисунок 22" descr="C:\Users\Галина\Desktop\Августовка ЭБЦ\Планетарий.JPG">
            <a:extLst>
              <a:ext uri="{FF2B5EF4-FFF2-40B4-BE49-F238E27FC236}">
                <a16:creationId xmlns:a16="http://schemas.microsoft.com/office/drawing/2014/main" xmlns="" id="{D5CC2494-DD01-4D72-915A-FC00232DA29F}"/>
              </a:ext>
            </a:extLst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3642" y="3246119"/>
            <a:ext cx="1463301" cy="1208612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4" name="Рисунок 23" descr="C:\Users\Галина\Desktop\Августовка ЭБЦ\Теплица 2.JPG">
            <a:extLst>
              <a:ext uri="{FF2B5EF4-FFF2-40B4-BE49-F238E27FC236}">
                <a16:creationId xmlns:a16="http://schemas.microsoft.com/office/drawing/2014/main" xmlns="" id="{B264994C-7128-4D11-9E75-F0A727721DDD}"/>
              </a:ext>
            </a:extLst>
          </p:cNvPr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6782" y="4628794"/>
            <a:ext cx="1525167" cy="135052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5" name="Рисунок 24" descr="C:\Users\Галина\Desktop\Августовка ЭБЦ\508A5893.jpg">
            <a:extLst>
              <a:ext uri="{FF2B5EF4-FFF2-40B4-BE49-F238E27FC236}">
                <a16:creationId xmlns:a16="http://schemas.microsoft.com/office/drawing/2014/main" xmlns="" id="{B32FF63C-B946-43CD-AA21-AD86259268DA}"/>
              </a:ext>
            </a:extLst>
          </p:cNvPr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4918" y="3740258"/>
            <a:ext cx="1237031" cy="792511"/>
          </a:xfrm>
          <a:prstGeom prst="rect">
            <a:avLst/>
          </a:prstGeom>
          <a:ln>
            <a:noFill/>
          </a:ln>
          <a:effectLst/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xmlns="" id="{23C32C8F-B7BE-491D-BDB1-537F2B423C77}"/>
              </a:ext>
            </a:extLst>
          </p:cNvPr>
          <p:cNvSpPr/>
          <p:nvPr/>
        </p:nvSpPr>
        <p:spPr>
          <a:xfrm>
            <a:off x="4176511" y="2709471"/>
            <a:ext cx="3870290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300" b="1" u="sng" dirty="0">
                <a:solidFill>
                  <a:srgbClr val="0070C0"/>
                </a:solidFill>
              </a:rPr>
              <a:t>ДЕТСКИЙ ЦЕНТР IT-ТВОРЧЕСТВА «IT-CUBE»</a:t>
            </a:r>
            <a:endParaRPr lang="ru-RU" sz="1300" u="sng" dirty="0">
              <a:solidFill>
                <a:srgbClr val="0070C0"/>
              </a:solidFill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xmlns="" id="{4F2ABA06-0A9C-4769-9B13-CF851FB54D9D}"/>
              </a:ext>
            </a:extLst>
          </p:cNvPr>
          <p:cNvSpPr/>
          <p:nvPr/>
        </p:nvSpPr>
        <p:spPr>
          <a:xfrm>
            <a:off x="4301318" y="3140090"/>
            <a:ext cx="1184940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5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1027</a:t>
            </a:r>
            <a:endParaRPr lang="ru-RU" sz="35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xmlns="" id="{D3B8013D-0DFB-4D13-BC1C-635C4FAA5651}"/>
              </a:ext>
            </a:extLst>
          </p:cNvPr>
          <p:cNvSpPr/>
          <p:nvPr/>
        </p:nvSpPr>
        <p:spPr>
          <a:xfrm>
            <a:off x="4580478" y="3628036"/>
            <a:ext cx="55175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</a:t>
            </a:r>
            <a:r>
              <a:rPr lang="ru-RU" sz="14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ел.</a:t>
            </a:r>
            <a:endParaRPr lang="ru-RU" sz="1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xmlns="" id="{D3BB05C2-BC54-4B76-8272-6EEF7F36C453}"/>
              </a:ext>
            </a:extLst>
          </p:cNvPr>
          <p:cNvSpPr/>
          <p:nvPr/>
        </p:nvSpPr>
        <p:spPr>
          <a:xfrm>
            <a:off x="5304476" y="3040053"/>
            <a:ext cx="2562433" cy="14927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3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Программы технической</a:t>
            </a:r>
          </a:p>
          <a:p>
            <a:r>
              <a:rPr lang="ru-RU" sz="13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направленности:</a:t>
            </a:r>
          </a:p>
          <a:p>
            <a:pPr>
              <a:buFont typeface="Wingdings" pitchFamily="2" charset="2"/>
              <a:buChar char="§"/>
            </a:pPr>
            <a:r>
              <a:rPr lang="ru-RU" sz="13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300" b="1" dirty="0">
                <a:solidFill>
                  <a:srgbClr val="0070C0"/>
                </a:solidFill>
              </a:rPr>
              <a:t>Основы </a:t>
            </a:r>
          </a:p>
          <a:p>
            <a:r>
              <a:rPr lang="ru-RU" sz="1300" b="1" dirty="0">
                <a:solidFill>
                  <a:srgbClr val="0070C0"/>
                </a:solidFill>
              </a:rPr>
              <a:t>   программирования</a:t>
            </a:r>
          </a:p>
          <a:p>
            <a:pPr>
              <a:buFont typeface="Wingdings" pitchFamily="2" charset="2"/>
              <a:buChar char="§"/>
            </a:pPr>
            <a:r>
              <a:rPr lang="ru-RU" sz="13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300" b="1" dirty="0">
                <a:solidFill>
                  <a:srgbClr val="0070C0"/>
                </a:solidFill>
              </a:rPr>
              <a:t>Разработка приложения</a:t>
            </a:r>
          </a:p>
          <a:p>
            <a:r>
              <a:rPr lang="ru-RU" sz="1300" b="1" dirty="0">
                <a:solidFill>
                  <a:srgbClr val="0070C0"/>
                </a:solidFill>
              </a:rPr>
              <a:t>   для мобильных устройств</a:t>
            </a:r>
          </a:p>
          <a:p>
            <a:pPr>
              <a:buFont typeface="Wingdings" pitchFamily="2" charset="2"/>
              <a:buChar char="§"/>
            </a:pPr>
            <a:r>
              <a:rPr lang="ru-RU" sz="13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300" b="1" dirty="0">
                <a:solidFill>
                  <a:srgbClr val="0070C0"/>
                </a:solidFill>
              </a:rPr>
              <a:t>Конструирование роботов </a:t>
            </a:r>
            <a:endParaRPr lang="ru-RU" sz="13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Рисунок 30" descr="https://xn--23-kmc.xn--80aafey1amqq.xn--d1acj3b/images/events/preview/87546e11fe2e76233511c2546f875d95.jpg">
            <a:extLst>
              <a:ext uri="{FF2B5EF4-FFF2-40B4-BE49-F238E27FC236}">
                <a16:creationId xmlns:a16="http://schemas.microsoft.com/office/drawing/2014/main" xmlns="" id="{D3F916B4-382A-4623-AB84-B0C76F4F6236}"/>
              </a:ext>
            </a:extLst>
          </p:cNvPr>
          <p:cNvPicPr/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077" y="4569536"/>
            <a:ext cx="2081847" cy="137160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32" name="Рисунок 31" descr="https://xn--23-kmc.xn--80aafey1amqq.xn--d1acj3b/images/events/preview/5677dd49fe9f32350f01e6e7d33523be.jpg">
            <a:extLst>
              <a:ext uri="{FF2B5EF4-FFF2-40B4-BE49-F238E27FC236}">
                <a16:creationId xmlns:a16="http://schemas.microsoft.com/office/drawing/2014/main" xmlns="" id="{106CC82E-EDE4-4353-A579-505B75C253D3}"/>
              </a:ext>
            </a:extLst>
          </p:cNvPr>
          <p:cNvPicPr/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325" y="4925135"/>
            <a:ext cx="1749107" cy="134556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33" name="Рисунок 32" descr="https://xn--23-kmc.xn--80aafey1amqq.xn--d1acj3b/images/events/preview/aafeca762a0500f7744681b18a88e4ef.jpg">
            <a:extLst>
              <a:ext uri="{FF2B5EF4-FFF2-40B4-BE49-F238E27FC236}">
                <a16:creationId xmlns:a16="http://schemas.microsoft.com/office/drawing/2014/main" xmlns="" id="{84175A2F-A9BF-44B5-AF3C-C41CF7B58BFC}"/>
              </a:ext>
            </a:extLst>
          </p:cNvPr>
          <p:cNvPicPr/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62" r="7826" b="5179"/>
          <a:stretch/>
        </p:blipFill>
        <p:spPr bwMode="auto">
          <a:xfrm>
            <a:off x="6468125" y="4512268"/>
            <a:ext cx="1041400" cy="775050"/>
          </a:xfrm>
          <a:prstGeom prst="rect">
            <a:avLst/>
          </a:prstGeom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xmlns="" id="{0F642213-03FF-48D9-B906-8BC51972FBD5}"/>
              </a:ext>
            </a:extLst>
          </p:cNvPr>
          <p:cNvSpPr/>
          <p:nvPr/>
        </p:nvSpPr>
        <p:spPr>
          <a:xfrm>
            <a:off x="226999" y="5828992"/>
            <a:ext cx="27144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u="sng" dirty="0" smtClean="0">
                <a:solidFill>
                  <a:srgbClr val="002060"/>
                </a:solidFill>
              </a:rPr>
              <a:t>МОБИЛЬНЫЙ «КВАНТОРИУМ»  </a:t>
            </a:r>
            <a:endParaRPr lang="ru-RU" sz="1400" u="sng" dirty="0">
              <a:solidFill>
                <a:srgbClr val="002060"/>
              </a:solidFill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xmlns="" id="{B5EF31F3-5E3B-49B1-B6C3-BEBB46521D19}"/>
              </a:ext>
            </a:extLst>
          </p:cNvPr>
          <p:cNvSpPr/>
          <p:nvPr/>
        </p:nvSpPr>
        <p:spPr>
          <a:xfrm>
            <a:off x="624986" y="2952101"/>
            <a:ext cx="1794123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8 213</a:t>
            </a: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чел.</a:t>
            </a:r>
            <a:endParaRPr lang="ru-RU" sz="35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xmlns="" id="{B5EF31F3-5E3B-49B1-B6C3-BEBB46521D19}"/>
              </a:ext>
            </a:extLst>
          </p:cNvPr>
          <p:cNvSpPr/>
          <p:nvPr/>
        </p:nvSpPr>
        <p:spPr>
          <a:xfrm>
            <a:off x="2789251" y="5763336"/>
            <a:ext cx="14580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11 908 чел.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8110241" y="1658714"/>
            <a:ext cx="34067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 к о с т а н ц и я</a:t>
            </a:r>
            <a:r>
              <a:rPr lang="ru-RU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endParaRPr lang="ru-RU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1" name="Рисунок 40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429" y="4597195"/>
            <a:ext cx="2046353" cy="1415377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4284" y="1208822"/>
            <a:ext cx="840634" cy="56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026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Федеральные проекты </a:t>
            </a:r>
          </a:p>
        </p:txBody>
      </p:sp>
      <p:pic>
        <p:nvPicPr>
          <p:cNvPr id="3" name="Рисунок 2" descr="Драма">
            <a:extLst>
              <a:ext uri="{FF2B5EF4-FFF2-40B4-BE49-F238E27FC236}">
                <a16:creationId xmlns:a16="http://schemas.microsoft.com/office/drawing/2014/main" xmlns="" id="{DE73246A-F8A4-4709-9A05-3C8E7A5C09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553732" y="2017536"/>
            <a:ext cx="661748" cy="661748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017B87CF-4B2B-4D75-97F6-6DB5197E76B2}"/>
              </a:ext>
            </a:extLst>
          </p:cNvPr>
          <p:cNvSpPr/>
          <p:nvPr/>
        </p:nvSpPr>
        <p:spPr>
          <a:xfrm>
            <a:off x="1284141" y="1222933"/>
            <a:ext cx="308283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Утвержден план создания и развития школьных театров 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 территории края</a:t>
            </a:r>
            <a:endParaRPr lang="ru-RU" sz="1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5B0DA269-348A-49C4-BFB5-B32782161A91}"/>
              </a:ext>
            </a:extLst>
          </p:cNvPr>
          <p:cNvSpPr/>
          <p:nvPr/>
        </p:nvSpPr>
        <p:spPr>
          <a:xfrm>
            <a:off x="400348" y="2665855"/>
            <a:ext cx="1018814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500" dirty="0">
                <a:solidFill>
                  <a:srgbClr val="2873B9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360 </a:t>
            </a:r>
            <a:endParaRPr lang="ru-RU" sz="3500" dirty="0">
              <a:solidFill>
                <a:srgbClr val="2873B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436527E5-B361-4990-8CC4-F371BF3DBEBF}"/>
              </a:ext>
            </a:extLst>
          </p:cNvPr>
          <p:cNvSpPr/>
          <p:nvPr/>
        </p:nvSpPr>
        <p:spPr>
          <a:xfrm>
            <a:off x="1376309" y="2812326"/>
            <a:ext cx="35306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учреждений в рамках федерального проекта «Школьная классика» 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D4C9AF63-2096-4279-9804-8954D179B8F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73" t="3432" r="3566" b="84468"/>
          <a:stretch/>
        </p:blipFill>
        <p:spPr>
          <a:xfrm>
            <a:off x="475186" y="1129857"/>
            <a:ext cx="1050202" cy="829831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D92530B0-A31E-4258-BA7F-BE04F04CC841}"/>
              </a:ext>
            </a:extLst>
          </p:cNvPr>
          <p:cNvSpPr/>
          <p:nvPr/>
        </p:nvSpPr>
        <p:spPr>
          <a:xfrm>
            <a:off x="384654" y="3347523"/>
            <a:ext cx="1018814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500" dirty="0">
                <a:solidFill>
                  <a:srgbClr val="2873B9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473 </a:t>
            </a:r>
            <a:endParaRPr lang="ru-RU" sz="3500" dirty="0">
              <a:solidFill>
                <a:srgbClr val="2873B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BB19DDEA-2CAF-4C77-A78A-C42951C68B22}"/>
              </a:ext>
            </a:extLst>
          </p:cNvPr>
          <p:cNvSpPr/>
          <p:nvPr/>
        </p:nvSpPr>
        <p:spPr>
          <a:xfrm>
            <a:off x="1376309" y="3403462"/>
            <a:ext cx="353067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театральных объединения функционируют (в рамках внеурочной деятельности </a:t>
            </a:r>
          </a:p>
          <a:p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или дополнительного образования)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EB52B165-6230-45E5-B1FC-87B1443F9AFC}"/>
              </a:ext>
            </a:extLst>
          </p:cNvPr>
          <p:cNvSpPr/>
          <p:nvPr/>
        </p:nvSpPr>
        <p:spPr>
          <a:xfrm>
            <a:off x="400348" y="4365954"/>
            <a:ext cx="1018814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500" dirty="0">
                <a:solidFill>
                  <a:srgbClr val="2873B9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500 </a:t>
            </a:r>
            <a:endParaRPr lang="ru-RU" sz="3500" dirty="0">
              <a:solidFill>
                <a:srgbClr val="2873B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4BB2B499-A8EE-4134-8952-841B9FFEB4EE}"/>
              </a:ext>
            </a:extLst>
          </p:cNvPr>
          <p:cNvSpPr/>
          <p:nvPr/>
        </p:nvSpPr>
        <p:spPr>
          <a:xfrm>
            <a:off x="1376309" y="4419815"/>
            <a:ext cx="13512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программ </a:t>
            </a:r>
          </a:p>
          <a:p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реализуется 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C22230D5-B94C-4933-BA16-93780C4D32A4}"/>
              </a:ext>
            </a:extLst>
          </p:cNvPr>
          <p:cNvSpPr/>
          <p:nvPr/>
        </p:nvSpPr>
        <p:spPr>
          <a:xfrm>
            <a:off x="2157150" y="4365954"/>
            <a:ext cx="190122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500" dirty="0">
                <a:solidFill>
                  <a:srgbClr val="2873B9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14000  </a:t>
            </a:r>
            <a:endParaRPr lang="ru-RU" sz="3500" dirty="0">
              <a:solidFill>
                <a:srgbClr val="2873B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32BDC1E6-85C0-4FD4-8660-5D22EC44AA48}"/>
              </a:ext>
            </a:extLst>
          </p:cNvPr>
          <p:cNvSpPr/>
          <p:nvPr/>
        </p:nvSpPr>
        <p:spPr>
          <a:xfrm>
            <a:off x="2934984" y="4854111"/>
            <a:ext cx="13512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учащихся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AB652162-2DCA-4DE5-BC52-A6ED91453B34}"/>
              </a:ext>
            </a:extLst>
          </p:cNvPr>
          <p:cNvSpPr/>
          <p:nvPr/>
        </p:nvSpPr>
        <p:spPr>
          <a:xfrm>
            <a:off x="210503" y="5583127"/>
            <a:ext cx="1314885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500" dirty="0" smtClean="0">
                <a:solidFill>
                  <a:srgbClr val="2873B9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1063 </a:t>
            </a:r>
            <a:endParaRPr lang="ru-RU" sz="3500" dirty="0">
              <a:solidFill>
                <a:srgbClr val="2873B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FA09FD82-2B1D-49DD-AE39-D24BA6CEDF02}"/>
              </a:ext>
            </a:extLst>
          </p:cNvPr>
          <p:cNvSpPr/>
          <p:nvPr/>
        </p:nvSpPr>
        <p:spPr>
          <a:xfrm>
            <a:off x="657035" y="5275350"/>
            <a:ext cx="44456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 2024 году плановое значение составляет  </a:t>
            </a:r>
            <a:endPara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714EE786-6BEB-4BC0-AAE2-A01F1B2BFA7F}"/>
              </a:ext>
            </a:extLst>
          </p:cNvPr>
          <p:cNvSpPr/>
          <p:nvPr/>
        </p:nvSpPr>
        <p:spPr>
          <a:xfrm>
            <a:off x="1742972" y="5745062"/>
            <a:ext cx="29864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ш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кольных театра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EE194F66-BA0C-42ED-ABB0-9B28285E02A7}"/>
              </a:ext>
            </a:extLst>
          </p:cNvPr>
          <p:cNvSpPr/>
          <p:nvPr/>
        </p:nvSpPr>
        <p:spPr>
          <a:xfrm>
            <a:off x="746787" y="2094448"/>
            <a:ext cx="26364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7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Федеральный проект </a:t>
            </a:r>
          </a:p>
          <a:p>
            <a:r>
              <a:rPr lang="ru-RU" sz="17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«Школьная классика» </a:t>
            </a:r>
            <a:endParaRPr lang="ru-RU" sz="1700" b="1" dirty="0">
              <a:solidFill>
                <a:srgbClr val="002060"/>
              </a:solidFill>
            </a:endParaRP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3802C6CE-FA3C-4303-A9C4-6E1AE9893EC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581" y="947211"/>
            <a:ext cx="2111093" cy="721565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D7DDB9A0-67C7-470B-8E36-C579621CADF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7846" y="1054982"/>
            <a:ext cx="2788355" cy="1858903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AA5CF9C5-0F37-400B-8870-86CC55A44A2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2766"/>
          <a:stretch/>
        </p:blipFill>
        <p:spPr>
          <a:xfrm>
            <a:off x="9057846" y="3010337"/>
            <a:ext cx="2788355" cy="1800035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xmlns="" id="{547AF899-3EE4-4639-AB9D-3F7673C33F9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7846" y="4906824"/>
            <a:ext cx="2788355" cy="1644820"/>
          </a:xfrm>
          <a:prstGeom prst="rect">
            <a:avLst/>
          </a:prstGeom>
        </p:spPr>
      </p:pic>
      <p:sp>
        <p:nvSpPr>
          <p:cNvPr id="33" name="Стрелка: пятиугольник 32">
            <a:extLst>
              <a:ext uri="{FF2B5EF4-FFF2-40B4-BE49-F238E27FC236}">
                <a16:creationId xmlns:a16="http://schemas.microsoft.com/office/drawing/2014/main" xmlns="" id="{E9678819-2D64-4D5B-9471-6F258D95BDBC}"/>
              </a:ext>
            </a:extLst>
          </p:cNvPr>
          <p:cNvSpPr/>
          <p:nvPr/>
        </p:nvSpPr>
        <p:spPr>
          <a:xfrm>
            <a:off x="5153017" y="3240599"/>
            <a:ext cx="1745724" cy="337403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>
                <a:latin typeface="Arial" panose="020B0604020202020204" pitchFamily="34" charset="0"/>
                <a:cs typeface="Arial" panose="020B0604020202020204" pitchFamily="34" charset="0"/>
              </a:rPr>
              <a:t>С 2019 года </a:t>
            </a:r>
            <a:endParaRPr lang="ru-RU" sz="17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FB8A0890-697C-4E6A-924A-E708599CDDB8}"/>
              </a:ext>
            </a:extLst>
          </p:cNvPr>
          <p:cNvSpPr/>
          <p:nvPr/>
        </p:nvSpPr>
        <p:spPr>
          <a:xfrm>
            <a:off x="4946440" y="3524050"/>
            <a:ext cx="1018814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500" dirty="0">
                <a:solidFill>
                  <a:srgbClr val="2873B9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195  </a:t>
            </a:r>
            <a:endParaRPr lang="ru-RU" sz="3500" dirty="0">
              <a:solidFill>
                <a:srgbClr val="2873B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xmlns="" id="{1D8FCCDD-9020-4165-9565-6612B2ADE341}"/>
              </a:ext>
            </a:extLst>
          </p:cNvPr>
          <p:cNvSpPr/>
          <p:nvPr/>
        </p:nvSpPr>
        <p:spPr>
          <a:xfrm>
            <a:off x="5873402" y="3577633"/>
            <a:ext cx="334154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центров </a:t>
            </a: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образования цифрового и гуманитарного профилей "Точка роста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"</a:t>
            </a:r>
            <a:endParaRPr lang="ru-RU" sz="1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6" name="Стрелка: пятиугольник 35">
            <a:extLst>
              <a:ext uri="{FF2B5EF4-FFF2-40B4-BE49-F238E27FC236}">
                <a16:creationId xmlns:a16="http://schemas.microsoft.com/office/drawing/2014/main" xmlns="" id="{6CEBF75D-6236-48FB-96DB-8770B91FE937}"/>
              </a:ext>
            </a:extLst>
          </p:cNvPr>
          <p:cNvSpPr/>
          <p:nvPr/>
        </p:nvSpPr>
        <p:spPr>
          <a:xfrm>
            <a:off x="5223138" y="4388113"/>
            <a:ext cx="1745724" cy="337403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>
                <a:latin typeface="Arial" panose="020B0604020202020204" pitchFamily="34" charset="0"/>
                <a:cs typeface="Arial" panose="020B0604020202020204" pitchFamily="34" charset="0"/>
              </a:rPr>
              <a:t>С 2021 года </a:t>
            </a:r>
            <a:endParaRPr lang="ru-RU" sz="17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xmlns="" id="{8C880860-EEC5-4CED-AE6F-6752947754F2}"/>
              </a:ext>
            </a:extLst>
          </p:cNvPr>
          <p:cNvSpPr/>
          <p:nvPr/>
        </p:nvSpPr>
        <p:spPr>
          <a:xfrm>
            <a:off x="5016561" y="4680620"/>
            <a:ext cx="1018814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500" dirty="0">
                <a:solidFill>
                  <a:srgbClr val="2873B9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134  </a:t>
            </a:r>
            <a:endParaRPr lang="ru-RU" sz="3500" dirty="0">
              <a:solidFill>
                <a:srgbClr val="2873B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xmlns="" id="{012542AA-E3D6-44BB-897A-9EAD74806C6B}"/>
              </a:ext>
            </a:extLst>
          </p:cNvPr>
          <p:cNvSpPr/>
          <p:nvPr/>
        </p:nvSpPr>
        <p:spPr>
          <a:xfrm>
            <a:off x="5943523" y="4734203"/>
            <a:ext cx="334154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центра образования естественно-научной и технологической направленностей </a:t>
            </a: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xmlns="" id="{17564861-A5B3-46B1-A239-04AF8A18EF59}"/>
              </a:ext>
            </a:extLst>
          </p:cNvPr>
          <p:cNvSpPr/>
          <p:nvPr/>
        </p:nvSpPr>
        <p:spPr>
          <a:xfrm>
            <a:off x="5025614" y="1493259"/>
            <a:ext cx="1018814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5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329</a:t>
            </a:r>
            <a:endParaRPr lang="ru-RU" sz="35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xmlns="" id="{A86C70DA-A433-4F62-BBE9-3299AD006831}"/>
              </a:ext>
            </a:extLst>
          </p:cNvPr>
          <p:cNvSpPr/>
          <p:nvPr/>
        </p:nvSpPr>
        <p:spPr>
          <a:xfrm>
            <a:off x="5974307" y="1674827"/>
            <a:ext cx="101881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центров</a:t>
            </a:r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xmlns="" id="{7F1DEE02-20C6-4C4F-ADA6-058A76EB22E1}"/>
              </a:ext>
            </a:extLst>
          </p:cNvPr>
          <p:cNvSpPr/>
          <p:nvPr/>
        </p:nvSpPr>
        <p:spPr>
          <a:xfrm>
            <a:off x="5005893" y="1969876"/>
            <a:ext cx="1018814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5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136</a:t>
            </a:r>
            <a:endParaRPr lang="ru-RU" sz="35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xmlns="" id="{45B6035D-E810-4EFD-ADA8-F2FF3AB538BD}"/>
              </a:ext>
            </a:extLst>
          </p:cNvPr>
          <p:cNvSpPr/>
          <p:nvPr/>
        </p:nvSpPr>
        <p:spPr>
          <a:xfrm>
            <a:off x="5965254" y="2080235"/>
            <a:ext cx="274851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школ, находящихся в сельской местности и малых 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городах, </a:t>
            </a: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определено по итогам отборов</a:t>
            </a:r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xmlns="" id="{0E3B8C99-EC7A-4090-8B02-475FBB85A6DC}"/>
              </a:ext>
            </a:extLst>
          </p:cNvPr>
          <p:cNvSpPr/>
          <p:nvPr/>
        </p:nvSpPr>
        <p:spPr>
          <a:xfrm>
            <a:off x="4984162" y="2601311"/>
            <a:ext cx="1018814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5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10</a:t>
            </a:r>
            <a:endParaRPr lang="ru-RU" sz="35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xmlns="" id="{B807B2B6-6CDE-48F2-9EB1-92C9F801D3FA}"/>
              </a:ext>
            </a:extLst>
          </p:cNvPr>
          <p:cNvSpPr/>
          <p:nvPr/>
        </p:nvSpPr>
        <p:spPr>
          <a:xfrm>
            <a:off x="5943523" y="2802202"/>
            <a:ext cx="274851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малокомплектных школах</a:t>
            </a:r>
          </a:p>
        </p:txBody>
      </p:sp>
      <p:sp>
        <p:nvSpPr>
          <p:cNvPr id="45" name="Стрелка: пятиугольник 44">
            <a:extLst>
              <a:ext uri="{FF2B5EF4-FFF2-40B4-BE49-F238E27FC236}">
                <a16:creationId xmlns:a16="http://schemas.microsoft.com/office/drawing/2014/main" xmlns="" id="{6E84887E-C447-4C93-80A5-E9963731B142}"/>
              </a:ext>
            </a:extLst>
          </p:cNvPr>
          <p:cNvSpPr/>
          <p:nvPr/>
        </p:nvSpPr>
        <p:spPr>
          <a:xfrm>
            <a:off x="5230685" y="5527338"/>
            <a:ext cx="1745724" cy="337403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>
                <a:latin typeface="Arial" panose="020B0604020202020204" pitchFamily="34" charset="0"/>
                <a:cs typeface="Arial" panose="020B0604020202020204" pitchFamily="34" charset="0"/>
              </a:rPr>
              <a:t>до 2024 года </a:t>
            </a:r>
            <a:endParaRPr lang="ru-RU" sz="17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xmlns="" id="{52F7D228-508B-49A7-B144-D79044ABE253}"/>
              </a:ext>
            </a:extLst>
          </p:cNvPr>
          <p:cNvSpPr/>
          <p:nvPr/>
        </p:nvSpPr>
        <p:spPr>
          <a:xfrm>
            <a:off x="5024108" y="5819845"/>
            <a:ext cx="1018814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500" dirty="0">
                <a:solidFill>
                  <a:srgbClr val="2873B9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782  </a:t>
            </a:r>
            <a:endParaRPr lang="ru-RU" sz="3500" dirty="0">
              <a:solidFill>
                <a:srgbClr val="2873B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xmlns="" id="{9C951250-ECBB-4079-A040-9224E7220DCE}"/>
              </a:ext>
            </a:extLst>
          </p:cNvPr>
          <p:cNvSpPr/>
          <p:nvPr/>
        </p:nvSpPr>
        <p:spPr>
          <a:xfrm>
            <a:off x="5951070" y="5873428"/>
            <a:ext cx="33415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центра </a:t>
            </a: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образования </a:t>
            </a:r>
          </a:p>
          <a:p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"Точка роста" планируется</a:t>
            </a:r>
          </a:p>
        </p:txBody>
      </p:sp>
    </p:spTree>
    <p:extLst>
      <p:ext uri="{BB962C8B-B14F-4D97-AF65-F5344CB8AC3E}">
        <p14:creationId xmlns:p14="http://schemas.microsoft.com/office/powerpoint/2010/main" val="411602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2" descr="D:\РМЦ\Отчет в ЗСК МОН\МОЦ для печати 1-22-10.jpg">
            <a:extLst>
              <a:ext uri="{FF2B5EF4-FFF2-40B4-BE49-F238E27FC236}">
                <a16:creationId xmlns:a16="http://schemas.microsoft.com/office/drawing/2014/main" xmlns="" id="{2CA96170-361F-422F-9FD7-C7ED640299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 l="78997" t="77638" b="1899"/>
          <a:stretch>
            <a:fillRect/>
          </a:stretch>
        </p:blipFill>
        <p:spPr bwMode="auto">
          <a:xfrm>
            <a:off x="6490173" y="3971353"/>
            <a:ext cx="1173266" cy="145028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9458" y="48134"/>
            <a:ext cx="10753195" cy="833846"/>
          </a:xfrm>
        </p:spPr>
        <p:txBody>
          <a:bodyPr>
            <a:normAutofit/>
          </a:bodyPr>
          <a:lstStyle/>
          <a:p>
            <a:r>
              <a:rPr lang="ru-RU" dirty="0"/>
              <a:t>Региональный модельный центр </a:t>
            </a:r>
            <a:br>
              <a:rPr lang="ru-RU" dirty="0"/>
            </a:br>
            <a:r>
              <a:rPr lang="ru-RU" dirty="0"/>
              <a:t>дополнительного образования детей Краснодарского края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xmlns="" id="{9D9CBD7D-1DB5-453C-915B-912D7605D42A}"/>
              </a:ext>
            </a:extLst>
          </p:cNvPr>
          <p:cNvSpPr/>
          <p:nvPr/>
        </p:nvSpPr>
        <p:spPr>
          <a:xfrm>
            <a:off x="3001323" y="4770109"/>
            <a:ext cx="9174035" cy="11800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11" tIns="45706" rIns="431862" bIns="45706" anchor="ctr"/>
          <a:lstStyle/>
          <a:p>
            <a:pPr algn="r" defTabSz="914180">
              <a:defRPr/>
            </a:pPr>
            <a:endParaRPr lang="ru-RU" sz="2000" b="1" kern="0" dirty="0">
              <a:solidFill>
                <a:srgbClr val="4F81BD">
                  <a:lumMod val="75000"/>
                </a:srgbClr>
              </a:solidFill>
              <a:cs typeface="Arial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2BDC0ECF-A323-46CD-81F4-12348D89E4C3}"/>
              </a:ext>
            </a:extLst>
          </p:cNvPr>
          <p:cNvSpPr txBox="1"/>
          <p:nvPr/>
        </p:nvSpPr>
        <p:spPr>
          <a:xfrm>
            <a:off x="826652" y="962576"/>
            <a:ext cx="45128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Постановление главы администрации (губернатора) </a:t>
            </a:r>
          </a:p>
          <a:p>
            <a:r>
              <a:rPr lang="ru-RU" sz="12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Краснодарского края № 135-р от 27 мая 2019 г. </a:t>
            </a:r>
          </a:p>
          <a:p>
            <a:r>
              <a:rPr lang="ru-RU" sz="1200" dirty="0">
                <a:solidFill>
                  <a:srgbClr val="2873B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 создании Регионального модельного центра </a:t>
            </a:r>
          </a:p>
          <a:p>
            <a:r>
              <a:rPr lang="ru-RU" sz="1200" dirty="0">
                <a:solidFill>
                  <a:srgbClr val="2873B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дополнительного образования детей Краснодарского края»</a:t>
            </a:r>
          </a:p>
          <a:p>
            <a:endParaRPr lang="ru-RU" sz="1200" b="1" dirty="0">
              <a:solidFill>
                <a:srgbClr val="2873B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Шестиугольник 27">
            <a:extLst>
              <a:ext uri="{FF2B5EF4-FFF2-40B4-BE49-F238E27FC236}">
                <a16:creationId xmlns:a16="http://schemas.microsoft.com/office/drawing/2014/main" xmlns="" id="{15CEFEAE-A9E6-4A53-949F-8BBCB81F8F49}"/>
              </a:ext>
            </a:extLst>
          </p:cNvPr>
          <p:cNvSpPr/>
          <p:nvPr/>
        </p:nvSpPr>
        <p:spPr>
          <a:xfrm rot="16200000">
            <a:off x="314812" y="1069573"/>
            <a:ext cx="511965" cy="441349"/>
          </a:xfrm>
          <a:prstGeom prst="hexagon">
            <a:avLst/>
          </a:prstGeom>
          <a:noFill/>
          <a:ln w="19050">
            <a:solidFill>
              <a:srgbClr val="2873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Загнутый угол 3">
            <a:extLst>
              <a:ext uri="{FF2B5EF4-FFF2-40B4-BE49-F238E27FC236}">
                <a16:creationId xmlns:a16="http://schemas.microsoft.com/office/drawing/2014/main" xmlns="" id="{3AB52F26-0350-4455-AC8D-7BC62C95C5F7}"/>
              </a:ext>
            </a:extLst>
          </p:cNvPr>
          <p:cNvSpPr/>
          <p:nvPr/>
        </p:nvSpPr>
        <p:spPr>
          <a:xfrm rot="10800000">
            <a:off x="440732" y="1112874"/>
            <a:ext cx="229175" cy="322732"/>
          </a:xfrm>
          <a:prstGeom prst="foldedCorner">
            <a:avLst>
              <a:gd name="adj" fmla="val 50000"/>
            </a:avLst>
          </a:prstGeom>
          <a:solidFill>
            <a:srgbClr val="2873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1CEFEAA8-0BC4-4233-ABC5-56567C865EB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5" b="8307"/>
          <a:stretch/>
        </p:blipFill>
        <p:spPr>
          <a:xfrm>
            <a:off x="318412" y="1908721"/>
            <a:ext cx="4138315" cy="1973103"/>
          </a:xfrm>
          <a:prstGeom prst="rect">
            <a:avLst/>
          </a:prstGeom>
        </p:spPr>
      </p:pic>
      <p:pic>
        <p:nvPicPr>
          <p:cNvPr id="38" name="Picture 3" descr="D:\РМЦ\Отчет в ЗСК МОН\Безымянный-1.png">
            <a:extLst>
              <a:ext uri="{FF2B5EF4-FFF2-40B4-BE49-F238E27FC236}">
                <a16:creationId xmlns:a16="http://schemas.microsoft.com/office/drawing/2014/main" xmlns="" id="{CEDFA916-63B4-4A2E-888E-FCC7540C6D8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/>
          <a:srcRect t="59751" b="20834"/>
          <a:stretch/>
        </p:blipFill>
        <p:spPr bwMode="auto">
          <a:xfrm>
            <a:off x="7928033" y="993007"/>
            <a:ext cx="1484312" cy="1752176"/>
          </a:xfrm>
          <a:prstGeom prst="rect">
            <a:avLst/>
          </a:prstGeom>
          <a:noFill/>
        </p:spPr>
      </p:pic>
      <p:pic>
        <p:nvPicPr>
          <p:cNvPr id="39" name="Picture 3" descr="D:\РМЦ\Отчет в ЗСК МОН\Безымянный-1.png">
            <a:extLst>
              <a:ext uri="{FF2B5EF4-FFF2-40B4-BE49-F238E27FC236}">
                <a16:creationId xmlns:a16="http://schemas.microsoft.com/office/drawing/2014/main" xmlns="" id="{87D26929-41D4-4C2B-B0BF-DAF5E116458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/>
          <a:srcRect t="39609" b="40976"/>
          <a:stretch/>
        </p:blipFill>
        <p:spPr bwMode="auto">
          <a:xfrm>
            <a:off x="6546526" y="993007"/>
            <a:ext cx="1484312" cy="1752176"/>
          </a:xfrm>
          <a:prstGeom prst="rect">
            <a:avLst/>
          </a:prstGeom>
          <a:noFill/>
        </p:spPr>
      </p:pic>
      <p:pic>
        <p:nvPicPr>
          <p:cNvPr id="40" name="Picture 3" descr="D:\РМЦ\Отчет в ЗСК МОН\Безымянный-1.png">
            <a:extLst>
              <a:ext uri="{FF2B5EF4-FFF2-40B4-BE49-F238E27FC236}">
                <a16:creationId xmlns:a16="http://schemas.microsoft.com/office/drawing/2014/main" xmlns="" id="{14BA8479-8C1F-4954-8A7F-36F70F85E4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/>
          <a:srcRect t="79391"/>
          <a:stretch/>
        </p:blipFill>
        <p:spPr bwMode="auto">
          <a:xfrm>
            <a:off x="9309540" y="1011540"/>
            <a:ext cx="1484312" cy="1859958"/>
          </a:xfrm>
          <a:prstGeom prst="rect">
            <a:avLst/>
          </a:prstGeom>
          <a:noFill/>
        </p:spPr>
      </p:pic>
      <p:pic>
        <p:nvPicPr>
          <p:cNvPr id="41" name="Picture 3" descr="D:\РМЦ\Отчет в ЗСК МОН\Безымянный-1.png">
            <a:extLst>
              <a:ext uri="{FF2B5EF4-FFF2-40B4-BE49-F238E27FC236}">
                <a16:creationId xmlns:a16="http://schemas.microsoft.com/office/drawing/2014/main" xmlns="" id="{13209CD9-6C07-4677-9C24-0233B73BD4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/>
          <a:srcRect t="20589" b="59996"/>
          <a:stretch/>
        </p:blipFill>
        <p:spPr bwMode="auto">
          <a:xfrm>
            <a:off x="10691046" y="993007"/>
            <a:ext cx="1484312" cy="1752177"/>
          </a:xfrm>
          <a:prstGeom prst="rect">
            <a:avLst/>
          </a:prstGeom>
          <a:noFill/>
        </p:spPr>
      </p:pic>
      <p:pic>
        <p:nvPicPr>
          <p:cNvPr id="42" name="Picture 3" descr="D:\РМЦ\Отчет в ЗСК МОН\Безымянный-1.png">
            <a:extLst>
              <a:ext uri="{FF2B5EF4-FFF2-40B4-BE49-F238E27FC236}">
                <a16:creationId xmlns:a16="http://schemas.microsoft.com/office/drawing/2014/main" xmlns="" id="{8D38AF84-1295-4388-BBA8-BA918C9E9D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/>
          <a:srcRect t="1" b="80079"/>
          <a:stretch/>
        </p:blipFill>
        <p:spPr bwMode="auto">
          <a:xfrm>
            <a:off x="5165019" y="970186"/>
            <a:ext cx="1484312" cy="1797818"/>
          </a:xfrm>
          <a:prstGeom prst="rect">
            <a:avLst/>
          </a:prstGeom>
          <a:noFill/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xmlns="" id="{576901D9-93BC-4593-AC47-5E0EE8EE1BA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229" y="4074705"/>
            <a:ext cx="3503661" cy="2335774"/>
          </a:xfrm>
          <a:prstGeom prst="rect">
            <a:avLst/>
          </a:prstGeom>
        </p:spPr>
      </p:pic>
      <p:pic>
        <p:nvPicPr>
          <p:cNvPr id="54" name="Picture 4" descr="D:\РМЦ\Отчет в ЗСК МОН\Безымянный-1.png">
            <a:extLst>
              <a:ext uri="{FF2B5EF4-FFF2-40B4-BE49-F238E27FC236}">
                <a16:creationId xmlns:a16="http://schemas.microsoft.com/office/drawing/2014/main" xmlns="" id="{9FA34E64-451D-4280-AB16-D06A0F8CDD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/>
          <a:srcRect t="75716"/>
          <a:stretch/>
        </p:blipFill>
        <p:spPr bwMode="auto">
          <a:xfrm>
            <a:off x="4546492" y="2792162"/>
            <a:ext cx="1781810" cy="128198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4" name="Picture 4" descr="D:\РМЦ\Отчет в ЗСК МОН\Безымянный-1.png">
            <a:extLst>
              <a:ext uri="{FF2B5EF4-FFF2-40B4-BE49-F238E27FC236}">
                <a16:creationId xmlns:a16="http://schemas.microsoft.com/office/drawing/2014/main" xmlns="" id="{5C440806-F1C9-4D18-A2F0-C94F7C6F49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/>
          <a:srcRect t="50198" b="24536"/>
          <a:stretch/>
        </p:blipFill>
        <p:spPr bwMode="auto">
          <a:xfrm>
            <a:off x="5837540" y="2720960"/>
            <a:ext cx="1781810" cy="133385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9" name="Picture 4" descr="D:\РМЦ\Отчет в ЗСК МОН\Безымянный-1.png">
            <a:extLst>
              <a:ext uri="{FF2B5EF4-FFF2-40B4-BE49-F238E27FC236}">
                <a16:creationId xmlns:a16="http://schemas.microsoft.com/office/drawing/2014/main" xmlns="" id="{15D6EA17-3D38-42B9-BA2F-25B6149A0A3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/>
          <a:srcRect t="25133" b="49601"/>
          <a:stretch/>
        </p:blipFill>
        <p:spPr bwMode="auto">
          <a:xfrm>
            <a:off x="7120872" y="2720960"/>
            <a:ext cx="1781810" cy="133385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6" name="Picture 4" descr="D:\РМЦ\Отчет в ЗСК МОН\Безымянный-1.png">
            <a:extLst>
              <a:ext uri="{FF2B5EF4-FFF2-40B4-BE49-F238E27FC236}">
                <a16:creationId xmlns:a16="http://schemas.microsoft.com/office/drawing/2014/main" xmlns="" id="{166880D2-DC5C-4769-B76A-DF972A3896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/>
          <a:srcRect b="75025"/>
          <a:stretch/>
        </p:blipFill>
        <p:spPr bwMode="auto">
          <a:xfrm>
            <a:off x="8324367" y="2728650"/>
            <a:ext cx="1781810" cy="131847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5" name="Picture 2" descr="D:\РМЦ\Отчет в ЗСК МОН\Безымянный-1.png">
            <a:extLst>
              <a:ext uri="{FF2B5EF4-FFF2-40B4-BE49-F238E27FC236}">
                <a16:creationId xmlns:a16="http://schemas.microsoft.com/office/drawing/2014/main" xmlns="" id="{D07E3FF1-E6F0-43D9-ACB3-410205BB5F9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/>
          <a:srcRect t="51898"/>
          <a:stretch/>
        </p:blipFill>
        <p:spPr bwMode="auto">
          <a:xfrm>
            <a:off x="9480117" y="2749285"/>
            <a:ext cx="1782000" cy="129531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030EBA7F-B5B1-40C9-9957-C53A1F7D54DE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0434212" y="2812448"/>
            <a:ext cx="1606102" cy="11508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6" name="Picture 2" descr="D:\РМЦ\Отчет в ЗСК МОН\МОЦ для печати 1-22-10.jpg">
            <a:extLst>
              <a:ext uri="{FF2B5EF4-FFF2-40B4-BE49-F238E27FC236}">
                <a16:creationId xmlns:a16="http://schemas.microsoft.com/office/drawing/2014/main" xmlns="" id="{B01F9A4C-2A38-4DDB-9B5A-4CAFB25A299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/>
          <a:srcRect t="57324" r="79990" b="24908"/>
          <a:stretch/>
        </p:blipFill>
        <p:spPr bwMode="auto">
          <a:xfrm>
            <a:off x="4161232" y="5357683"/>
            <a:ext cx="1128844" cy="1271591"/>
          </a:xfrm>
          <a:prstGeom prst="rect">
            <a:avLst/>
          </a:prstGeom>
          <a:noFill/>
        </p:spPr>
      </p:pic>
      <p:pic>
        <p:nvPicPr>
          <p:cNvPr id="57" name="Picture 2" descr="D:\РМЦ\Отчет в ЗСК МОН\МОЦ для печати 1-22-10.jpg">
            <a:extLst>
              <a:ext uri="{FF2B5EF4-FFF2-40B4-BE49-F238E27FC236}">
                <a16:creationId xmlns:a16="http://schemas.microsoft.com/office/drawing/2014/main" xmlns="" id="{ABECBB02-6317-45AE-8218-5D94806D67A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/>
          <a:srcRect l="78509" t="16903" b="64304"/>
          <a:stretch/>
        </p:blipFill>
        <p:spPr bwMode="auto">
          <a:xfrm>
            <a:off x="5256698" y="5342082"/>
            <a:ext cx="1160192" cy="1287192"/>
          </a:xfrm>
          <a:prstGeom prst="rect">
            <a:avLst/>
          </a:prstGeom>
          <a:noFill/>
        </p:spPr>
      </p:pic>
      <p:pic>
        <p:nvPicPr>
          <p:cNvPr id="58" name="Picture 2" descr="D:\РМЦ\Отчет в ЗСК МОН\МОЦ для печати 1-22-10.jpg">
            <a:extLst>
              <a:ext uri="{FF2B5EF4-FFF2-40B4-BE49-F238E27FC236}">
                <a16:creationId xmlns:a16="http://schemas.microsoft.com/office/drawing/2014/main" xmlns="" id="{C82713B1-B174-4B21-86DB-27C5DD7D56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/>
          <a:srcRect l="218" t="37565" r="61140" b="43949"/>
          <a:stretch/>
        </p:blipFill>
        <p:spPr bwMode="auto">
          <a:xfrm>
            <a:off x="4161232" y="4039050"/>
            <a:ext cx="2283924" cy="1318633"/>
          </a:xfrm>
          <a:prstGeom prst="rect">
            <a:avLst/>
          </a:prstGeom>
          <a:noFill/>
        </p:spPr>
      </p:pic>
      <p:pic>
        <p:nvPicPr>
          <p:cNvPr id="59" name="Picture 2" descr="D:\РМЦ\Отчет в ЗСК МОН\МОЦ для печати 1-22-10.jpg">
            <a:extLst>
              <a:ext uri="{FF2B5EF4-FFF2-40B4-BE49-F238E27FC236}">
                <a16:creationId xmlns:a16="http://schemas.microsoft.com/office/drawing/2014/main" xmlns="" id="{CD33E1C0-5ABF-4E31-A3C5-CEB40225CE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/>
          <a:srcRect l="-424" t="1370" r="80963" b="81048"/>
          <a:stretch/>
        </p:blipFill>
        <p:spPr bwMode="auto">
          <a:xfrm>
            <a:off x="6485118" y="5351557"/>
            <a:ext cx="1128844" cy="1293969"/>
          </a:xfrm>
          <a:prstGeom prst="rect">
            <a:avLst/>
          </a:prstGeom>
          <a:noFill/>
        </p:spPr>
      </p:pic>
      <p:pic>
        <p:nvPicPr>
          <p:cNvPr id="60" name="Рисунок 59">
            <a:extLst>
              <a:ext uri="{FF2B5EF4-FFF2-40B4-BE49-F238E27FC236}">
                <a16:creationId xmlns:a16="http://schemas.microsoft.com/office/drawing/2014/main" xmlns="" id="{2CA82CCC-5B0A-473A-A47B-75866EA5073F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849052" y="4074146"/>
            <a:ext cx="1739704" cy="249826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3" name="Рисунок 62">
            <a:extLst>
              <a:ext uri="{FF2B5EF4-FFF2-40B4-BE49-F238E27FC236}">
                <a16:creationId xmlns:a16="http://schemas.microsoft.com/office/drawing/2014/main" xmlns="" id="{928F22FA-CF2E-463C-8597-1D871807B43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859709" y="4074145"/>
            <a:ext cx="1763794" cy="249826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61559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9458" y="20975"/>
            <a:ext cx="10753195" cy="833846"/>
          </a:xfrm>
        </p:spPr>
        <p:txBody>
          <a:bodyPr/>
          <a:lstStyle/>
          <a:p>
            <a:r>
              <a:rPr lang="ru-RU" dirty="0"/>
              <a:t>Охват детей дополнительным образованием в Краснодарском крае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118ADA94-BA79-403B-A45B-9FD458350F61}"/>
              </a:ext>
            </a:extLst>
          </p:cNvPr>
          <p:cNvSpPr/>
          <p:nvPr/>
        </p:nvSpPr>
        <p:spPr>
          <a:xfrm>
            <a:off x="5295183" y="1776950"/>
            <a:ext cx="3459088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500" dirty="0" smtClean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448 754 </a:t>
            </a:r>
            <a:r>
              <a:rPr lang="ru-RU" sz="2000" dirty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ru-RU" sz="2000" dirty="0" smtClean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51,8%) </a:t>
            </a:r>
            <a:r>
              <a:rPr lang="ru-RU" sz="2000" dirty="0" smtClean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чел. </a:t>
            </a:r>
            <a:endParaRPr lang="ru-RU" sz="2000" dirty="0">
              <a:solidFill>
                <a:srgbClr val="115EA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C6478C9F-45AF-4D1E-BA58-EEF4A25D7CB1}"/>
              </a:ext>
            </a:extLst>
          </p:cNvPr>
          <p:cNvSpPr/>
          <p:nvPr/>
        </p:nvSpPr>
        <p:spPr>
          <a:xfrm>
            <a:off x="4635501" y="2331291"/>
            <a:ext cx="742511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500" dirty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из них</a:t>
            </a:r>
            <a:endParaRPr lang="ru-RU" dirty="0">
              <a:solidFill>
                <a:srgbClr val="115EA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3F20116-DE08-46D5-A79E-C8FCA86D0BD2}"/>
              </a:ext>
            </a:extLst>
          </p:cNvPr>
          <p:cNvSpPr/>
          <p:nvPr/>
        </p:nvSpPr>
        <p:spPr>
          <a:xfrm>
            <a:off x="5280907" y="2421615"/>
            <a:ext cx="368261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810260" algn="l"/>
              </a:tabLst>
            </a:pPr>
            <a:r>
              <a:rPr lang="ru-RU" sz="15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 </a:t>
            </a:r>
            <a:r>
              <a:rPr lang="ru-RU" sz="15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ведомствам «образование» и «физическая культура и спорт» по данным АИС «Навигатор ДОД Краснодарского края»   </a:t>
            </a:r>
            <a:endParaRPr lang="ru-RU" sz="15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 descr="клипарт1.png">
            <a:extLst>
              <a:ext uri="{FF2B5EF4-FFF2-40B4-BE49-F238E27FC236}">
                <a16:creationId xmlns:a16="http://schemas.microsoft.com/office/drawing/2014/main" xmlns="" id="{47815159-ED58-427F-880C-A69B86DB428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1315" y="1249028"/>
            <a:ext cx="381321" cy="388736"/>
          </a:xfrm>
          <a:prstGeom prst="rect">
            <a:avLst/>
          </a:prstGeom>
        </p:spPr>
      </p:pic>
      <p:sp>
        <p:nvSpPr>
          <p:cNvPr id="8" name="Шестиугольник 7">
            <a:extLst>
              <a:ext uri="{FF2B5EF4-FFF2-40B4-BE49-F238E27FC236}">
                <a16:creationId xmlns:a16="http://schemas.microsoft.com/office/drawing/2014/main" xmlns="" id="{72486C1A-CEC1-43D0-8046-EBE94AA8FA3C}"/>
              </a:ext>
            </a:extLst>
          </p:cNvPr>
          <p:cNvSpPr/>
          <p:nvPr/>
        </p:nvSpPr>
        <p:spPr>
          <a:xfrm rot="5400000">
            <a:off x="452367" y="1188404"/>
            <a:ext cx="586187" cy="505334"/>
          </a:xfrm>
          <a:prstGeom prst="hexagon">
            <a:avLst>
              <a:gd name="adj" fmla="val 28030"/>
              <a:gd name="vf" fmla="val 115470"/>
            </a:avLst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88DB4CA0-78FB-4BEE-968F-43344239D59D}"/>
              </a:ext>
            </a:extLst>
          </p:cNvPr>
          <p:cNvSpPr/>
          <p:nvPr/>
        </p:nvSpPr>
        <p:spPr>
          <a:xfrm>
            <a:off x="2814900" y="1020823"/>
            <a:ext cx="461682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dirty="0">
                <a:latin typeface="Arial" pitchFamily="34" charset="0"/>
                <a:cs typeface="Arial" pitchFamily="34" charset="0"/>
              </a:rPr>
              <a:t>Численность 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детей в </a:t>
            </a:r>
            <a:r>
              <a:rPr lang="ru-RU" sz="1500" dirty="0">
                <a:latin typeface="Arial" pitchFamily="34" charset="0"/>
                <a:cs typeface="Arial" pitchFamily="34" charset="0"/>
              </a:rPr>
              <a:t>возрасте от 5 до 18 лет </a:t>
            </a:r>
            <a:endParaRPr lang="ru-RU" sz="15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500" dirty="0" smtClean="0">
                <a:latin typeface="Arial" pitchFamily="34" charset="0"/>
                <a:cs typeface="Arial" pitchFamily="34" charset="0"/>
              </a:rPr>
              <a:t>по </a:t>
            </a:r>
            <a:r>
              <a:rPr lang="ru-RU" sz="1500" dirty="0">
                <a:latin typeface="Arial" pitchFamily="34" charset="0"/>
                <a:cs typeface="Arial" pitchFamily="34" charset="0"/>
              </a:rPr>
              <a:t>данным Краснодарстата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5D11D2F9-E3B3-4EE7-B720-2BA32AA5C1A7}"/>
              </a:ext>
            </a:extLst>
          </p:cNvPr>
          <p:cNvSpPr/>
          <p:nvPr/>
        </p:nvSpPr>
        <p:spPr>
          <a:xfrm>
            <a:off x="960546" y="1083113"/>
            <a:ext cx="1810111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3500" dirty="0" smtClean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866 567</a:t>
            </a:r>
            <a:endParaRPr lang="ru-RU" sz="3500" dirty="0">
              <a:solidFill>
                <a:srgbClr val="115EA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421594DF-CE88-47DB-A243-433AD87DE499}"/>
              </a:ext>
            </a:extLst>
          </p:cNvPr>
          <p:cNvSpPr/>
          <p:nvPr/>
        </p:nvSpPr>
        <p:spPr>
          <a:xfrm>
            <a:off x="1984365" y="1875860"/>
            <a:ext cx="311924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детей, </a:t>
            </a:r>
            <a:r>
              <a:rPr lang="ru-RU" sz="15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занятых </a:t>
            </a:r>
            <a:endParaRPr lang="ru-RU" sz="1500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15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дополнительным </a:t>
            </a:r>
          </a:p>
          <a:p>
            <a:r>
              <a:rPr lang="ru-RU" sz="15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образованием </a:t>
            </a:r>
            <a:endParaRPr lang="ru-RU" sz="15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48CB5A7F-FB41-4F26-A5DB-F7A7916FD670}"/>
              </a:ext>
            </a:extLst>
          </p:cNvPr>
          <p:cNvSpPr/>
          <p:nvPr/>
        </p:nvSpPr>
        <p:spPr>
          <a:xfrm>
            <a:off x="32416" y="1780846"/>
            <a:ext cx="197966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500" dirty="0" smtClean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524 891 </a:t>
            </a:r>
            <a:endParaRPr lang="ru-RU" sz="3500" dirty="0">
              <a:solidFill>
                <a:srgbClr val="115EA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461D58AB-BCB0-4793-BE21-845214008368}"/>
              </a:ext>
            </a:extLst>
          </p:cNvPr>
          <p:cNvSpPr/>
          <p:nvPr/>
        </p:nvSpPr>
        <p:spPr>
          <a:xfrm>
            <a:off x="71895" y="2598488"/>
            <a:ext cx="197966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500" dirty="0" smtClean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61%</a:t>
            </a:r>
            <a:endParaRPr lang="ru-RU" sz="3500" dirty="0">
              <a:solidFill>
                <a:srgbClr val="115EA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703392B3-D1D2-4AA7-B823-8208B0C71C8D}"/>
              </a:ext>
            </a:extLst>
          </p:cNvPr>
          <p:cNvSpPr/>
          <p:nvPr/>
        </p:nvSpPr>
        <p:spPr>
          <a:xfrm>
            <a:off x="1984365" y="2673308"/>
            <a:ext cx="242960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dirty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охват детей ДО </a:t>
            </a:r>
          </a:p>
          <a:p>
            <a:r>
              <a:rPr lang="ru-RU" sz="1500" dirty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Краснодарском крае</a:t>
            </a:r>
          </a:p>
        </p:txBody>
      </p:sp>
      <p:pic>
        <p:nvPicPr>
          <p:cNvPr id="15" name="Рисунок 14" descr="Тенденция к повышению">
            <a:extLst>
              <a:ext uri="{FF2B5EF4-FFF2-40B4-BE49-F238E27FC236}">
                <a16:creationId xmlns:a16="http://schemas.microsoft.com/office/drawing/2014/main" xmlns="" id="{95407848-BB34-4FC0-8F00-74F48608B4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358449" y="1055086"/>
            <a:ext cx="684120" cy="684120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059100D5-0299-45F4-BE1F-9241C6859340}"/>
              </a:ext>
            </a:extLst>
          </p:cNvPr>
          <p:cNvSpPr/>
          <p:nvPr/>
        </p:nvSpPr>
        <p:spPr>
          <a:xfrm>
            <a:off x="7958320" y="1026747"/>
            <a:ext cx="1685078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3500" dirty="0" smtClean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50 419 </a:t>
            </a:r>
            <a:endParaRPr lang="ru-RU" sz="3500" dirty="0">
              <a:solidFill>
                <a:srgbClr val="115EA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48BCD494-5A0A-4B56-8229-DD4CB2A00D8F}"/>
              </a:ext>
            </a:extLst>
          </p:cNvPr>
          <p:cNvSpPr/>
          <p:nvPr/>
        </p:nvSpPr>
        <p:spPr>
          <a:xfrm>
            <a:off x="9515881" y="1073168"/>
            <a:ext cx="259920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dirty="0">
                <a:latin typeface="Arial" pitchFamily="34" charset="0"/>
                <a:cs typeface="Arial" pitchFamily="34" charset="0"/>
              </a:rPr>
              <a:t>прирост детей в крае </a:t>
            </a:r>
          </a:p>
          <a:p>
            <a:r>
              <a:rPr lang="ru-RU" sz="1500" dirty="0">
                <a:latin typeface="Arial" pitchFamily="34" charset="0"/>
                <a:cs typeface="Arial" pitchFamily="34" charset="0"/>
              </a:rPr>
              <a:t>за три года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2200E9AD-82FC-45BF-9BA9-E09B66623CF7}"/>
              </a:ext>
            </a:extLst>
          </p:cNvPr>
          <p:cNvSpPr/>
          <p:nvPr/>
        </p:nvSpPr>
        <p:spPr>
          <a:xfrm>
            <a:off x="4617025" y="2009754"/>
            <a:ext cx="45719" cy="1138143"/>
          </a:xfrm>
          <a:prstGeom prst="rect">
            <a:avLst/>
          </a:prstGeom>
          <a:solidFill>
            <a:srgbClr val="115E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479AD984-2F1E-4AFC-B7E2-6E8FDD8A30BD}"/>
              </a:ext>
            </a:extLst>
          </p:cNvPr>
          <p:cNvSpPr/>
          <p:nvPr/>
        </p:nvSpPr>
        <p:spPr>
          <a:xfrm>
            <a:off x="6878676" y="2260032"/>
            <a:ext cx="131459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от демографии </a:t>
            </a:r>
            <a:endParaRPr lang="ru-RU" sz="1200" dirty="0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673017BA-F3A8-4EE4-BBD0-9138E7E9E859}"/>
              </a:ext>
            </a:extLst>
          </p:cNvPr>
          <p:cNvSpPr/>
          <p:nvPr/>
        </p:nvSpPr>
        <p:spPr>
          <a:xfrm>
            <a:off x="8975477" y="1744780"/>
            <a:ext cx="31396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500" dirty="0" smtClean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76 137 </a:t>
            </a:r>
            <a:r>
              <a:rPr lang="ru-RU" sz="2000" dirty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ru-RU" sz="2000" dirty="0" smtClean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8,8%) </a:t>
            </a:r>
            <a:r>
              <a:rPr lang="ru-RU" sz="2000" dirty="0" smtClean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чел.  </a:t>
            </a:r>
            <a:endParaRPr lang="ru-RU" sz="2000" dirty="0">
              <a:solidFill>
                <a:srgbClr val="115EA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8C1D2300-944C-495A-9129-E5599AEC57E5}"/>
              </a:ext>
            </a:extLst>
          </p:cNvPr>
          <p:cNvSpPr/>
          <p:nvPr/>
        </p:nvSpPr>
        <p:spPr>
          <a:xfrm>
            <a:off x="10280679" y="2253084"/>
            <a:ext cx="131459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от демографии </a:t>
            </a:r>
            <a:endParaRPr lang="ru-RU" sz="1200" dirty="0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853E6896-D703-4A2E-A1DB-F454A59BAA47}"/>
              </a:ext>
            </a:extLst>
          </p:cNvPr>
          <p:cNvSpPr/>
          <p:nvPr/>
        </p:nvSpPr>
        <p:spPr>
          <a:xfrm>
            <a:off x="9081859" y="2432290"/>
            <a:ext cx="2858607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810260" algn="l"/>
              </a:tabLst>
            </a:pPr>
            <a:r>
              <a:rPr lang="ru-RU" sz="15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охват </a:t>
            </a:r>
            <a:r>
              <a:rPr lang="ru-RU" sz="15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дополнительным образованием </a:t>
            </a:r>
          </a:p>
          <a:p>
            <a:pPr>
              <a:spcAft>
                <a:spcPts val="0"/>
              </a:spcAft>
              <a:tabLst>
                <a:tab pos="810260" algn="l"/>
              </a:tabLst>
            </a:pPr>
            <a:r>
              <a:rPr lang="ru-RU" sz="15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сферой «культура»</a:t>
            </a:r>
            <a:endParaRPr lang="ru-RU" sz="15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xmlns="" id="{7C15AE26-7983-4EDE-A206-9B21F77A75C1}"/>
              </a:ext>
            </a:extLst>
          </p:cNvPr>
          <p:cNvGrpSpPr/>
          <p:nvPr/>
        </p:nvGrpSpPr>
        <p:grpSpPr>
          <a:xfrm>
            <a:off x="8256233" y="3965181"/>
            <a:ext cx="476887" cy="2574981"/>
            <a:chOff x="7747698" y="3740359"/>
            <a:chExt cx="497150" cy="2684392"/>
          </a:xfrm>
        </p:grpSpPr>
        <p:pic>
          <p:nvPicPr>
            <p:cNvPr id="24" name="Рисунок 23" descr="2.png">
              <a:extLst>
                <a:ext uri="{FF2B5EF4-FFF2-40B4-BE49-F238E27FC236}">
                  <a16:creationId xmlns:a16="http://schemas.microsoft.com/office/drawing/2014/main" xmlns="" id="{232F1506-4682-432E-BC34-D20EC85D53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93796"/>
            <a:stretch/>
          </p:blipFill>
          <p:spPr>
            <a:xfrm>
              <a:off x="7792088" y="3740359"/>
              <a:ext cx="439711" cy="811982"/>
            </a:xfrm>
            <a:prstGeom prst="rect">
              <a:avLst/>
            </a:prstGeom>
          </p:spPr>
        </p:pic>
        <p:pic>
          <p:nvPicPr>
            <p:cNvPr id="25" name="Рисунок 24" descr="2.png">
              <a:extLst>
                <a:ext uri="{FF2B5EF4-FFF2-40B4-BE49-F238E27FC236}">
                  <a16:creationId xmlns:a16="http://schemas.microsoft.com/office/drawing/2014/main" xmlns="" id="{C0DC1751-91A6-4D9E-9FEA-07A9C81F87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6005" r="57315"/>
            <a:stretch/>
          </p:blipFill>
          <p:spPr>
            <a:xfrm>
              <a:off x="7756576" y="4666994"/>
              <a:ext cx="473476" cy="811982"/>
            </a:xfrm>
            <a:prstGeom prst="rect">
              <a:avLst/>
            </a:prstGeom>
          </p:spPr>
        </p:pic>
        <p:pic>
          <p:nvPicPr>
            <p:cNvPr id="26" name="Рисунок 25" descr="2.png">
              <a:extLst>
                <a:ext uri="{FF2B5EF4-FFF2-40B4-BE49-F238E27FC236}">
                  <a16:creationId xmlns:a16="http://schemas.microsoft.com/office/drawing/2014/main" xmlns="" id="{68FED438-CEDF-4C2E-B1D9-9D39768EE9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70435" r="22551"/>
            <a:stretch/>
          </p:blipFill>
          <p:spPr>
            <a:xfrm>
              <a:off x="7747698" y="5612769"/>
              <a:ext cx="497150" cy="811982"/>
            </a:xfrm>
            <a:prstGeom prst="rect">
              <a:avLst/>
            </a:prstGeom>
          </p:spPr>
        </p:pic>
      </p:grp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xmlns="" id="{05F364B5-8418-403E-9C53-A56ED19206A7}"/>
              </a:ext>
            </a:extLst>
          </p:cNvPr>
          <p:cNvSpPr/>
          <p:nvPr/>
        </p:nvSpPr>
        <p:spPr>
          <a:xfrm>
            <a:off x="1208084" y="4213823"/>
            <a:ext cx="31192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организаций, реализующих </a:t>
            </a: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дополнительные</a:t>
            </a:r>
          </a:p>
          <a:p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общеобразовательные программы на территории края: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xmlns="" id="{7A7A4BDE-B114-4A5F-8D7E-3E6718CC2F11}"/>
              </a:ext>
            </a:extLst>
          </p:cNvPr>
          <p:cNvSpPr/>
          <p:nvPr/>
        </p:nvSpPr>
        <p:spPr>
          <a:xfrm>
            <a:off x="249626" y="5669248"/>
            <a:ext cx="10720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200" dirty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168</a:t>
            </a:r>
            <a:endParaRPr lang="ru-RU" sz="2200" dirty="0">
              <a:solidFill>
                <a:srgbClr val="115EA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xmlns="" id="{E409A644-A69D-4F24-87C7-AAF54BC55682}"/>
              </a:ext>
            </a:extLst>
          </p:cNvPr>
          <p:cNvSpPr/>
          <p:nvPr/>
        </p:nvSpPr>
        <p:spPr>
          <a:xfrm>
            <a:off x="249626" y="5113759"/>
            <a:ext cx="10720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200" dirty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2167</a:t>
            </a:r>
            <a:endParaRPr lang="ru-RU" sz="2200" dirty="0">
              <a:solidFill>
                <a:srgbClr val="115EA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xmlns="" id="{BE499C37-E66C-441A-9E4C-28534263C573}"/>
              </a:ext>
            </a:extLst>
          </p:cNvPr>
          <p:cNvSpPr/>
          <p:nvPr/>
        </p:nvSpPr>
        <p:spPr>
          <a:xfrm>
            <a:off x="1208084" y="5151022"/>
            <a:ext cx="31192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организаций </a:t>
            </a: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ведомства «образования»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91CA905F-B61F-437D-B9B3-0C8956CB26A0}"/>
              </a:ext>
            </a:extLst>
          </p:cNvPr>
          <p:cNvSpPr/>
          <p:nvPr/>
        </p:nvSpPr>
        <p:spPr>
          <a:xfrm>
            <a:off x="249626" y="6117483"/>
            <a:ext cx="10720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200" dirty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23</a:t>
            </a:r>
            <a:endParaRPr lang="ru-RU" sz="2200" dirty="0">
              <a:solidFill>
                <a:srgbClr val="115EA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xmlns="" id="{EC164985-A1FF-4D76-A033-72838582FFF4}"/>
              </a:ext>
            </a:extLst>
          </p:cNvPr>
          <p:cNvSpPr/>
          <p:nvPr/>
        </p:nvSpPr>
        <p:spPr>
          <a:xfrm>
            <a:off x="675753" y="3899732"/>
            <a:ext cx="3239342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ФУНКЦИОНИРУЕТ</a:t>
            </a: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xmlns="" id="{68334809-F055-497C-935C-943E4E7A0010}"/>
              </a:ext>
            </a:extLst>
          </p:cNvPr>
          <p:cNvSpPr/>
          <p:nvPr/>
        </p:nvSpPr>
        <p:spPr>
          <a:xfrm>
            <a:off x="554001" y="3402608"/>
            <a:ext cx="10858500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7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 данным АИС «Навигатор дополнительного образования детей Краснодарского края»</a:t>
            </a:r>
            <a:endParaRPr lang="ru-RU" sz="17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8DCB9196-78E7-425A-841D-C09107ECA06F}"/>
              </a:ext>
            </a:extLst>
          </p:cNvPr>
          <p:cNvSpPr/>
          <p:nvPr/>
        </p:nvSpPr>
        <p:spPr>
          <a:xfrm>
            <a:off x="1208084" y="5625861"/>
            <a:ext cx="35809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организаций ведомства </a:t>
            </a:r>
          </a:p>
          <a:p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«физическая культура и спорт»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xmlns="" id="{D72488DD-B91A-495C-9B4B-CE8EA5664992}"/>
              </a:ext>
            </a:extLst>
          </p:cNvPr>
          <p:cNvSpPr/>
          <p:nvPr/>
        </p:nvSpPr>
        <p:spPr>
          <a:xfrm>
            <a:off x="1208084" y="6070029"/>
            <a:ext cx="35809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организации </a:t>
            </a:r>
          </a:p>
          <a:p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негосударственного сектора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xmlns="" id="{D4913E2D-E272-4A34-AF69-54395C779D89}"/>
              </a:ext>
            </a:extLst>
          </p:cNvPr>
          <p:cNvSpPr/>
          <p:nvPr/>
        </p:nvSpPr>
        <p:spPr>
          <a:xfrm>
            <a:off x="4123907" y="4067781"/>
            <a:ext cx="1853253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500" dirty="0" smtClean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23 742 </a:t>
            </a:r>
            <a:endParaRPr lang="ru-RU" sz="3500" dirty="0">
              <a:solidFill>
                <a:srgbClr val="115EA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xmlns="" id="{9AA157CC-52EA-4848-9A0E-884339A73000}"/>
              </a:ext>
            </a:extLst>
          </p:cNvPr>
          <p:cNvSpPr/>
          <p:nvPr/>
        </p:nvSpPr>
        <p:spPr>
          <a:xfrm>
            <a:off x="5901103" y="3893208"/>
            <a:ext cx="267812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дополнительных</a:t>
            </a:r>
          </a:p>
          <a:p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общеобразовательных программ «образование»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xmlns="" id="{EB658AFE-CB59-4341-B226-41A4DF693785}"/>
              </a:ext>
            </a:extLst>
          </p:cNvPr>
          <p:cNvSpPr/>
          <p:nvPr/>
        </p:nvSpPr>
        <p:spPr>
          <a:xfrm>
            <a:off x="4874481" y="3899732"/>
            <a:ext cx="2738352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РЕАЛИЗУЕТСЯ</a:t>
            </a: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xmlns="" id="{2BC84D93-0155-48C5-903E-2BEFDA4E94A5}"/>
              </a:ext>
            </a:extLst>
          </p:cNvPr>
          <p:cNvSpPr/>
          <p:nvPr/>
        </p:nvSpPr>
        <p:spPr>
          <a:xfrm>
            <a:off x="4513726" y="4762877"/>
            <a:ext cx="146343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948 </a:t>
            </a:r>
            <a:endParaRPr lang="ru-RU" sz="2200" dirty="0">
              <a:solidFill>
                <a:srgbClr val="115EA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xmlns="" id="{AD9E0EA7-FC01-459C-83A7-78CE34CF1509}"/>
              </a:ext>
            </a:extLst>
          </p:cNvPr>
          <p:cNvSpPr/>
          <p:nvPr/>
        </p:nvSpPr>
        <p:spPr>
          <a:xfrm>
            <a:off x="5108228" y="4824432"/>
            <a:ext cx="29083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физическая культура и спорт 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xmlns="" id="{DEE264A4-1B45-4F1E-A962-E18A0C6639F4}"/>
              </a:ext>
            </a:extLst>
          </p:cNvPr>
          <p:cNvSpPr/>
          <p:nvPr/>
        </p:nvSpPr>
        <p:spPr>
          <a:xfrm>
            <a:off x="4513726" y="5050361"/>
            <a:ext cx="146343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89 </a:t>
            </a:r>
            <a:endParaRPr lang="ru-RU" sz="2200" dirty="0">
              <a:solidFill>
                <a:srgbClr val="115EA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xmlns="" id="{B97F9EBA-276A-4B0C-A011-6AD4DA869242}"/>
              </a:ext>
            </a:extLst>
          </p:cNvPr>
          <p:cNvSpPr/>
          <p:nvPr/>
        </p:nvSpPr>
        <p:spPr>
          <a:xfrm>
            <a:off x="5108228" y="5111916"/>
            <a:ext cx="29083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негосударственный сектор 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xmlns="" id="{B9B4882C-FAA4-4C67-8E2C-3BAA1699450D}"/>
              </a:ext>
            </a:extLst>
          </p:cNvPr>
          <p:cNvSpPr/>
          <p:nvPr/>
        </p:nvSpPr>
        <p:spPr>
          <a:xfrm>
            <a:off x="3984024" y="5433582"/>
            <a:ext cx="146343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200" dirty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23176 </a:t>
            </a:r>
            <a:endParaRPr lang="ru-RU" sz="2200" dirty="0">
              <a:solidFill>
                <a:srgbClr val="115EA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xmlns="" id="{97A85EBB-76EE-4504-94F3-F737D128A5D6}"/>
              </a:ext>
            </a:extLst>
          </p:cNvPr>
          <p:cNvSpPr/>
          <p:nvPr/>
        </p:nvSpPr>
        <p:spPr>
          <a:xfrm>
            <a:off x="5413900" y="5495137"/>
            <a:ext cx="25493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общеразвивающие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xmlns="" id="{E88AE952-AC1B-4C23-8AB4-9269AAE24CFA}"/>
              </a:ext>
            </a:extLst>
          </p:cNvPr>
          <p:cNvSpPr/>
          <p:nvPr/>
        </p:nvSpPr>
        <p:spPr>
          <a:xfrm>
            <a:off x="3984024" y="5728025"/>
            <a:ext cx="146343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200" dirty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594 </a:t>
            </a:r>
            <a:endParaRPr lang="ru-RU" sz="2200" dirty="0">
              <a:solidFill>
                <a:srgbClr val="115EA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xmlns="" id="{EB2F7C7F-0DFD-4C45-A85C-22B9B9A285BE}"/>
              </a:ext>
            </a:extLst>
          </p:cNvPr>
          <p:cNvSpPr/>
          <p:nvPr/>
        </p:nvSpPr>
        <p:spPr>
          <a:xfrm>
            <a:off x="5413900" y="5789580"/>
            <a:ext cx="25493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предпрофессиональные 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xmlns="" id="{9BF25BF1-B6B7-4BE2-80E5-9FD13986E4FC}"/>
              </a:ext>
            </a:extLst>
          </p:cNvPr>
          <p:cNvSpPr/>
          <p:nvPr/>
        </p:nvSpPr>
        <p:spPr>
          <a:xfrm>
            <a:off x="3984024" y="6012673"/>
            <a:ext cx="146343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200" dirty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1009</a:t>
            </a:r>
            <a:endParaRPr lang="ru-RU" sz="2200" dirty="0">
              <a:solidFill>
                <a:srgbClr val="115EA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xmlns="" id="{CAE59674-97AF-490E-9BB5-CF37B971E56D}"/>
              </a:ext>
            </a:extLst>
          </p:cNvPr>
          <p:cNvSpPr/>
          <p:nvPr/>
        </p:nvSpPr>
        <p:spPr>
          <a:xfrm>
            <a:off x="5413900" y="6074228"/>
            <a:ext cx="25493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спортивной подготовки  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xmlns="" id="{2A35FE7F-46D8-40FE-B3E5-E896FEA037BE}"/>
              </a:ext>
            </a:extLst>
          </p:cNvPr>
          <p:cNvSpPr/>
          <p:nvPr/>
        </p:nvSpPr>
        <p:spPr>
          <a:xfrm>
            <a:off x="8698816" y="5236449"/>
            <a:ext cx="146343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822 </a:t>
            </a:r>
            <a:endParaRPr lang="ru-RU" sz="2200" dirty="0">
              <a:solidFill>
                <a:srgbClr val="115EA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xmlns="" id="{99F23E2B-ACCB-4050-AA0E-87F5CBE641F6}"/>
              </a:ext>
            </a:extLst>
          </p:cNvPr>
          <p:cNvSpPr/>
          <p:nvPr/>
        </p:nvSpPr>
        <p:spPr>
          <a:xfrm>
            <a:off x="9428724" y="5298004"/>
            <a:ext cx="27373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туристско-краеведческая 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xmlns="" id="{A8A39111-2A40-441F-A165-31BEBDA5879A}"/>
              </a:ext>
            </a:extLst>
          </p:cNvPr>
          <p:cNvSpPr/>
          <p:nvPr/>
        </p:nvSpPr>
        <p:spPr>
          <a:xfrm>
            <a:off x="8698816" y="4795931"/>
            <a:ext cx="146343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2191 </a:t>
            </a:r>
            <a:endParaRPr lang="ru-RU" sz="2200" dirty="0">
              <a:solidFill>
                <a:srgbClr val="115EA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xmlns="" id="{A6E1C846-970B-470F-86F6-70EB4B8EF062}"/>
              </a:ext>
            </a:extLst>
          </p:cNvPr>
          <p:cNvSpPr/>
          <p:nvPr/>
        </p:nvSpPr>
        <p:spPr>
          <a:xfrm>
            <a:off x="9428724" y="4857486"/>
            <a:ext cx="27373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естественно-научная  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xmlns="" id="{32A24CA0-FE42-429D-9E63-D8BC346CB487}"/>
              </a:ext>
            </a:extLst>
          </p:cNvPr>
          <p:cNvSpPr/>
          <p:nvPr/>
        </p:nvSpPr>
        <p:spPr>
          <a:xfrm>
            <a:off x="8698816" y="5676967"/>
            <a:ext cx="146343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2737 </a:t>
            </a:r>
            <a:endParaRPr lang="ru-RU" sz="2200" dirty="0">
              <a:solidFill>
                <a:srgbClr val="115EA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xmlns="" id="{0E1C5FD3-F7A1-456C-8C87-FD3F0D9975EC}"/>
              </a:ext>
            </a:extLst>
          </p:cNvPr>
          <p:cNvSpPr/>
          <p:nvPr/>
        </p:nvSpPr>
        <p:spPr>
          <a:xfrm>
            <a:off x="9428724" y="5738522"/>
            <a:ext cx="27373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техническая  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xmlns="" id="{0DDB6FC0-F850-4070-9804-7EBDAE064590}"/>
              </a:ext>
            </a:extLst>
          </p:cNvPr>
          <p:cNvSpPr/>
          <p:nvPr/>
        </p:nvSpPr>
        <p:spPr>
          <a:xfrm>
            <a:off x="8698816" y="6117483"/>
            <a:ext cx="146343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5123 </a:t>
            </a:r>
            <a:endParaRPr lang="ru-RU" sz="2200" dirty="0">
              <a:solidFill>
                <a:srgbClr val="115EA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xmlns="" id="{611F7449-5405-4C47-BBDF-D407A1CFD367}"/>
              </a:ext>
            </a:extLst>
          </p:cNvPr>
          <p:cNvSpPr/>
          <p:nvPr/>
        </p:nvSpPr>
        <p:spPr>
          <a:xfrm>
            <a:off x="9428724" y="6179038"/>
            <a:ext cx="27373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социально-гуманитарная  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xmlns="" id="{C9A978BA-D309-4712-8AC9-7466512D107E}"/>
              </a:ext>
            </a:extLst>
          </p:cNvPr>
          <p:cNvSpPr/>
          <p:nvPr/>
        </p:nvSpPr>
        <p:spPr>
          <a:xfrm>
            <a:off x="8698816" y="3914895"/>
            <a:ext cx="146343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7544 </a:t>
            </a:r>
            <a:endParaRPr lang="ru-RU" sz="2200" dirty="0">
              <a:solidFill>
                <a:srgbClr val="115EA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xmlns="" id="{184F9D39-2CBF-448A-8645-82AA741CA437}"/>
              </a:ext>
            </a:extLst>
          </p:cNvPr>
          <p:cNvSpPr/>
          <p:nvPr/>
        </p:nvSpPr>
        <p:spPr>
          <a:xfrm>
            <a:off x="9428724" y="3976450"/>
            <a:ext cx="27373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физкультурно-спортивная  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Прямоугольник 58">
            <a:extLst>
              <a:ext uri="{FF2B5EF4-FFF2-40B4-BE49-F238E27FC236}">
                <a16:creationId xmlns:a16="http://schemas.microsoft.com/office/drawing/2014/main" xmlns="" id="{CB5654BC-666F-491F-B9E4-693A4F2F6FAA}"/>
              </a:ext>
            </a:extLst>
          </p:cNvPr>
          <p:cNvSpPr/>
          <p:nvPr/>
        </p:nvSpPr>
        <p:spPr>
          <a:xfrm>
            <a:off x="8698816" y="4355413"/>
            <a:ext cx="146343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6362 </a:t>
            </a:r>
            <a:endParaRPr lang="ru-RU" sz="2200" dirty="0">
              <a:solidFill>
                <a:srgbClr val="115EA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xmlns="" id="{1876A142-17DB-4E9F-90C7-85C7476F4667}"/>
              </a:ext>
            </a:extLst>
          </p:cNvPr>
          <p:cNvSpPr/>
          <p:nvPr/>
        </p:nvSpPr>
        <p:spPr>
          <a:xfrm>
            <a:off x="9428724" y="4416968"/>
            <a:ext cx="27373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художественная  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Прямоугольник 60">
            <a:extLst>
              <a:ext uri="{FF2B5EF4-FFF2-40B4-BE49-F238E27FC236}">
                <a16:creationId xmlns:a16="http://schemas.microsoft.com/office/drawing/2014/main" xmlns="" id="{30E58BBA-B47A-4DCF-9913-ED43531D8B07}"/>
              </a:ext>
            </a:extLst>
          </p:cNvPr>
          <p:cNvSpPr/>
          <p:nvPr/>
        </p:nvSpPr>
        <p:spPr>
          <a:xfrm>
            <a:off x="-230555" y="4186856"/>
            <a:ext cx="1552276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500" dirty="0" smtClean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2 358</a:t>
            </a:r>
            <a:endParaRPr lang="ru-RU" sz="3500" dirty="0">
              <a:solidFill>
                <a:srgbClr val="115EA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3" name="Рисунок 62">
            <a:extLst>
              <a:ext uri="{FF2B5EF4-FFF2-40B4-BE49-F238E27FC236}">
                <a16:creationId xmlns:a16="http://schemas.microsoft.com/office/drawing/2014/main" xmlns="" id="{9F37B423-75DA-46A2-83A7-8F988050BA1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524" y="3272438"/>
            <a:ext cx="494458" cy="609946"/>
          </a:xfrm>
          <a:prstGeom prst="rect">
            <a:avLst/>
          </a:prstGeom>
        </p:spPr>
      </p:pic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xmlns="" id="{311401BF-96F8-46BE-907F-56C5A6B66BFD}"/>
              </a:ext>
            </a:extLst>
          </p:cNvPr>
          <p:cNvSpPr/>
          <p:nvPr/>
        </p:nvSpPr>
        <p:spPr>
          <a:xfrm>
            <a:off x="9448171" y="3705048"/>
            <a:ext cx="2234138" cy="323165"/>
          </a:xfrm>
          <a:prstGeom prst="rect">
            <a:avLst/>
          </a:prstGeom>
          <a:solidFill>
            <a:srgbClr val="E4F3F8"/>
          </a:solidFill>
        </p:spPr>
        <p:txBody>
          <a:bodyPr wrap="none">
            <a:spAutoFit/>
          </a:bodyPr>
          <a:lstStyle/>
          <a:p>
            <a:r>
              <a:rPr lang="en-US" sz="1500" dirty="0">
                <a:solidFill>
                  <a:srgbClr val="115E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P23.</a:t>
            </a:r>
            <a:r>
              <a:rPr lang="ru-RU" sz="1500" dirty="0">
                <a:solidFill>
                  <a:srgbClr val="115E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НАВИГАТОР.ДЕТИ</a:t>
            </a:r>
          </a:p>
        </p:txBody>
      </p:sp>
    </p:spTree>
    <p:extLst>
      <p:ext uri="{BB962C8B-B14F-4D97-AF65-F5344CB8AC3E}">
        <p14:creationId xmlns:p14="http://schemas.microsoft.com/office/powerpoint/2010/main" val="264760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Персонифицированное финансирование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5534D165-66E6-4CA0-89BE-A2FF583CFE0E}"/>
              </a:ext>
            </a:extLst>
          </p:cNvPr>
          <p:cNvSpPr/>
          <p:nvPr/>
        </p:nvSpPr>
        <p:spPr>
          <a:xfrm>
            <a:off x="1768638" y="1670897"/>
            <a:ext cx="1935146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500" dirty="0" smtClean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452 240 </a:t>
            </a:r>
            <a:endParaRPr lang="ru-RU" sz="3500" dirty="0">
              <a:solidFill>
                <a:srgbClr val="115EA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BD23409E-698C-4AA7-BAF3-A2CBD8AC6FAF}"/>
              </a:ext>
            </a:extLst>
          </p:cNvPr>
          <p:cNvSpPr/>
          <p:nvPr/>
        </p:nvSpPr>
        <p:spPr>
          <a:xfrm>
            <a:off x="955706" y="952811"/>
            <a:ext cx="1070485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  <a:tabLst>
                <a:tab pos="810260" algn="l"/>
              </a:tabLst>
            </a:pPr>
            <a:r>
              <a:rPr lang="ru-RU" sz="17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 </a:t>
            </a:r>
            <a:r>
              <a:rPr lang="ru-RU" sz="1700" b="1" dirty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декабря 2020 года </a:t>
            </a:r>
            <a:r>
              <a:rPr lang="ru-RU" sz="17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край включился в систему персонифицированного финансирования. </a:t>
            </a:r>
          </a:p>
          <a:p>
            <a:pPr lvl="0" algn="ctr">
              <a:spcAft>
                <a:spcPts val="0"/>
              </a:spcAft>
              <a:tabLst>
                <a:tab pos="810260" algn="l"/>
              </a:tabLst>
            </a:pPr>
            <a:r>
              <a:rPr lang="ru-RU" sz="17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Во всех </a:t>
            </a:r>
            <a:r>
              <a:rPr lang="ru-RU" sz="1700" b="1" dirty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44 </a:t>
            </a:r>
            <a:r>
              <a:rPr lang="ru-RU" sz="17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муниципальных образованиях края выдаются сертификаты дополнительного образования. </a:t>
            </a:r>
            <a:endParaRPr lang="ru-RU" sz="17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87CF8636-BD62-4FBC-859D-4A603A6B6F25}"/>
              </a:ext>
            </a:extLst>
          </p:cNvPr>
          <p:cNvSpPr/>
          <p:nvPr/>
        </p:nvSpPr>
        <p:spPr>
          <a:xfrm>
            <a:off x="2023514" y="3225840"/>
            <a:ext cx="1470274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500" dirty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8,35</a:t>
            </a:r>
            <a:r>
              <a:rPr lang="en-US" sz="2500" dirty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%</a:t>
            </a:r>
            <a:r>
              <a:rPr lang="en-US" sz="3500" dirty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ru-RU" sz="3500" b="1" dirty="0">
              <a:solidFill>
                <a:srgbClr val="115EA8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Группа 41">
            <a:extLst>
              <a:ext uri="{FF2B5EF4-FFF2-40B4-BE49-F238E27FC236}">
                <a16:creationId xmlns:a16="http://schemas.microsoft.com/office/drawing/2014/main" xmlns="" id="{F641575B-6594-404A-ACAD-F3BE246258B4}"/>
              </a:ext>
            </a:extLst>
          </p:cNvPr>
          <p:cNvGrpSpPr/>
          <p:nvPr/>
        </p:nvGrpSpPr>
        <p:grpSpPr>
          <a:xfrm>
            <a:off x="348107" y="1734636"/>
            <a:ext cx="1465795" cy="1952014"/>
            <a:chOff x="257609" y="2687132"/>
            <a:chExt cx="1044293" cy="148373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7" name="Группа 39">
              <a:extLst>
                <a:ext uri="{FF2B5EF4-FFF2-40B4-BE49-F238E27FC236}">
                  <a16:creationId xmlns:a16="http://schemas.microsoft.com/office/drawing/2014/main" xmlns="" id="{6AD09766-06F8-4179-A023-D98927B5D7FA}"/>
                </a:ext>
              </a:extLst>
            </p:cNvPr>
            <p:cNvGrpSpPr/>
            <p:nvPr/>
          </p:nvGrpSpPr>
          <p:grpSpPr>
            <a:xfrm>
              <a:off x="257609" y="2687132"/>
              <a:ext cx="1044293" cy="1483736"/>
              <a:chOff x="257609" y="2687132"/>
              <a:chExt cx="1044293" cy="1483736"/>
            </a:xfrm>
          </p:grpSpPr>
          <p:pic>
            <p:nvPicPr>
              <p:cNvPr id="9" name="Picture 1">
                <a:extLst>
                  <a:ext uri="{FF2B5EF4-FFF2-40B4-BE49-F238E27FC236}">
                    <a16:creationId xmlns:a16="http://schemas.microsoft.com/office/drawing/2014/main" xmlns="" id="{7BF34F9D-0EEF-453B-A6C4-61C8DB4EF59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57609" y="2687132"/>
                <a:ext cx="1044293" cy="14837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0" name="Прямоугольник 9">
                <a:extLst>
                  <a:ext uri="{FF2B5EF4-FFF2-40B4-BE49-F238E27FC236}">
                    <a16:creationId xmlns:a16="http://schemas.microsoft.com/office/drawing/2014/main" xmlns="" id="{131E1631-6BE5-4B08-A476-E05FDD5D5D81}"/>
                  </a:ext>
                </a:extLst>
              </p:cNvPr>
              <p:cNvSpPr/>
              <p:nvPr/>
            </p:nvSpPr>
            <p:spPr>
              <a:xfrm>
                <a:off x="450509" y="3354287"/>
                <a:ext cx="673534" cy="1784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xmlns="" id="{1793A590-5D18-4FF5-9628-7BA17A5BCA0B}"/>
                </a:ext>
              </a:extLst>
            </p:cNvPr>
            <p:cNvSpPr/>
            <p:nvPr/>
          </p:nvSpPr>
          <p:spPr>
            <a:xfrm>
              <a:off x="399914" y="3284031"/>
              <a:ext cx="81144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Фамилия</a:t>
              </a:r>
            </a:p>
            <a:p>
              <a:pPr algn="ctr"/>
              <a:r>
                <a:rPr lang="ru-RU" sz="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Имя Отчество</a:t>
              </a:r>
            </a:p>
          </p:txBody>
        </p:sp>
      </p:grp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5BE76D6C-5AAA-462E-BAD4-C47AFAC02408}"/>
              </a:ext>
            </a:extLst>
          </p:cNvPr>
          <p:cNvSpPr/>
          <p:nvPr/>
        </p:nvSpPr>
        <p:spPr>
          <a:xfrm>
            <a:off x="3537899" y="3123049"/>
            <a:ext cx="400378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>
                <a:latin typeface="Arial" pitchFamily="34" charset="0"/>
                <a:cs typeface="Arial" pitchFamily="34" charset="0"/>
              </a:rPr>
              <a:t>от демографии края </a:t>
            </a:r>
          </a:p>
          <a:p>
            <a:r>
              <a:rPr lang="ru-RU" sz="1700" dirty="0">
                <a:latin typeface="Arial" pitchFamily="34" charset="0"/>
                <a:cs typeface="Arial" pitchFamily="34" charset="0"/>
              </a:rPr>
              <a:t>(866 567 детей от 5 до 18 лет)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EC11EB99-5E98-4E4F-AE83-B60A445A8DA9}"/>
              </a:ext>
            </a:extLst>
          </p:cNvPr>
          <p:cNvSpPr/>
          <p:nvPr/>
        </p:nvSpPr>
        <p:spPr>
          <a:xfrm>
            <a:off x="3548609" y="1736563"/>
            <a:ext cx="413752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>
                <a:latin typeface="Arial" pitchFamily="34" charset="0"/>
                <a:cs typeface="Arial" pitchFamily="34" charset="0"/>
              </a:rPr>
              <a:t>сертификатов персонифицированного </a:t>
            </a:r>
            <a:r>
              <a:rPr lang="ru-RU" sz="1700" b="1" dirty="0">
                <a:latin typeface="Arial" pitchFamily="34" charset="0"/>
                <a:cs typeface="Arial" pitchFamily="34" charset="0"/>
              </a:rPr>
              <a:t>учета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 выданы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AB4C4F6E-033E-4177-8121-9B3AF5C746F2}"/>
              </a:ext>
            </a:extLst>
          </p:cNvPr>
          <p:cNvSpPr/>
          <p:nvPr/>
        </p:nvSpPr>
        <p:spPr>
          <a:xfrm>
            <a:off x="1831155" y="2350330"/>
            <a:ext cx="1810111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500" dirty="0" smtClean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72 339  </a:t>
            </a:r>
            <a:endParaRPr lang="ru-RU" sz="3500" dirty="0">
              <a:solidFill>
                <a:srgbClr val="115EA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6394FEBA-5212-48EC-9E8E-2D071A122143}"/>
              </a:ext>
            </a:extLst>
          </p:cNvPr>
          <p:cNvSpPr/>
          <p:nvPr/>
        </p:nvSpPr>
        <p:spPr>
          <a:xfrm>
            <a:off x="3548609" y="2398744"/>
            <a:ext cx="549187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>
                <a:latin typeface="Arial" pitchFamily="34" charset="0"/>
                <a:cs typeface="Arial" pitchFamily="34" charset="0"/>
              </a:rPr>
              <a:t>сертификатов персонифицированного </a:t>
            </a:r>
            <a:r>
              <a:rPr lang="ru-RU" sz="1700" b="1" dirty="0">
                <a:latin typeface="Arial" pitchFamily="34" charset="0"/>
                <a:cs typeface="Arial" pitchFamily="34" charset="0"/>
              </a:rPr>
              <a:t>финансирования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 со статусом «действующий»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1C4136FF-C27A-48D4-AC1D-26301530C33B}"/>
              </a:ext>
            </a:extLst>
          </p:cNvPr>
          <p:cNvSpPr/>
          <p:nvPr/>
        </p:nvSpPr>
        <p:spPr>
          <a:xfrm>
            <a:off x="1893672" y="3032594"/>
            <a:ext cx="2756647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>
                <a:latin typeface="Arial" pitchFamily="34" charset="0"/>
                <a:cs typeface="Arial" pitchFamily="34" charset="0"/>
              </a:rPr>
              <a:t>что составляет 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82DA3CD5-36E4-4A3B-A56C-5CC9E06042B3}"/>
              </a:ext>
            </a:extLst>
          </p:cNvPr>
          <p:cNvSpPr/>
          <p:nvPr/>
        </p:nvSpPr>
        <p:spPr>
          <a:xfrm>
            <a:off x="8572460" y="1736563"/>
            <a:ext cx="3366497" cy="2097306"/>
          </a:xfrm>
          <a:prstGeom prst="rect">
            <a:avLst/>
          </a:prstGeom>
          <a:solidFill>
            <a:srgbClr val="E4F3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8A2EC66E-9278-4AE0-B28B-CFEB6E16702D}"/>
              </a:ext>
            </a:extLst>
          </p:cNvPr>
          <p:cNvSpPr/>
          <p:nvPr/>
        </p:nvSpPr>
        <p:spPr>
          <a:xfrm>
            <a:off x="8657421" y="1783191"/>
            <a:ext cx="3186472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700" b="1" dirty="0">
                <a:latin typeface="Arial" pitchFamily="34" charset="0"/>
                <a:cs typeface="Arial" pitchFamily="34" charset="0"/>
              </a:rPr>
              <a:t>НОМИНАЛ СЕРТИФИКАТА 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AE642D1E-FB55-4460-9505-6DBF8A955F03}"/>
              </a:ext>
            </a:extLst>
          </p:cNvPr>
          <p:cNvSpPr/>
          <p:nvPr/>
        </p:nvSpPr>
        <p:spPr>
          <a:xfrm>
            <a:off x="8529446" y="2127662"/>
            <a:ext cx="35377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от</a:t>
            </a:r>
            <a:r>
              <a:rPr lang="ru-RU" sz="2000" b="1" dirty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3 900 </a:t>
            </a:r>
            <a:r>
              <a:rPr lang="ru-RU" sz="2000" dirty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до </a:t>
            </a:r>
            <a:r>
              <a:rPr lang="ru-RU" sz="2000" b="1" dirty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16 360 </a:t>
            </a:r>
            <a:r>
              <a:rPr lang="ru-RU" sz="2000" dirty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рублей</a:t>
            </a:r>
            <a:r>
              <a:rPr lang="ru-RU" sz="2000" b="1" dirty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</a:t>
            </a:r>
            <a:endParaRPr lang="ru-RU" sz="2000" b="1" dirty="0">
              <a:solidFill>
                <a:srgbClr val="115EA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44761AF8-625F-4198-92FC-6DB28B19482E}"/>
              </a:ext>
            </a:extLst>
          </p:cNvPr>
          <p:cNvSpPr/>
          <p:nvPr/>
        </p:nvSpPr>
        <p:spPr>
          <a:xfrm>
            <a:off x="8657421" y="2414171"/>
            <a:ext cx="3186472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700" dirty="0">
                <a:latin typeface="Arial" pitchFamily="34" charset="0"/>
                <a:cs typeface="Arial" pitchFamily="34" charset="0"/>
              </a:rPr>
              <a:t>варьируется в МО края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6BCF6F00-2A60-46E7-A994-AC7282320EBC}"/>
              </a:ext>
            </a:extLst>
          </p:cNvPr>
          <p:cNvSpPr/>
          <p:nvPr/>
        </p:nvSpPr>
        <p:spPr>
          <a:xfrm>
            <a:off x="9100233" y="2849791"/>
            <a:ext cx="24822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от </a:t>
            </a:r>
            <a:r>
              <a:rPr lang="ru-RU" sz="2000" b="1" dirty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72</a:t>
            </a:r>
            <a:r>
              <a:rPr lang="ru-RU" sz="2000" dirty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до </a:t>
            </a:r>
            <a:r>
              <a:rPr lang="ru-RU" sz="2000" b="1" dirty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144</a:t>
            </a:r>
            <a:r>
              <a:rPr lang="ru-RU" sz="2000" dirty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часов </a:t>
            </a:r>
            <a:endParaRPr lang="ru-RU" sz="2000" b="1" dirty="0">
              <a:solidFill>
                <a:srgbClr val="115EA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2A9E4E74-F421-46A7-905B-51AF8FAAF724}"/>
              </a:ext>
            </a:extLst>
          </p:cNvPr>
          <p:cNvSpPr/>
          <p:nvPr/>
        </p:nvSpPr>
        <p:spPr>
          <a:xfrm>
            <a:off x="8657421" y="3120362"/>
            <a:ext cx="318647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700" dirty="0">
                <a:latin typeface="Arial" pitchFamily="34" charset="0"/>
                <a:cs typeface="Arial" pitchFamily="34" charset="0"/>
              </a:rPr>
              <a:t>программы покрывают сертификаты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3F65D8FD-9477-4361-A0A2-982077DABAED}"/>
              </a:ext>
            </a:extLst>
          </p:cNvPr>
          <p:cNvSpPr/>
          <p:nvPr/>
        </p:nvSpPr>
        <p:spPr>
          <a:xfrm>
            <a:off x="554001" y="3984837"/>
            <a:ext cx="108585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700" b="1" dirty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Перед тем как включить программу в ПФДО, программа проходит процедуру </a:t>
            </a:r>
          </a:p>
          <a:p>
            <a:pPr algn="ctr"/>
            <a:r>
              <a:rPr lang="ru-RU" sz="1700" b="1" dirty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НЕЗАВИСИМОЙ ОЦЕНКИ КАЧЕСТВА</a:t>
            </a:r>
            <a:endParaRPr lang="ru-RU" sz="1700" b="1" dirty="0">
              <a:solidFill>
                <a:srgbClr val="115EA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E47C9DD7-2EE2-4EFE-941E-BD6805A3A1FB}"/>
              </a:ext>
            </a:extLst>
          </p:cNvPr>
          <p:cNvSpPr/>
          <p:nvPr/>
        </p:nvSpPr>
        <p:spPr>
          <a:xfrm>
            <a:off x="161901" y="4683424"/>
            <a:ext cx="140812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500" dirty="0">
                <a:solidFill>
                  <a:srgbClr val="0070C0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200</a:t>
            </a:r>
            <a:endParaRPr lang="ru-RU" sz="35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xmlns="" id="{0DD6AA72-4FD0-48A1-B8A6-F1BDB3C43567}"/>
              </a:ext>
            </a:extLst>
          </p:cNvPr>
          <p:cNvSpPr/>
          <p:nvPr/>
        </p:nvSpPr>
        <p:spPr>
          <a:xfrm>
            <a:off x="1577137" y="4744180"/>
            <a:ext cx="363101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общественных экспертов </a:t>
            </a:r>
          </a:p>
          <a:p>
            <a:r>
              <a:rPr lang="ru-RU" sz="1700" dirty="0"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со всего края в 2021г. </a:t>
            </a:r>
            <a:endParaRPr lang="ru-RU" sz="17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xmlns="" id="{D6D7D431-E447-44FC-99D3-765730D24807}"/>
              </a:ext>
            </a:extLst>
          </p:cNvPr>
          <p:cNvSpPr/>
          <p:nvPr/>
        </p:nvSpPr>
        <p:spPr>
          <a:xfrm>
            <a:off x="161901" y="5449744"/>
            <a:ext cx="140812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500" dirty="0">
                <a:solidFill>
                  <a:srgbClr val="0070C0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3030</a:t>
            </a:r>
            <a:endParaRPr lang="ru-RU" sz="35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xmlns="" id="{C4884EE0-8A7A-4AF2-9B20-7E5A31A22FE8}"/>
              </a:ext>
            </a:extLst>
          </p:cNvPr>
          <p:cNvSpPr/>
          <p:nvPr/>
        </p:nvSpPr>
        <p:spPr>
          <a:xfrm>
            <a:off x="1577136" y="5504530"/>
            <a:ext cx="4901301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дополнительных общеобразовательных программ прошли экспертизу, вошли в реестр сертифицированных программ ПФДО</a:t>
            </a:r>
            <a:endParaRPr lang="ru-RU" sz="17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44E4ADA4-B04E-49A7-8F08-24F37A7337A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2077" y="4660274"/>
            <a:ext cx="2528406" cy="17876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EAA1CF53-CD10-4830-8436-C0AA694EDAF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7132" y="4687777"/>
            <a:ext cx="2803510" cy="174717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xmlns="" id="{74A92C19-B73C-458A-8E03-A1FCA691B265}"/>
              </a:ext>
            </a:extLst>
          </p:cNvPr>
          <p:cNvSpPr/>
          <p:nvPr/>
        </p:nvSpPr>
        <p:spPr>
          <a:xfrm>
            <a:off x="9494705" y="4368465"/>
            <a:ext cx="2192973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500" u="sng" dirty="0">
                <a:solidFill>
                  <a:srgbClr val="115E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https://rmc23.ru/НОКО/</a:t>
            </a:r>
          </a:p>
        </p:txBody>
      </p:sp>
    </p:spTree>
    <p:extLst>
      <p:ext uri="{BB962C8B-B14F-4D97-AF65-F5344CB8AC3E}">
        <p14:creationId xmlns:p14="http://schemas.microsoft.com/office/powerpoint/2010/main" val="443301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1736" y="52395"/>
            <a:ext cx="10753195" cy="833846"/>
          </a:xfrm>
        </p:spPr>
        <p:txBody>
          <a:bodyPr/>
          <a:lstStyle/>
          <a:p>
            <a:r>
              <a:rPr lang="ru-RU" dirty="0"/>
              <a:t>Кадровый потенциал системы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204C5DB6-1454-4DED-ADB2-DE5A5789BCC4}"/>
              </a:ext>
            </a:extLst>
          </p:cNvPr>
          <p:cNvSpPr/>
          <p:nvPr/>
        </p:nvSpPr>
        <p:spPr>
          <a:xfrm>
            <a:off x="404232" y="996877"/>
            <a:ext cx="1435008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500" dirty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9466  </a:t>
            </a:r>
            <a:endParaRPr lang="ru-RU" sz="3500" dirty="0">
              <a:solidFill>
                <a:srgbClr val="115EA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5B9D9357-8060-443C-85E3-55834B3B0201}"/>
              </a:ext>
            </a:extLst>
          </p:cNvPr>
          <p:cNvSpPr/>
          <p:nvPr/>
        </p:nvSpPr>
        <p:spPr>
          <a:xfrm>
            <a:off x="1718475" y="1012266"/>
            <a:ext cx="371136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>
                <a:latin typeface="Arial" pitchFamily="34" charset="0"/>
                <a:cs typeface="Arial" pitchFamily="34" charset="0"/>
              </a:rPr>
              <a:t>педагогических работников 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работают 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в организациях дополнительного образования </a:t>
            </a:r>
          </a:p>
        </p:txBody>
      </p:sp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xmlns="" id="{3FEF469B-14E6-4A72-84DE-6DD05F6A91E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9564601"/>
              </p:ext>
            </p:extLst>
          </p:nvPr>
        </p:nvGraphicFramePr>
        <p:xfrm>
          <a:off x="894702" y="1852321"/>
          <a:ext cx="4125116" cy="27500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DFD8D085-A336-4783-AA5E-D3052457E839}"/>
              </a:ext>
            </a:extLst>
          </p:cNvPr>
          <p:cNvSpPr/>
          <p:nvPr/>
        </p:nvSpPr>
        <p:spPr>
          <a:xfrm>
            <a:off x="2112232" y="2864716"/>
            <a:ext cx="920444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3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2155 </a:t>
            </a:r>
            <a:endParaRPr lang="ru-RU" sz="2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1B1BF940-F086-4873-83FC-969F2F501354}"/>
              </a:ext>
            </a:extLst>
          </p:cNvPr>
          <p:cNvSpPr/>
          <p:nvPr/>
        </p:nvSpPr>
        <p:spPr>
          <a:xfrm>
            <a:off x="2880134" y="3197858"/>
            <a:ext cx="920444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3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4200 </a:t>
            </a:r>
            <a:endParaRPr lang="ru-RU" sz="2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9C83A54A-E114-4BDD-BC06-E96EA41249DF}"/>
              </a:ext>
            </a:extLst>
          </p:cNvPr>
          <p:cNvSpPr/>
          <p:nvPr/>
        </p:nvSpPr>
        <p:spPr>
          <a:xfrm>
            <a:off x="529267" y="1792928"/>
            <a:ext cx="934871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500" dirty="0" smtClean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655</a:t>
            </a:r>
            <a:endParaRPr lang="ru-RU" sz="3500" dirty="0">
              <a:solidFill>
                <a:srgbClr val="115EA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E44183DE-84B8-4043-88C3-04F47433271A}"/>
              </a:ext>
            </a:extLst>
          </p:cNvPr>
          <p:cNvSpPr/>
          <p:nvPr/>
        </p:nvSpPr>
        <p:spPr>
          <a:xfrm>
            <a:off x="390430" y="5199782"/>
            <a:ext cx="1083950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500" dirty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48%</a:t>
            </a:r>
            <a:endParaRPr lang="ru-RU" sz="3500" dirty="0">
              <a:solidFill>
                <a:srgbClr val="115EA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53952984-5A6D-4375-AC47-951E4AA0CF08}"/>
              </a:ext>
            </a:extLst>
          </p:cNvPr>
          <p:cNvSpPr/>
          <p:nvPr/>
        </p:nvSpPr>
        <p:spPr>
          <a:xfrm>
            <a:off x="1589173" y="5108488"/>
            <a:ext cx="371136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>
                <a:latin typeface="Arial" pitchFamily="34" charset="0"/>
                <a:cs typeface="Arial" pitchFamily="34" charset="0"/>
              </a:rPr>
              <a:t>всех работающих в системе представляют самую активную категорию – </a:t>
            </a:r>
            <a:r>
              <a:rPr lang="ru-RU" sz="1700" b="1" dirty="0">
                <a:latin typeface="Arial" pitchFamily="34" charset="0"/>
                <a:cs typeface="Arial" pitchFamily="34" charset="0"/>
              </a:rPr>
              <a:t>от 35 и более лет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ED5C6B2F-AB4A-4F76-8F13-6B16BF9E8C79}"/>
              </a:ext>
            </a:extLst>
          </p:cNvPr>
          <p:cNvSpPr/>
          <p:nvPr/>
        </p:nvSpPr>
        <p:spPr>
          <a:xfrm>
            <a:off x="5280847" y="3543564"/>
            <a:ext cx="934871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500" dirty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95  </a:t>
            </a:r>
            <a:endParaRPr lang="ru-RU" sz="3500" dirty="0">
              <a:solidFill>
                <a:srgbClr val="115EA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90201466-4311-4517-8BC6-790FE4D1AB1F}"/>
              </a:ext>
            </a:extLst>
          </p:cNvPr>
          <p:cNvSpPr/>
          <p:nvPr/>
        </p:nvSpPr>
        <p:spPr>
          <a:xfrm>
            <a:off x="5987712" y="3562126"/>
            <a:ext cx="313975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>
                <a:latin typeface="Arial" pitchFamily="34" charset="0"/>
                <a:cs typeface="Arial" pitchFamily="34" charset="0"/>
              </a:rPr>
              <a:t>руководителей представили край на Конкурсе за 6 лет 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8337C39E-C132-4A6E-A8E3-CC91BFD8B9DB}"/>
              </a:ext>
            </a:extLst>
          </p:cNvPr>
          <p:cNvSpPr/>
          <p:nvPr/>
        </p:nvSpPr>
        <p:spPr>
          <a:xfrm>
            <a:off x="6099787" y="1852321"/>
            <a:ext cx="55817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ПРОФЕССИОНАЛЬНЫЕ КОНКУРСЫ </a:t>
            </a:r>
            <a:endParaRPr lang="ru-RU" sz="2000" b="1" dirty="0">
              <a:solidFill>
                <a:srgbClr val="115EA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681C21BB-A6BE-4385-99FB-5AAB2C4BE4B4}"/>
              </a:ext>
            </a:extLst>
          </p:cNvPr>
          <p:cNvSpPr/>
          <p:nvPr/>
        </p:nvSpPr>
        <p:spPr>
          <a:xfrm>
            <a:off x="9030423" y="3580775"/>
            <a:ext cx="684803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500" dirty="0">
                <a:solidFill>
                  <a:srgbClr val="115EA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8  </a:t>
            </a:r>
            <a:endParaRPr lang="ru-RU" sz="3500" dirty="0">
              <a:solidFill>
                <a:srgbClr val="115EA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78F366C2-8DA9-4DC2-9F17-49ADFDB198FE}"/>
              </a:ext>
            </a:extLst>
          </p:cNvPr>
          <p:cNvSpPr/>
          <p:nvPr/>
        </p:nvSpPr>
        <p:spPr>
          <a:xfrm>
            <a:off x="9372825" y="3580775"/>
            <a:ext cx="258630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>
                <a:latin typeface="Arial" pitchFamily="34" charset="0"/>
                <a:cs typeface="Arial" pitchFamily="34" charset="0"/>
              </a:rPr>
              <a:t>победителей вышли в очный этап в 2022г.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60638A00-FA12-4DF7-8F25-76D3A401F79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27"/>
          <a:stretch/>
        </p:blipFill>
        <p:spPr>
          <a:xfrm>
            <a:off x="7762656" y="5137040"/>
            <a:ext cx="1691613" cy="1206209"/>
          </a:xfrm>
          <a:prstGeom prst="roundRect">
            <a:avLst>
              <a:gd name="adj" fmla="val 13302"/>
            </a:avLst>
          </a:prstGeom>
        </p:spPr>
      </p:pic>
      <p:pic>
        <p:nvPicPr>
          <p:cNvPr id="23" name="Picture 3">
            <a:extLst>
              <a:ext uri="{FF2B5EF4-FFF2-40B4-BE49-F238E27FC236}">
                <a16:creationId xmlns:a16="http://schemas.microsoft.com/office/drawing/2014/main" xmlns="" id="{C43C744E-9D85-4B09-A4EB-11EB7C3370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b="22701"/>
          <a:stretch/>
        </p:blipFill>
        <p:spPr bwMode="auto">
          <a:xfrm>
            <a:off x="9937246" y="5108488"/>
            <a:ext cx="1901827" cy="1179522"/>
          </a:xfrm>
          <a:prstGeom prst="roundRect">
            <a:avLst>
              <a:gd name="adj" fmla="val 13913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4">
            <a:extLst>
              <a:ext uri="{FF2B5EF4-FFF2-40B4-BE49-F238E27FC236}">
                <a16:creationId xmlns:a16="http://schemas.microsoft.com/office/drawing/2014/main" xmlns="" id="{A956EB7F-4747-4534-A4A2-0B53FF6B41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/>
          <a:srcRect r="-128"/>
          <a:stretch/>
        </p:blipFill>
        <p:spPr bwMode="auto">
          <a:xfrm>
            <a:off x="5295270" y="5174601"/>
            <a:ext cx="1932212" cy="1168648"/>
          </a:xfrm>
          <a:prstGeom prst="roundRect">
            <a:avLst>
              <a:gd name="adj" fmla="val 14464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55BAA350-49D8-46CB-A62F-2D6F5E9EBCF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9045" y="976263"/>
            <a:ext cx="934871" cy="774462"/>
          </a:xfrm>
          <a:prstGeom prst="rect">
            <a:avLst/>
          </a:prstGeom>
        </p:spPr>
      </p:pic>
      <p:pic>
        <p:nvPicPr>
          <p:cNvPr id="29" name="Рисунок 28" descr="Мужской профиль">
            <a:extLst>
              <a:ext uri="{FF2B5EF4-FFF2-40B4-BE49-F238E27FC236}">
                <a16:creationId xmlns:a16="http://schemas.microsoft.com/office/drawing/2014/main" xmlns="" id="{641AC164-D4B9-4C8E-805C-E4F12E2C007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580120" y="2415910"/>
            <a:ext cx="600036" cy="600036"/>
          </a:xfrm>
          <a:prstGeom prst="rect">
            <a:avLst/>
          </a:prstGeom>
        </p:spPr>
      </p:pic>
      <p:pic>
        <p:nvPicPr>
          <p:cNvPr id="31" name="Рисунок 30" descr="Женский профиль">
            <a:extLst>
              <a:ext uri="{FF2B5EF4-FFF2-40B4-BE49-F238E27FC236}">
                <a16:creationId xmlns:a16="http://schemas.microsoft.com/office/drawing/2014/main" xmlns="" id="{710B2DFD-F8F3-44CB-9FDD-57F917A32A5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3739541" y="2415910"/>
            <a:ext cx="600036" cy="600036"/>
          </a:xfrm>
          <a:prstGeom prst="rect">
            <a:avLst/>
          </a:prstGeom>
        </p:spPr>
      </p:pic>
      <p:pic>
        <p:nvPicPr>
          <p:cNvPr id="33" name="Рисунок 32" descr="Лектор">
            <a:extLst>
              <a:ext uri="{FF2B5EF4-FFF2-40B4-BE49-F238E27FC236}">
                <a16:creationId xmlns:a16="http://schemas.microsoft.com/office/drawing/2014/main" xmlns="" id="{A8DBA109-1551-45C3-8CBC-B7CDBC25E74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412958" y="4240209"/>
            <a:ext cx="915186" cy="915186"/>
          </a:xfrm>
          <a:prstGeom prst="rect">
            <a:avLst/>
          </a:prstGeom>
        </p:spPr>
      </p:pic>
      <p:pic>
        <p:nvPicPr>
          <p:cNvPr id="37" name="Рисунок 36" descr="Профессор">
            <a:extLst>
              <a:ext uri="{FF2B5EF4-FFF2-40B4-BE49-F238E27FC236}">
                <a16:creationId xmlns:a16="http://schemas.microsoft.com/office/drawing/2014/main" xmlns="" id="{921B9EEA-DB33-4F82-A179-91BD9D72860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5689764" y="1544285"/>
            <a:ext cx="722785" cy="722785"/>
          </a:xfrm>
          <a:prstGeom prst="rect">
            <a:avLst/>
          </a:prstGeom>
        </p:spPr>
      </p:pic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xmlns="" id="{CC38FCD6-60C1-4ACD-8A43-548F3A02B63E}"/>
              </a:ext>
            </a:extLst>
          </p:cNvPr>
          <p:cNvSpPr/>
          <p:nvPr/>
        </p:nvSpPr>
        <p:spPr>
          <a:xfrm>
            <a:off x="5367510" y="2639414"/>
            <a:ext cx="665487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i="1" dirty="0">
                <a:latin typeface="Arial" pitchFamily="34" charset="0"/>
                <a:cs typeface="Arial" pitchFamily="34" charset="0"/>
              </a:rPr>
              <a:t>С 2017 года Краснодарский край является лидером </a:t>
            </a:r>
          </a:p>
          <a:p>
            <a:r>
              <a:rPr lang="ru-RU" sz="1700" i="1" dirty="0">
                <a:latin typeface="Arial" pitchFamily="34" charset="0"/>
                <a:cs typeface="Arial" pitchFamily="34" charset="0"/>
              </a:rPr>
              <a:t>в рейтинге регионов участников Всероссийского профессионального конкурса </a:t>
            </a:r>
            <a:r>
              <a:rPr lang="ru-RU" sz="1700" b="1" i="1" dirty="0">
                <a:latin typeface="Arial" pitchFamily="34" charset="0"/>
                <a:cs typeface="Arial" pitchFamily="34" charset="0"/>
              </a:rPr>
              <a:t>«Арктур»</a:t>
            </a:r>
          </a:p>
        </p:txBody>
      </p:sp>
    </p:spTree>
    <p:extLst>
      <p:ext uri="{BB962C8B-B14F-4D97-AF65-F5344CB8AC3E}">
        <p14:creationId xmlns:p14="http://schemas.microsoft.com/office/powerpoint/2010/main" val="2268619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9458" y="30028"/>
            <a:ext cx="10753195" cy="833846"/>
          </a:xfrm>
        </p:spPr>
        <p:txBody>
          <a:bodyPr/>
          <a:lstStyle/>
          <a:p>
            <a:r>
              <a:rPr lang="ru-RU" dirty="0"/>
              <a:t>Профессиональные конкурсы системы дополнительного </a:t>
            </a:r>
            <a:br>
              <a:rPr lang="ru-RU" dirty="0"/>
            </a:br>
            <a:r>
              <a:rPr lang="ru-RU" dirty="0"/>
              <a:t>образования детей Краснодарского края в 2022 году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15832D66-97F5-4162-89AD-16AD0EFC591A}"/>
              </a:ext>
            </a:extLst>
          </p:cNvPr>
          <p:cNvSpPr/>
          <p:nvPr/>
        </p:nvSpPr>
        <p:spPr>
          <a:xfrm>
            <a:off x="3094557" y="1895553"/>
            <a:ext cx="2210688" cy="582336"/>
          </a:xfrm>
          <a:prstGeom prst="roundRect">
            <a:avLst/>
          </a:prstGeom>
          <a:solidFill>
            <a:schemeClr val="bg1"/>
          </a:solidFill>
          <a:ln w="22225" cap="rnd">
            <a:solidFill>
              <a:srgbClr val="115EA8"/>
            </a:soli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3C06F92F-947B-491F-9CEC-7B9995EA36FF}"/>
              </a:ext>
            </a:extLst>
          </p:cNvPr>
          <p:cNvSpPr/>
          <p:nvPr/>
        </p:nvSpPr>
        <p:spPr>
          <a:xfrm>
            <a:off x="472211" y="1895553"/>
            <a:ext cx="2125547" cy="582336"/>
          </a:xfrm>
          <a:prstGeom prst="roundRect">
            <a:avLst/>
          </a:prstGeom>
          <a:solidFill>
            <a:schemeClr val="bg1"/>
          </a:solidFill>
          <a:ln w="22225" cap="rnd">
            <a:solidFill>
              <a:srgbClr val="115EA8"/>
            </a:soli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0FDE0D0-24CB-4C3E-B8E8-586E05FD40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11" y="996598"/>
            <a:ext cx="1024327" cy="84856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CFF67DC4-75D1-4125-91EB-CE4C989F15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1590" y="972396"/>
            <a:ext cx="1078079" cy="1104685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4C26D90C-F17D-4CEC-97A6-94E5F3EC6645}"/>
              </a:ext>
            </a:extLst>
          </p:cNvPr>
          <p:cNvSpPr/>
          <p:nvPr/>
        </p:nvSpPr>
        <p:spPr>
          <a:xfrm>
            <a:off x="7174079" y="1028103"/>
            <a:ext cx="49216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Краевой конкурс профессионального мастерства</a:t>
            </a:r>
          </a:p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работников сферы дополнительного образования </a:t>
            </a:r>
          </a:p>
          <a:p>
            <a:pPr algn="ctr"/>
            <a:r>
              <a:rPr lang="ru-RU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«СЕРДЦЕ ОТДАЮ ДЕТЯМ»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в 2022 году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8E82FC23-D514-4B2D-BAA4-DB0EB79814D1}"/>
              </a:ext>
            </a:extLst>
          </p:cNvPr>
          <p:cNvSpPr/>
          <p:nvPr/>
        </p:nvSpPr>
        <p:spPr>
          <a:xfrm>
            <a:off x="1516781" y="1134629"/>
            <a:ext cx="37884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115E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КРАЕВОЙ ПРОФЕССИОНАЛЬНЫЙ </a:t>
            </a:r>
          </a:p>
          <a:p>
            <a:r>
              <a:rPr lang="ru-RU" sz="1600" b="1" dirty="0">
                <a:solidFill>
                  <a:srgbClr val="115E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КОНКУРС «АРКТУР» В 2022 ГОДУ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C6002B49-3644-43AA-BA53-723CDF9BC57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23" y="2924566"/>
            <a:ext cx="540000" cy="446574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BDFC2E80-F7C7-4BC1-8959-1A1558BD97F4}"/>
              </a:ext>
            </a:extLst>
          </p:cNvPr>
          <p:cNvSpPr/>
          <p:nvPr/>
        </p:nvSpPr>
        <p:spPr>
          <a:xfrm>
            <a:off x="871660" y="2865810"/>
            <a:ext cx="35436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«Руководитель организации </a:t>
            </a: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дополнительного образования»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409F65F0-88E1-4370-BEEE-26E9779B12FF}"/>
              </a:ext>
            </a:extLst>
          </p:cNvPr>
          <p:cNvSpPr/>
          <p:nvPr/>
        </p:nvSpPr>
        <p:spPr>
          <a:xfrm>
            <a:off x="914790" y="2528638"/>
            <a:ext cx="22755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115E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ru-RU" sz="1500" b="1" dirty="0">
                <a:solidFill>
                  <a:srgbClr val="115E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НОМИНАЦИИ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0691DD81-C141-4DD8-B76A-F340B9838ACA}"/>
              </a:ext>
            </a:extLst>
          </p:cNvPr>
          <p:cNvSpPr/>
          <p:nvPr/>
        </p:nvSpPr>
        <p:spPr>
          <a:xfrm>
            <a:off x="1676865" y="1909722"/>
            <a:ext cx="164477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dirty="0">
                <a:latin typeface="Arial" pitchFamily="34" charset="0"/>
                <a:cs typeface="Arial" pitchFamily="34" charset="0"/>
              </a:rPr>
              <a:t>Заочный </a:t>
            </a:r>
          </a:p>
          <a:p>
            <a:r>
              <a:rPr lang="ru-RU" sz="1500" dirty="0">
                <a:latin typeface="Arial" pitchFamily="34" charset="0"/>
                <a:cs typeface="Arial" pitchFamily="34" charset="0"/>
              </a:rPr>
              <a:t>этап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91DE844C-7417-4063-970E-F416C71BBFA9}"/>
              </a:ext>
            </a:extLst>
          </p:cNvPr>
          <p:cNvSpPr/>
          <p:nvPr/>
        </p:nvSpPr>
        <p:spPr>
          <a:xfrm>
            <a:off x="4006374" y="1909722"/>
            <a:ext cx="164477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dirty="0">
                <a:latin typeface="Arial" pitchFamily="34" charset="0"/>
                <a:cs typeface="Arial" pitchFamily="34" charset="0"/>
              </a:rPr>
              <a:t>Очный этап</a:t>
            </a:r>
          </a:p>
          <a:p>
            <a:r>
              <a:rPr lang="ru-RU" sz="1500" dirty="0">
                <a:latin typeface="Arial" pitchFamily="34" charset="0"/>
                <a:cs typeface="Arial" pitchFamily="34" charset="0"/>
              </a:rPr>
              <a:t>(финальный)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D409F615-FCAF-4406-83D2-F29F6A3F6CD4}"/>
              </a:ext>
            </a:extLst>
          </p:cNvPr>
          <p:cNvSpPr/>
          <p:nvPr/>
        </p:nvSpPr>
        <p:spPr>
          <a:xfrm>
            <a:off x="482522" y="1971278"/>
            <a:ext cx="177200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rgbClr val="115E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r>
              <a:rPr lang="ru-RU" sz="1500" dirty="0">
                <a:solidFill>
                  <a:srgbClr val="115E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февраля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D3A52AE0-1622-426F-9D85-E62F9EF183AC}"/>
              </a:ext>
            </a:extLst>
          </p:cNvPr>
          <p:cNvSpPr/>
          <p:nvPr/>
        </p:nvSpPr>
        <p:spPr>
          <a:xfrm>
            <a:off x="3042614" y="1971278"/>
            <a:ext cx="177200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115E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</a:t>
            </a:r>
            <a:r>
              <a:rPr lang="ru-RU" sz="1500" dirty="0" smtClean="0">
                <a:solidFill>
                  <a:srgbClr val="115E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марта</a:t>
            </a:r>
            <a:endParaRPr lang="ru-RU" sz="1500" dirty="0">
              <a:solidFill>
                <a:srgbClr val="115EA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7A5CE0BC-0DC6-4242-B1EB-4265B8C11AF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23" y="3999449"/>
            <a:ext cx="540000" cy="446574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087A9641-F632-4C59-B5EA-699763895F68}"/>
              </a:ext>
            </a:extLst>
          </p:cNvPr>
          <p:cNvSpPr/>
          <p:nvPr/>
        </p:nvSpPr>
        <p:spPr>
          <a:xfrm>
            <a:off x="871660" y="3975197"/>
            <a:ext cx="30080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«Методист организации </a:t>
            </a: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дополнительного образования»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B386F7CB-5393-4D8C-A279-202BFF6CB683}"/>
              </a:ext>
            </a:extLst>
          </p:cNvPr>
          <p:cNvSpPr/>
          <p:nvPr/>
        </p:nvSpPr>
        <p:spPr>
          <a:xfrm>
            <a:off x="871660" y="3444720"/>
            <a:ext cx="33979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«Программа развития организации </a:t>
            </a: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дополнительного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образования»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58A53FFB-7040-45B1-BD1A-0203C43E2BD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23" y="3460346"/>
            <a:ext cx="540000" cy="446574"/>
          </a:xfrm>
          <a:prstGeom prst="rect">
            <a:avLst/>
          </a:prstGeom>
        </p:spPr>
      </p:pic>
      <p:sp>
        <p:nvSpPr>
          <p:cNvPr id="20" name="Стрелка: шеврон 19">
            <a:extLst>
              <a:ext uri="{FF2B5EF4-FFF2-40B4-BE49-F238E27FC236}">
                <a16:creationId xmlns:a16="http://schemas.microsoft.com/office/drawing/2014/main" xmlns="" id="{9B783DF3-F459-4E49-B072-9E8FC4CFDBF1}"/>
              </a:ext>
            </a:extLst>
          </p:cNvPr>
          <p:cNvSpPr/>
          <p:nvPr/>
        </p:nvSpPr>
        <p:spPr>
          <a:xfrm>
            <a:off x="2696715" y="2011345"/>
            <a:ext cx="345898" cy="350752"/>
          </a:xfrm>
          <a:prstGeom prst="chevron">
            <a:avLst>
              <a:gd name="adj" fmla="val 54919"/>
            </a:avLst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845CC3D4-A083-4F95-A92F-66D613161CDD}"/>
              </a:ext>
            </a:extLst>
          </p:cNvPr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85" t="2560" r="20417" b="7847"/>
          <a:stretch/>
        </p:blipFill>
        <p:spPr bwMode="auto">
          <a:xfrm>
            <a:off x="3950061" y="2997051"/>
            <a:ext cx="2158314" cy="169767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04AECF15-BA5A-40ED-9242-E62D37E0E175}"/>
              </a:ext>
            </a:extLst>
          </p:cNvPr>
          <p:cNvSpPr/>
          <p:nvPr/>
        </p:nvSpPr>
        <p:spPr>
          <a:xfrm>
            <a:off x="4399063" y="2444047"/>
            <a:ext cx="177200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rgbClr val="115E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69</a:t>
            </a:r>
            <a:r>
              <a:rPr lang="ru-RU" sz="1500" dirty="0">
                <a:solidFill>
                  <a:srgbClr val="115E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участников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03CA8CDB-954C-4672-A6E0-208D34BB948C}"/>
              </a:ext>
            </a:extLst>
          </p:cNvPr>
          <p:cNvSpPr/>
          <p:nvPr/>
        </p:nvSpPr>
        <p:spPr>
          <a:xfrm>
            <a:off x="4199902" y="2721046"/>
            <a:ext cx="213188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Arial" pitchFamily="34" charset="0"/>
                <a:cs typeface="Arial" pitchFamily="34" charset="0"/>
              </a:rPr>
              <a:t>подали заявки на конкурс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9687DD63-2660-491B-B338-9263FB51D3FC}"/>
              </a:ext>
            </a:extLst>
          </p:cNvPr>
          <p:cNvPicPr/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02" t="2804" r="7642" b="4960"/>
          <a:stretch/>
        </p:blipFill>
        <p:spPr bwMode="auto">
          <a:xfrm>
            <a:off x="47882" y="4755123"/>
            <a:ext cx="2937798" cy="175944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9FFA1855-5FD9-4059-903A-66D9357A4CFB}"/>
              </a:ext>
            </a:extLst>
          </p:cNvPr>
          <p:cNvPicPr/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1" t="5599" r="3241" b="3466"/>
          <a:stretch/>
        </p:blipFill>
        <p:spPr bwMode="auto">
          <a:xfrm>
            <a:off x="3042614" y="4755124"/>
            <a:ext cx="3071005" cy="175944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xmlns="" id="{BB7BA1A2-8D06-4048-9A47-586B2ECECF2D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82" b="5004"/>
          <a:stretch/>
        </p:blipFill>
        <p:spPr>
          <a:xfrm>
            <a:off x="10668472" y="1826543"/>
            <a:ext cx="1435856" cy="992183"/>
          </a:xfrm>
          <a:prstGeom prst="rect">
            <a:avLst/>
          </a:prstGeom>
        </p:spPr>
      </p:pic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xmlns="" id="{743ECF4A-7CD6-4CE4-BB13-F2FE32663B85}"/>
              </a:ext>
            </a:extLst>
          </p:cNvPr>
          <p:cNvSpPr/>
          <p:nvPr/>
        </p:nvSpPr>
        <p:spPr>
          <a:xfrm>
            <a:off x="7989305" y="1815065"/>
            <a:ext cx="164477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dirty="0">
                <a:latin typeface="Arial" pitchFamily="34" charset="0"/>
                <a:cs typeface="Arial" pitchFamily="34" charset="0"/>
              </a:rPr>
              <a:t>Очный этап</a:t>
            </a:r>
          </a:p>
          <a:p>
            <a:r>
              <a:rPr lang="ru-RU" sz="1500" dirty="0">
                <a:latin typeface="Arial" pitchFamily="34" charset="0"/>
                <a:cs typeface="Arial" pitchFamily="34" charset="0"/>
              </a:rPr>
              <a:t>(финальный)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xmlns="" id="{0151A299-EB0B-4F95-A86C-473643DB8E19}"/>
              </a:ext>
            </a:extLst>
          </p:cNvPr>
          <p:cNvSpPr/>
          <p:nvPr/>
        </p:nvSpPr>
        <p:spPr>
          <a:xfrm>
            <a:off x="6360907" y="2011345"/>
            <a:ext cx="177200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rgbClr val="115E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 </a:t>
            </a:r>
            <a:r>
              <a:rPr lang="ru-RU" sz="1700" b="1" dirty="0">
                <a:solidFill>
                  <a:srgbClr val="115E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sz="2200" b="1" dirty="0">
                <a:solidFill>
                  <a:srgbClr val="115E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27</a:t>
            </a:r>
            <a:r>
              <a:rPr lang="ru-RU" sz="1500" dirty="0">
                <a:solidFill>
                  <a:srgbClr val="115E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апреля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xmlns="" id="{A97BD27A-DFB5-4B37-957C-884CA257DCA1}"/>
              </a:ext>
            </a:extLst>
          </p:cNvPr>
          <p:cNvSpPr/>
          <p:nvPr/>
        </p:nvSpPr>
        <p:spPr>
          <a:xfrm>
            <a:off x="6256471" y="2380993"/>
            <a:ext cx="22755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 </a:t>
            </a:r>
            <a:r>
              <a:rPr lang="ru-RU" sz="15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НОМИНАЦИЙ</a:t>
            </a:r>
          </a:p>
        </p:txBody>
      </p:sp>
      <p:grpSp>
        <p:nvGrpSpPr>
          <p:cNvPr id="30" name="Группа 29">
            <a:extLst>
              <a:ext uri="{FF2B5EF4-FFF2-40B4-BE49-F238E27FC236}">
                <a16:creationId xmlns:a16="http://schemas.microsoft.com/office/drawing/2014/main" xmlns="" id="{27B52A1A-54FE-4480-9FF6-72F5B475DC37}"/>
              </a:ext>
            </a:extLst>
          </p:cNvPr>
          <p:cNvGrpSpPr/>
          <p:nvPr/>
        </p:nvGrpSpPr>
        <p:grpSpPr>
          <a:xfrm>
            <a:off x="7892649" y="2415893"/>
            <a:ext cx="2732693" cy="283425"/>
            <a:chOff x="919164" y="1887457"/>
            <a:chExt cx="7850266" cy="814201"/>
          </a:xfrm>
        </p:grpSpPr>
        <p:pic>
          <p:nvPicPr>
            <p:cNvPr id="31" name="Picture 2" descr="F:\Сердце отдаю детям 2022\Номинации Сердце 2022\Сердце_номинация естеств.png">
              <a:extLst>
                <a:ext uri="{FF2B5EF4-FFF2-40B4-BE49-F238E27FC236}">
                  <a16:creationId xmlns:a16="http://schemas.microsoft.com/office/drawing/2014/main" xmlns="" id="{DA08F05C-68FA-4B51-9877-FB23F78D53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 flipH="1">
              <a:off x="2679814" y="1887457"/>
              <a:ext cx="813376" cy="814201"/>
            </a:xfrm>
            <a:prstGeom prst="rect">
              <a:avLst/>
            </a:prstGeom>
            <a:noFill/>
          </p:spPr>
        </p:pic>
        <p:pic>
          <p:nvPicPr>
            <p:cNvPr id="32" name="Picture 3" descr="F:\Сердце отдаю детям 2022\Номинации Сердце 2022\Сердце_номинация наставник.png">
              <a:extLst>
                <a:ext uri="{FF2B5EF4-FFF2-40B4-BE49-F238E27FC236}">
                  <a16:creationId xmlns:a16="http://schemas.microsoft.com/office/drawing/2014/main" xmlns="" id="{DC19D0BE-4A5B-40C2-B0F5-C93F0742B35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 flipH="1">
              <a:off x="7075725" y="1887869"/>
              <a:ext cx="813376" cy="813376"/>
            </a:xfrm>
            <a:prstGeom prst="rect">
              <a:avLst/>
            </a:prstGeom>
            <a:noFill/>
          </p:spPr>
        </p:pic>
        <p:pic>
          <p:nvPicPr>
            <p:cNvPr id="33" name="Picture 4" descr="F:\Сердце отдаю детям 2022\Номинации Сердце 2022\Сердце_номинация ОВЗ.png">
              <a:extLst>
                <a:ext uri="{FF2B5EF4-FFF2-40B4-BE49-F238E27FC236}">
                  <a16:creationId xmlns:a16="http://schemas.microsoft.com/office/drawing/2014/main" xmlns="" id="{14CA6CB9-FA8E-452D-8B07-AC6BAB060B5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 flipH="1">
              <a:off x="7955229" y="1887869"/>
              <a:ext cx="814201" cy="813376"/>
            </a:xfrm>
            <a:prstGeom prst="rect">
              <a:avLst/>
            </a:prstGeom>
            <a:noFill/>
          </p:spPr>
        </p:pic>
        <p:pic>
          <p:nvPicPr>
            <p:cNvPr id="34" name="Picture 5">
              <a:extLst>
                <a:ext uri="{FF2B5EF4-FFF2-40B4-BE49-F238E27FC236}">
                  <a16:creationId xmlns:a16="http://schemas.microsoft.com/office/drawing/2014/main" xmlns="" id="{BABF06B8-666A-47BD-86CA-FA6B419E575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198639" y="1887869"/>
              <a:ext cx="810962" cy="813376"/>
            </a:xfrm>
            <a:prstGeom prst="rect">
              <a:avLst/>
            </a:prstGeom>
            <a:noFill/>
          </p:spPr>
        </p:pic>
        <p:pic>
          <p:nvPicPr>
            <p:cNvPr id="35" name="Picture 6" descr="F:\Сердце отдаю детям 2022\Номинации Сердце 2022\Сердце_номинация соц-гум.png">
              <a:extLst>
                <a:ext uri="{FF2B5EF4-FFF2-40B4-BE49-F238E27FC236}">
                  <a16:creationId xmlns:a16="http://schemas.microsoft.com/office/drawing/2014/main" xmlns="" id="{092FB2DF-CD58-4EE2-99AD-F79301AD0B3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 flipH="1">
              <a:off x="5319139" y="1887869"/>
              <a:ext cx="813376" cy="813376"/>
            </a:xfrm>
            <a:prstGeom prst="rect">
              <a:avLst/>
            </a:prstGeom>
            <a:noFill/>
          </p:spPr>
        </p:pic>
        <p:pic>
          <p:nvPicPr>
            <p:cNvPr id="36" name="Picture 7" descr="F:\Сердце отдаю детям 2022\Номинации Сердце 2022\Сердце_номинация техническая.png">
              <a:extLst>
                <a:ext uri="{FF2B5EF4-FFF2-40B4-BE49-F238E27FC236}">
                  <a16:creationId xmlns:a16="http://schemas.microsoft.com/office/drawing/2014/main" xmlns="" id="{D9A9B6F1-1F06-4669-9027-FCBF04F9105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 flipH="1">
              <a:off x="919164" y="1887869"/>
              <a:ext cx="814201" cy="813376"/>
            </a:xfrm>
            <a:prstGeom prst="rect">
              <a:avLst/>
            </a:prstGeom>
            <a:noFill/>
          </p:spPr>
        </p:pic>
        <p:pic>
          <p:nvPicPr>
            <p:cNvPr id="37" name="Picture 8" descr="F:\Сердце отдаю детям 2022\Номинации Сердце 2022\Сердце_номинация турист.png">
              <a:extLst>
                <a:ext uri="{FF2B5EF4-FFF2-40B4-BE49-F238E27FC236}">
                  <a16:creationId xmlns:a16="http://schemas.microsoft.com/office/drawing/2014/main" xmlns="" id="{416A3818-ADF9-4747-9291-F68E44C4AC6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 flipH="1">
              <a:off x="3559314" y="1887869"/>
              <a:ext cx="814201" cy="813376"/>
            </a:xfrm>
            <a:prstGeom prst="rect">
              <a:avLst/>
            </a:prstGeom>
            <a:noFill/>
          </p:spPr>
        </p:pic>
        <p:pic>
          <p:nvPicPr>
            <p:cNvPr id="38" name="Picture 9">
              <a:extLst>
                <a:ext uri="{FF2B5EF4-FFF2-40B4-BE49-F238E27FC236}">
                  <a16:creationId xmlns:a16="http://schemas.microsoft.com/office/drawing/2014/main" xmlns="" id="{EB201470-3070-49EF-8591-B55A5D6ED30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4439639" y="1887869"/>
              <a:ext cx="813376" cy="813376"/>
            </a:xfrm>
            <a:prstGeom prst="rect">
              <a:avLst/>
            </a:prstGeom>
            <a:noFill/>
          </p:spPr>
        </p:pic>
        <p:pic>
          <p:nvPicPr>
            <p:cNvPr id="39" name="Picture 10" descr="F:\Сердце отдаю детям 2022\Номинации Сердце 2022\Сердце_номинация худож.png">
              <a:extLst>
                <a:ext uri="{FF2B5EF4-FFF2-40B4-BE49-F238E27FC236}">
                  <a16:creationId xmlns:a16="http://schemas.microsoft.com/office/drawing/2014/main" xmlns="" id="{04CEC0CB-AB75-4C93-8ADF-4C0DEE4A95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auto">
            <a:xfrm flipH="1">
              <a:off x="1799489" y="1887869"/>
              <a:ext cx="814201" cy="813376"/>
            </a:xfrm>
            <a:prstGeom prst="rect">
              <a:avLst/>
            </a:prstGeom>
            <a:noFill/>
          </p:spPr>
        </p:pic>
      </p:grpSp>
      <p:sp>
        <p:nvSpPr>
          <p:cNvPr id="40" name="Rectangle 11">
            <a:extLst>
              <a:ext uri="{FF2B5EF4-FFF2-40B4-BE49-F238E27FC236}">
                <a16:creationId xmlns:a16="http://schemas.microsoft.com/office/drawing/2014/main" xmlns="" id="{2C504DFB-54D4-445E-AAD3-AFA090F41A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56471" y="2693102"/>
            <a:ext cx="3609926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latin typeface="Arial" pitchFamily="34" charset="0"/>
                <a:cs typeface="Arial" pitchFamily="34" charset="0"/>
              </a:rPr>
              <a:t>«Педагог ДО по технической направленности»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latin typeface="Arial" pitchFamily="34" charset="0"/>
                <a:cs typeface="Arial" pitchFamily="34" charset="0"/>
              </a:rPr>
              <a:t>«Педагог ДО по художественной направленности»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latin typeface="Arial" pitchFamily="34" charset="0"/>
                <a:cs typeface="Arial" pitchFamily="34" charset="0"/>
              </a:rPr>
              <a:t>«Педагог ДО по естественно-научной направленности»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latin typeface="Arial" pitchFamily="34" charset="0"/>
                <a:cs typeface="Arial" pitchFamily="34" charset="0"/>
              </a:rPr>
              <a:t>«Педагог ДО по туристско-краеведческой направленности»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latin typeface="Arial" pitchFamily="34" charset="0"/>
                <a:cs typeface="Arial" pitchFamily="34" charset="0"/>
              </a:rPr>
              <a:t>«Педагог ДО по физкультурно-спортивной направленности»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Rectangle 11">
            <a:extLst>
              <a:ext uri="{FF2B5EF4-FFF2-40B4-BE49-F238E27FC236}">
                <a16:creationId xmlns:a16="http://schemas.microsoft.com/office/drawing/2014/main" xmlns="" id="{65453E5F-36CE-4FDD-AFB3-77B7533F6D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79398" y="2905519"/>
            <a:ext cx="265637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latin typeface="Arial" pitchFamily="34" charset="0"/>
                <a:cs typeface="Arial" pitchFamily="34" charset="0"/>
              </a:rPr>
              <a:t>«Педагог ДО по социально-гуманитарной направленности»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latin typeface="Arial" pitchFamily="34" charset="0"/>
                <a:cs typeface="Arial" pitchFamily="34" charset="0"/>
              </a:rPr>
              <a:t>«Профессиональный дебют в ДО»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latin typeface="Arial" pitchFamily="34" charset="0"/>
                <a:cs typeface="Arial" pitchFamily="34" charset="0"/>
              </a:rPr>
              <a:t>Педагог-наставник в ДО»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latin typeface="Arial" pitchFamily="34" charset="0"/>
                <a:cs typeface="Arial" pitchFamily="34" charset="0"/>
              </a:rPr>
              <a:t>«Педагог ДО, работающий с детьми с ОВЗ, с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нвалидностью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»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xmlns="" id="{5050CA0F-38B9-4682-AA41-5AB017BB4AF1}"/>
              </a:ext>
            </a:extLst>
          </p:cNvPr>
          <p:cNvSpPr/>
          <p:nvPr/>
        </p:nvSpPr>
        <p:spPr>
          <a:xfrm>
            <a:off x="9331387" y="1815065"/>
            <a:ext cx="210117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rgbClr val="115E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175</a:t>
            </a:r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xmlns="" id="{B05D5320-BB1F-46DA-ADB5-8F67E6EEE61C}"/>
              </a:ext>
            </a:extLst>
          </p:cNvPr>
          <p:cNvSpPr/>
          <p:nvPr/>
        </p:nvSpPr>
        <p:spPr>
          <a:xfrm>
            <a:off x="9369672" y="2052900"/>
            <a:ext cx="1392723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dirty="0">
                <a:solidFill>
                  <a:srgbClr val="115E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конкурсантов</a:t>
            </a:r>
          </a:p>
        </p:txBody>
      </p:sp>
      <p:pic>
        <p:nvPicPr>
          <p:cNvPr id="44" name="Рисунок 43">
            <a:extLst>
              <a:ext uri="{FF2B5EF4-FFF2-40B4-BE49-F238E27FC236}">
                <a16:creationId xmlns:a16="http://schemas.microsoft.com/office/drawing/2014/main" xmlns="" id="{5FD8A19C-727C-47CF-A541-8D9DE5C29489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0906" y="4684995"/>
            <a:ext cx="2742167" cy="1829574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xmlns="" id="{01B4EDED-3114-4C86-B41C-A8BD031A8D20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5464" y="4436201"/>
            <a:ext cx="1715194" cy="1195310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xmlns="" id="{27D19089-93D9-4EE2-BA8B-2651862C1B3D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3629" y="5439841"/>
            <a:ext cx="1610804" cy="1074728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xmlns="" id="{4B18B66E-B6DB-47F2-BF08-8731545DFD07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5463" y="5673800"/>
            <a:ext cx="1309751" cy="840769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AEA24994-8479-4FA8-8080-086FD41C1D5C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5162" y="4436201"/>
            <a:ext cx="1189384" cy="952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088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9186</TotalTime>
  <Words>853</Words>
  <Application>Microsoft Office PowerPoint</Application>
  <PresentationFormat>Широкоэкранный</PresentationFormat>
  <Paragraphs>254</Paragraphs>
  <Slides>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Verdana</vt:lpstr>
      <vt:lpstr>Wingdings</vt:lpstr>
      <vt:lpstr>Wingdings 2</vt:lpstr>
      <vt:lpstr>HDOfficeLightV0</vt:lpstr>
      <vt:lpstr>Презентация PowerPoint</vt:lpstr>
      <vt:lpstr>Система дополнительного образования детей в Краснодарском крае</vt:lpstr>
      <vt:lpstr>Федеральные проекты </vt:lpstr>
      <vt:lpstr>Федеральные проекты </vt:lpstr>
      <vt:lpstr>Региональный модельный центр  дополнительного образования детей Краснодарского края</vt:lpstr>
      <vt:lpstr>Охват детей дополнительным образованием в Краснодарском крае</vt:lpstr>
      <vt:lpstr>Персонифицированное финансирование</vt:lpstr>
      <vt:lpstr>Кадровый потенциал системы</vt:lpstr>
      <vt:lpstr>Профессиональные конкурсы системы дополнительного  образования детей Краснодарского края в 2022 году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203-3</dc:creator>
  <cp:lastModifiedBy>Аршинник Елена Ивановна</cp:lastModifiedBy>
  <cp:revision>706</cp:revision>
  <cp:lastPrinted>2019-08-14T06:46:01Z</cp:lastPrinted>
  <dcterms:created xsi:type="dcterms:W3CDTF">2018-05-04T13:40:44Z</dcterms:created>
  <dcterms:modified xsi:type="dcterms:W3CDTF">2022-05-19T12:50:10Z</dcterms:modified>
</cp:coreProperties>
</file>