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sldIdLst>
    <p:sldId id="256" r:id="rId2"/>
    <p:sldId id="285" r:id="rId3"/>
    <p:sldId id="279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91" r:id="rId13"/>
    <p:sldId id="290" r:id="rId14"/>
    <p:sldId id="286" r:id="rId15"/>
    <p:sldId id="288" r:id="rId16"/>
    <p:sldId id="292" r:id="rId17"/>
    <p:sldId id="284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80202"/>
    <a:srgbClr val="CAB118"/>
    <a:srgbClr val="B40000"/>
    <a:srgbClr val="AE0202"/>
    <a:srgbClr val="980202"/>
    <a:srgbClr val="A96603"/>
    <a:srgbClr val="334D5E"/>
    <a:srgbClr val="374E60"/>
    <a:srgbClr val="748A98"/>
    <a:srgbClr val="4F9B4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4602" autoAdjust="0"/>
  </p:normalViewPr>
  <p:slideViewPr>
    <p:cSldViewPr snapToGrid="0">
      <p:cViewPr varScale="1">
        <p:scale>
          <a:sx n="75" d="100"/>
          <a:sy n="75" d="100"/>
        </p:scale>
        <p:origin x="-9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B9743-3E59-4272-BEA7-CC905892831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AF7E8F-817C-4963-A1BD-FC92602265A1}">
      <dgm:prSet phldrT="[Текст]" custT="1"/>
      <dgm:spPr/>
      <dgm:t>
        <a:bodyPr/>
        <a:lstStyle/>
        <a:p>
          <a:r>
            <a:rPr lang="ru-RU" sz="1800" dirty="0" smtClean="0"/>
            <a:t>Формальное образование</a:t>
          </a:r>
          <a:endParaRPr lang="ru-RU" sz="1800" dirty="0"/>
        </a:p>
      </dgm:t>
    </dgm:pt>
    <dgm:pt modelId="{25451D25-B9E9-4A98-9ABB-9B6ADCCAEED1}" type="parTrans" cxnId="{D7A02216-1844-459E-8C39-1CA821D1CCB6}">
      <dgm:prSet/>
      <dgm:spPr/>
      <dgm:t>
        <a:bodyPr/>
        <a:lstStyle/>
        <a:p>
          <a:endParaRPr lang="ru-RU"/>
        </a:p>
      </dgm:t>
    </dgm:pt>
    <dgm:pt modelId="{7A944E47-0339-4883-BEE4-6F2D889B2E37}" type="sibTrans" cxnId="{D7A02216-1844-459E-8C39-1CA821D1CCB6}">
      <dgm:prSet/>
      <dgm:spPr/>
      <dgm:t>
        <a:bodyPr/>
        <a:lstStyle/>
        <a:p>
          <a:endParaRPr lang="ru-RU"/>
        </a:p>
      </dgm:t>
    </dgm:pt>
    <dgm:pt modelId="{41C410CC-1880-45D0-9A51-7E9A9B740FA2}">
      <dgm:prSet phldrT="[Текст]" custT="1"/>
      <dgm:spPr/>
      <dgm:t>
        <a:bodyPr/>
        <a:lstStyle/>
        <a:p>
          <a:pPr algn="just"/>
          <a:r>
            <a:rPr lang="ru-RU" sz="1500" dirty="0" smtClean="0"/>
            <a:t>психолого-педагогический класс;</a:t>
          </a:r>
          <a:endParaRPr lang="ru-RU" sz="1500" dirty="0"/>
        </a:p>
      </dgm:t>
    </dgm:pt>
    <dgm:pt modelId="{BD2D24AB-8AA6-4D62-8B4F-0251D5C84403}" type="parTrans" cxnId="{505486FD-598B-4714-B85D-42D5810DEF91}">
      <dgm:prSet/>
      <dgm:spPr/>
      <dgm:t>
        <a:bodyPr/>
        <a:lstStyle/>
        <a:p>
          <a:endParaRPr lang="ru-RU"/>
        </a:p>
      </dgm:t>
    </dgm:pt>
    <dgm:pt modelId="{4241E099-265E-463F-9B9C-2BAE82928F55}" type="sibTrans" cxnId="{505486FD-598B-4714-B85D-42D5810DEF91}">
      <dgm:prSet/>
      <dgm:spPr/>
      <dgm:t>
        <a:bodyPr/>
        <a:lstStyle/>
        <a:p>
          <a:endParaRPr lang="ru-RU"/>
        </a:p>
      </dgm:t>
    </dgm:pt>
    <dgm:pt modelId="{22D0C83A-A18A-4EFE-B5F6-78E7AC937C74}">
      <dgm:prSet phldrT="[Текст]" custT="1"/>
      <dgm:spPr/>
      <dgm:t>
        <a:bodyPr/>
        <a:lstStyle/>
        <a:p>
          <a:r>
            <a:rPr lang="ru-RU" sz="1700" dirty="0" smtClean="0"/>
            <a:t>Неформальное образование</a:t>
          </a:r>
          <a:endParaRPr lang="ru-RU" sz="1700" dirty="0"/>
        </a:p>
      </dgm:t>
    </dgm:pt>
    <dgm:pt modelId="{2E7AE040-C7AD-4101-9084-82C814DDF654}" type="parTrans" cxnId="{AA5003D8-86D2-44C6-B960-197C94257329}">
      <dgm:prSet/>
      <dgm:spPr/>
      <dgm:t>
        <a:bodyPr/>
        <a:lstStyle/>
        <a:p>
          <a:endParaRPr lang="ru-RU"/>
        </a:p>
      </dgm:t>
    </dgm:pt>
    <dgm:pt modelId="{D3B9843B-A325-4AE4-8395-DAA5DDFC96E6}" type="sibTrans" cxnId="{AA5003D8-86D2-44C6-B960-197C94257329}">
      <dgm:prSet/>
      <dgm:spPr/>
      <dgm:t>
        <a:bodyPr/>
        <a:lstStyle/>
        <a:p>
          <a:endParaRPr lang="ru-RU"/>
        </a:p>
      </dgm:t>
    </dgm:pt>
    <dgm:pt modelId="{5495AC01-D6E2-4DB9-B5F9-3B5169BD62D6}">
      <dgm:prSet phldrT="[Текст]" custT="1"/>
      <dgm:spPr/>
      <dgm:t>
        <a:bodyPr/>
        <a:lstStyle/>
        <a:p>
          <a:pPr algn="just"/>
          <a:r>
            <a:rPr lang="ru-RU" sz="1500" dirty="0" smtClean="0"/>
            <a:t>психолого-педагогическая олимпиада;</a:t>
          </a:r>
          <a:endParaRPr lang="ru-RU" sz="1500" dirty="0"/>
        </a:p>
      </dgm:t>
    </dgm:pt>
    <dgm:pt modelId="{9E09BA99-80CD-4946-99F0-E3DBBE652981}" type="parTrans" cxnId="{6BF06993-D531-4FE5-A85D-FBDB3DAC3048}">
      <dgm:prSet/>
      <dgm:spPr/>
      <dgm:t>
        <a:bodyPr/>
        <a:lstStyle/>
        <a:p>
          <a:endParaRPr lang="ru-RU"/>
        </a:p>
      </dgm:t>
    </dgm:pt>
    <dgm:pt modelId="{6D8A5486-B77D-4289-875B-779CC5CBDF62}" type="sibTrans" cxnId="{6BF06993-D531-4FE5-A85D-FBDB3DAC3048}">
      <dgm:prSet/>
      <dgm:spPr/>
      <dgm:t>
        <a:bodyPr/>
        <a:lstStyle/>
        <a:p>
          <a:endParaRPr lang="ru-RU"/>
        </a:p>
      </dgm:t>
    </dgm:pt>
    <dgm:pt modelId="{820B737B-6EDF-46EF-9772-8501C6555B27}">
      <dgm:prSet phldrT="[Текст]" custT="1"/>
      <dgm:spPr/>
      <dgm:t>
        <a:bodyPr/>
        <a:lstStyle/>
        <a:p>
          <a:pPr algn="just"/>
          <a:r>
            <a:rPr lang="ru-RU" sz="1500" smtClean="0"/>
            <a:t>виртуальные ресурсы </a:t>
          </a:r>
          <a:r>
            <a:rPr lang="ru-RU" sz="1500" dirty="0" smtClean="0"/>
            <a:t>и др.</a:t>
          </a:r>
          <a:endParaRPr lang="ru-RU" sz="1500" dirty="0"/>
        </a:p>
      </dgm:t>
    </dgm:pt>
    <dgm:pt modelId="{A182B2D9-E7AA-4497-9588-F6973DE91B74}" type="parTrans" cxnId="{D591F789-67CF-4B4A-BD9E-3A0B179ED0AC}">
      <dgm:prSet/>
      <dgm:spPr/>
      <dgm:t>
        <a:bodyPr/>
        <a:lstStyle/>
        <a:p>
          <a:endParaRPr lang="ru-RU"/>
        </a:p>
      </dgm:t>
    </dgm:pt>
    <dgm:pt modelId="{44F6E502-87CE-41F8-8B4B-2A084AB9AFAE}" type="sibTrans" cxnId="{D591F789-67CF-4B4A-BD9E-3A0B179ED0AC}">
      <dgm:prSet/>
      <dgm:spPr/>
      <dgm:t>
        <a:bodyPr/>
        <a:lstStyle/>
        <a:p>
          <a:endParaRPr lang="ru-RU"/>
        </a:p>
      </dgm:t>
    </dgm:pt>
    <dgm:pt modelId="{C8C681C4-EDA7-4AD0-BFB4-C3E4EE26EFF5}">
      <dgm:prSet phldrT="[Текст]" custT="1"/>
      <dgm:spPr/>
      <dgm:t>
        <a:bodyPr/>
        <a:lstStyle/>
        <a:p>
          <a:r>
            <a:rPr lang="ru-RU" sz="1700" dirty="0" err="1" smtClean="0"/>
            <a:t>Информальное</a:t>
          </a:r>
          <a:r>
            <a:rPr lang="ru-RU" sz="1700" dirty="0" smtClean="0"/>
            <a:t> образование</a:t>
          </a:r>
          <a:endParaRPr lang="ru-RU" sz="1700" dirty="0"/>
        </a:p>
      </dgm:t>
    </dgm:pt>
    <dgm:pt modelId="{8B9BE52F-2137-4180-80B7-C5416255E732}" type="parTrans" cxnId="{58495422-D74F-4936-B4AE-F201A514C1D1}">
      <dgm:prSet/>
      <dgm:spPr/>
      <dgm:t>
        <a:bodyPr/>
        <a:lstStyle/>
        <a:p>
          <a:endParaRPr lang="ru-RU"/>
        </a:p>
      </dgm:t>
    </dgm:pt>
    <dgm:pt modelId="{72A1AC98-8EC8-4038-A809-BBE389874067}" type="sibTrans" cxnId="{58495422-D74F-4936-B4AE-F201A514C1D1}">
      <dgm:prSet/>
      <dgm:spPr/>
      <dgm:t>
        <a:bodyPr/>
        <a:lstStyle/>
        <a:p>
          <a:endParaRPr lang="ru-RU"/>
        </a:p>
      </dgm:t>
    </dgm:pt>
    <dgm:pt modelId="{8B2062D0-7437-4B14-8156-ADD0CDE45EFB}">
      <dgm:prSet phldrT="[Текст]" custT="1"/>
      <dgm:spPr/>
      <dgm:t>
        <a:bodyPr/>
        <a:lstStyle/>
        <a:p>
          <a:pPr algn="just"/>
          <a:r>
            <a:rPr lang="ru-RU" sz="1600" dirty="0" smtClean="0"/>
            <a:t>Индивидуальная программа (план, маршрут) </a:t>
          </a:r>
          <a:r>
            <a:rPr lang="ru-RU" sz="1600" dirty="0" err="1" smtClean="0"/>
            <a:t>допрофессиональной</a:t>
          </a:r>
          <a:r>
            <a:rPr lang="ru-RU" sz="1600" dirty="0" smtClean="0"/>
            <a:t> педагогической подготовки школьников </a:t>
          </a:r>
          <a:endParaRPr lang="ru-RU" sz="1600" dirty="0"/>
        </a:p>
      </dgm:t>
    </dgm:pt>
    <dgm:pt modelId="{788DD47F-BE30-47C2-B6DC-45D614615CB2}" type="parTrans" cxnId="{ED80BDD6-7883-4B4C-B5D0-F30CC772590B}">
      <dgm:prSet/>
      <dgm:spPr/>
      <dgm:t>
        <a:bodyPr/>
        <a:lstStyle/>
        <a:p>
          <a:endParaRPr lang="ru-RU"/>
        </a:p>
      </dgm:t>
    </dgm:pt>
    <dgm:pt modelId="{11F2694C-71B8-4914-B817-564F7235D544}" type="sibTrans" cxnId="{ED80BDD6-7883-4B4C-B5D0-F30CC772590B}">
      <dgm:prSet/>
      <dgm:spPr/>
      <dgm:t>
        <a:bodyPr/>
        <a:lstStyle/>
        <a:p>
          <a:endParaRPr lang="ru-RU"/>
        </a:p>
      </dgm:t>
    </dgm:pt>
    <dgm:pt modelId="{5ED2C1CF-8985-4675-A18E-A3AA3F989EC5}">
      <dgm:prSet phldrT="[Текст]" custT="1"/>
      <dgm:spPr/>
      <dgm:t>
        <a:bodyPr/>
        <a:lstStyle/>
        <a:p>
          <a:pPr algn="just"/>
          <a:r>
            <a:rPr lang="ru-RU" sz="1500" dirty="0" smtClean="0"/>
            <a:t>объединение дополнительного образования детей на базе УДО, вузов, СПО;</a:t>
          </a:r>
          <a:endParaRPr lang="ru-RU" sz="1500" dirty="0"/>
        </a:p>
      </dgm:t>
    </dgm:pt>
    <dgm:pt modelId="{8CDC265C-A72E-4422-A677-7AC1E607B12E}" type="parTrans" cxnId="{B5A6E1E9-5034-4080-8735-46E3F9A6AE80}">
      <dgm:prSet/>
      <dgm:spPr/>
      <dgm:t>
        <a:bodyPr/>
        <a:lstStyle/>
        <a:p>
          <a:endParaRPr lang="ru-RU"/>
        </a:p>
      </dgm:t>
    </dgm:pt>
    <dgm:pt modelId="{E75E3DF4-9A49-4C74-BB08-7D89E9AC7DEE}" type="sibTrans" cxnId="{B5A6E1E9-5034-4080-8735-46E3F9A6AE80}">
      <dgm:prSet/>
      <dgm:spPr/>
      <dgm:t>
        <a:bodyPr/>
        <a:lstStyle/>
        <a:p>
          <a:endParaRPr lang="ru-RU"/>
        </a:p>
      </dgm:t>
    </dgm:pt>
    <dgm:pt modelId="{173F7FF3-0AE2-4DC9-9A91-CB76AEF1229B}">
      <dgm:prSet phldrT="[Текст]" custT="1"/>
      <dgm:spPr/>
      <dgm:t>
        <a:bodyPr/>
        <a:lstStyle/>
        <a:p>
          <a:pPr algn="just"/>
          <a:r>
            <a:rPr lang="ru-RU" sz="1500" dirty="0" smtClean="0"/>
            <a:t>элективный курс и др.</a:t>
          </a:r>
          <a:endParaRPr lang="ru-RU" sz="1500" dirty="0"/>
        </a:p>
      </dgm:t>
    </dgm:pt>
    <dgm:pt modelId="{A9D0BCA6-0D8D-4FF3-9C70-586959E6FB43}" type="parTrans" cxnId="{E40E0A20-C6E0-4FA1-BBF1-3A95744590D0}">
      <dgm:prSet/>
      <dgm:spPr/>
      <dgm:t>
        <a:bodyPr/>
        <a:lstStyle/>
        <a:p>
          <a:endParaRPr lang="ru-RU"/>
        </a:p>
      </dgm:t>
    </dgm:pt>
    <dgm:pt modelId="{F561DB53-CEBE-497A-A86C-4D6B587AD7EA}" type="sibTrans" cxnId="{E40E0A20-C6E0-4FA1-BBF1-3A95744590D0}">
      <dgm:prSet/>
      <dgm:spPr/>
      <dgm:t>
        <a:bodyPr/>
        <a:lstStyle/>
        <a:p>
          <a:endParaRPr lang="ru-RU"/>
        </a:p>
      </dgm:t>
    </dgm:pt>
    <dgm:pt modelId="{6121A407-3F3B-4543-B1D5-00099B398B75}">
      <dgm:prSet phldrT="[Текст]" custT="1"/>
      <dgm:spPr/>
      <dgm:t>
        <a:bodyPr/>
        <a:lstStyle/>
        <a:p>
          <a:pPr algn="just"/>
          <a:r>
            <a:rPr lang="ru-RU" sz="1500" dirty="0" smtClean="0"/>
            <a:t>фестиваль образовательных практик;</a:t>
          </a:r>
          <a:endParaRPr lang="ru-RU" sz="1500" dirty="0"/>
        </a:p>
      </dgm:t>
    </dgm:pt>
    <dgm:pt modelId="{09AB297D-9471-4748-B8E4-FB2C1A4E6EB7}" type="parTrans" cxnId="{DB7118D6-236F-406C-A469-EEB352B6194F}">
      <dgm:prSet/>
      <dgm:spPr/>
      <dgm:t>
        <a:bodyPr/>
        <a:lstStyle/>
        <a:p>
          <a:endParaRPr lang="ru-RU"/>
        </a:p>
      </dgm:t>
    </dgm:pt>
    <dgm:pt modelId="{4E5D783F-A47B-4D25-820B-8B7DF7F3EA63}" type="sibTrans" cxnId="{DB7118D6-236F-406C-A469-EEB352B6194F}">
      <dgm:prSet/>
      <dgm:spPr/>
      <dgm:t>
        <a:bodyPr/>
        <a:lstStyle/>
        <a:p>
          <a:endParaRPr lang="ru-RU"/>
        </a:p>
      </dgm:t>
    </dgm:pt>
    <dgm:pt modelId="{10145FB0-D1D1-4AFB-87B8-8861E9213934}">
      <dgm:prSet phldrT="[Текст]" custT="1"/>
      <dgm:spPr/>
      <dgm:t>
        <a:bodyPr/>
        <a:lstStyle/>
        <a:p>
          <a:pPr algn="just"/>
          <a:r>
            <a:rPr lang="ru-RU" sz="1500" dirty="0" smtClean="0"/>
            <a:t>конкурс;</a:t>
          </a:r>
          <a:endParaRPr lang="ru-RU" sz="1500" dirty="0"/>
        </a:p>
      </dgm:t>
    </dgm:pt>
    <dgm:pt modelId="{4D4D4CC3-6572-4083-842E-6C8D704E00BE}" type="parTrans" cxnId="{06A614E4-6FE3-4166-B7A5-7D64D6B0CDDB}">
      <dgm:prSet/>
      <dgm:spPr/>
      <dgm:t>
        <a:bodyPr/>
        <a:lstStyle/>
        <a:p>
          <a:endParaRPr lang="ru-RU"/>
        </a:p>
      </dgm:t>
    </dgm:pt>
    <dgm:pt modelId="{A28F9E6C-12A7-44E1-84C8-12D4F69B5630}" type="sibTrans" cxnId="{06A614E4-6FE3-4166-B7A5-7D64D6B0CDDB}">
      <dgm:prSet/>
      <dgm:spPr/>
      <dgm:t>
        <a:bodyPr/>
        <a:lstStyle/>
        <a:p>
          <a:endParaRPr lang="ru-RU"/>
        </a:p>
      </dgm:t>
    </dgm:pt>
    <dgm:pt modelId="{A4B00D6D-4A28-44C9-91E5-5DC247853134}">
      <dgm:prSet phldrT="[Текст]" custT="1"/>
      <dgm:spPr/>
      <dgm:t>
        <a:bodyPr/>
        <a:lstStyle/>
        <a:p>
          <a:pPr algn="just"/>
          <a:r>
            <a:rPr lang="ru-RU" sz="1500" dirty="0" smtClean="0"/>
            <a:t>волонтерская деятельность;</a:t>
          </a:r>
          <a:endParaRPr lang="ru-RU" sz="1500" dirty="0"/>
        </a:p>
      </dgm:t>
    </dgm:pt>
    <dgm:pt modelId="{BF4691AC-791E-47E5-B13D-B4F37AFF41FA}" type="parTrans" cxnId="{47CF1EEF-BEE8-4F4B-AFA2-988277381929}">
      <dgm:prSet/>
      <dgm:spPr/>
      <dgm:t>
        <a:bodyPr/>
        <a:lstStyle/>
        <a:p>
          <a:endParaRPr lang="ru-RU"/>
        </a:p>
      </dgm:t>
    </dgm:pt>
    <dgm:pt modelId="{110876AD-A50B-496C-85ED-A2ECB35B4725}" type="sibTrans" cxnId="{47CF1EEF-BEE8-4F4B-AFA2-988277381929}">
      <dgm:prSet/>
      <dgm:spPr/>
      <dgm:t>
        <a:bodyPr/>
        <a:lstStyle/>
        <a:p>
          <a:endParaRPr lang="ru-RU"/>
        </a:p>
      </dgm:t>
    </dgm:pt>
    <dgm:pt modelId="{F975C50C-8E07-4324-9E8B-DADF7CAC5065}" type="pres">
      <dgm:prSet presAssocID="{3DEB9743-3E59-4272-BEA7-CC90589283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A0EDD7-84E5-4961-85A5-F18C0C8A41A0}" type="pres">
      <dgm:prSet presAssocID="{4CAF7E8F-817C-4963-A1BD-FC92602265A1}" presName="linNode" presStyleCnt="0"/>
      <dgm:spPr/>
    </dgm:pt>
    <dgm:pt modelId="{03C659FF-3602-46D9-B053-4A3A1B877AF9}" type="pres">
      <dgm:prSet presAssocID="{4CAF7E8F-817C-4963-A1BD-FC92602265A1}" presName="parentText" presStyleLbl="node1" presStyleIdx="0" presStyleCnt="3" custScaleX="626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662B86-E98F-4E3C-B914-B425E58D5FE7}" type="pres">
      <dgm:prSet presAssocID="{4CAF7E8F-817C-4963-A1BD-FC92602265A1}" presName="descendantText" presStyleLbl="alignAccFollowNode1" presStyleIdx="0" presStyleCnt="3" custScaleX="130404" custScaleY="1274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0759A2-3285-45BC-9922-8EF7B5AF734E}" type="pres">
      <dgm:prSet presAssocID="{7A944E47-0339-4883-BEE4-6F2D889B2E37}" presName="sp" presStyleCnt="0"/>
      <dgm:spPr/>
    </dgm:pt>
    <dgm:pt modelId="{0F9DE331-9BAC-4239-A4CC-25776DF3CA4C}" type="pres">
      <dgm:prSet presAssocID="{22D0C83A-A18A-4EFE-B5F6-78E7AC937C74}" presName="linNode" presStyleCnt="0"/>
      <dgm:spPr/>
    </dgm:pt>
    <dgm:pt modelId="{CF979F28-0D74-4008-A45F-5BA47F2A243F}" type="pres">
      <dgm:prSet presAssocID="{22D0C83A-A18A-4EFE-B5F6-78E7AC937C7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36F8F-FA86-417D-9D19-1C5586B8DBA2}" type="pres">
      <dgm:prSet presAssocID="{22D0C83A-A18A-4EFE-B5F6-78E7AC937C74}" presName="descendantText" presStyleLbl="alignAccFollowNode1" presStyleIdx="1" presStyleCnt="3" custScaleX="206827" custScaleY="178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64E30-DB23-40B3-8331-2D6DD4C6CB47}" type="pres">
      <dgm:prSet presAssocID="{D3B9843B-A325-4AE4-8395-DAA5DDFC96E6}" presName="sp" presStyleCnt="0"/>
      <dgm:spPr/>
    </dgm:pt>
    <dgm:pt modelId="{0542FE22-F220-4E33-A26B-872F3FA1CDFE}" type="pres">
      <dgm:prSet presAssocID="{C8C681C4-EDA7-4AD0-BFB4-C3E4EE26EFF5}" presName="linNode" presStyleCnt="0"/>
      <dgm:spPr/>
    </dgm:pt>
    <dgm:pt modelId="{8C113723-A092-4597-907C-FEF809F112C2}" type="pres">
      <dgm:prSet presAssocID="{C8C681C4-EDA7-4AD0-BFB4-C3E4EE26EFF5}" presName="parentText" presStyleLbl="node1" presStyleIdx="2" presStyleCnt="3" custScaleX="62602" custLinFactNeighborX="-1513" custLinFactNeighborY="-12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7A5A6B-9E39-473A-AC5A-A0E39A1130CE}" type="pres">
      <dgm:prSet presAssocID="{C8C681C4-EDA7-4AD0-BFB4-C3E4EE26EFF5}" presName="descendantText" presStyleLbl="alignAccFollowNode1" presStyleIdx="2" presStyleCnt="3" custScaleX="130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80BDD6-7883-4B4C-B5D0-F30CC772590B}" srcId="{C8C681C4-EDA7-4AD0-BFB4-C3E4EE26EFF5}" destId="{8B2062D0-7437-4B14-8156-ADD0CDE45EFB}" srcOrd="0" destOrd="0" parTransId="{788DD47F-BE30-47C2-B6DC-45D614615CB2}" sibTransId="{11F2694C-71B8-4914-B817-564F7235D544}"/>
    <dgm:cxn modelId="{DE899710-A957-4DC3-A5CB-4D86C6CBE0FA}" type="presOf" srcId="{173F7FF3-0AE2-4DC9-9A91-CB76AEF1229B}" destId="{1C662B86-E98F-4E3C-B914-B425E58D5FE7}" srcOrd="0" destOrd="2" presId="urn:microsoft.com/office/officeart/2005/8/layout/vList5"/>
    <dgm:cxn modelId="{30CF389A-A572-4000-9C30-0913DAED80AF}" type="presOf" srcId="{41C410CC-1880-45D0-9A51-7E9A9B740FA2}" destId="{1C662B86-E98F-4E3C-B914-B425E58D5FE7}" srcOrd="0" destOrd="0" presId="urn:microsoft.com/office/officeart/2005/8/layout/vList5"/>
    <dgm:cxn modelId="{B5A6E1E9-5034-4080-8735-46E3F9A6AE80}" srcId="{4CAF7E8F-817C-4963-A1BD-FC92602265A1}" destId="{5ED2C1CF-8985-4675-A18E-A3AA3F989EC5}" srcOrd="1" destOrd="0" parTransId="{8CDC265C-A72E-4422-A677-7AC1E607B12E}" sibTransId="{E75E3DF4-9A49-4C74-BB08-7D89E9AC7DEE}"/>
    <dgm:cxn modelId="{DB7118D6-236F-406C-A469-EEB352B6194F}" srcId="{22D0C83A-A18A-4EFE-B5F6-78E7AC937C74}" destId="{6121A407-3F3B-4543-B1D5-00099B398B75}" srcOrd="1" destOrd="0" parTransId="{09AB297D-9471-4748-B8E4-FB2C1A4E6EB7}" sibTransId="{4E5D783F-A47B-4D25-820B-8B7DF7F3EA63}"/>
    <dgm:cxn modelId="{CA0E0C0C-DA0A-4AD2-9DE8-F4F5EDF07A99}" type="presOf" srcId="{C8C681C4-EDA7-4AD0-BFB4-C3E4EE26EFF5}" destId="{8C113723-A092-4597-907C-FEF809F112C2}" srcOrd="0" destOrd="0" presId="urn:microsoft.com/office/officeart/2005/8/layout/vList5"/>
    <dgm:cxn modelId="{E00F565C-975B-49ED-8E06-454C84DAF4C7}" type="presOf" srcId="{6121A407-3F3B-4543-B1D5-00099B398B75}" destId="{07736F8F-FA86-417D-9D19-1C5586B8DBA2}" srcOrd="0" destOrd="1" presId="urn:microsoft.com/office/officeart/2005/8/layout/vList5"/>
    <dgm:cxn modelId="{5A9DD9B1-606B-44AC-9578-69E61CF90828}" type="presOf" srcId="{5495AC01-D6E2-4DB9-B5F9-3B5169BD62D6}" destId="{07736F8F-FA86-417D-9D19-1C5586B8DBA2}" srcOrd="0" destOrd="0" presId="urn:microsoft.com/office/officeart/2005/8/layout/vList5"/>
    <dgm:cxn modelId="{6BF06993-D531-4FE5-A85D-FBDB3DAC3048}" srcId="{22D0C83A-A18A-4EFE-B5F6-78E7AC937C74}" destId="{5495AC01-D6E2-4DB9-B5F9-3B5169BD62D6}" srcOrd="0" destOrd="0" parTransId="{9E09BA99-80CD-4946-99F0-E3DBBE652981}" sibTransId="{6D8A5486-B77D-4289-875B-779CC5CBDF62}"/>
    <dgm:cxn modelId="{E40E0A20-C6E0-4FA1-BBF1-3A95744590D0}" srcId="{4CAF7E8F-817C-4963-A1BD-FC92602265A1}" destId="{173F7FF3-0AE2-4DC9-9A91-CB76AEF1229B}" srcOrd="2" destOrd="0" parTransId="{A9D0BCA6-0D8D-4FF3-9C70-586959E6FB43}" sibTransId="{F561DB53-CEBE-497A-A86C-4D6B587AD7EA}"/>
    <dgm:cxn modelId="{D591F789-67CF-4B4A-BD9E-3A0B179ED0AC}" srcId="{22D0C83A-A18A-4EFE-B5F6-78E7AC937C74}" destId="{820B737B-6EDF-46EF-9772-8501C6555B27}" srcOrd="4" destOrd="0" parTransId="{A182B2D9-E7AA-4497-9588-F6973DE91B74}" sibTransId="{44F6E502-87CE-41F8-8B4B-2A084AB9AFAE}"/>
    <dgm:cxn modelId="{5F8FE597-6B07-4675-9172-E615B9E2B8DA}" type="presOf" srcId="{A4B00D6D-4A28-44C9-91E5-5DC247853134}" destId="{07736F8F-FA86-417D-9D19-1C5586B8DBA2}" srcOrd="0" destOrd="3" presId="urn:microsoft.com/office/officeart/2005/8/layout/vList5"/>
    <dgm:cxn modelId="{AA5003D8-86D2-44C6-B960-197C94257329}" srcId="{3DEB9743-3E59-4272-BEA7-CC9058928316}" destId="{22D0C83A-A18A-4EFE-B5F6-78E7AC937C74}" srcOrd="1" destOrd="0" parTransId="{2E7AE040-C7AD-4101-9084-82C814DDF654}" sibTransId="{D3B9843B-A325-4AE4-8395-DAA5DDFC96E6}"/>
    <dgm:cxn modelId="{019C5A1C-F546-45ED-9EE4-530B54B7D2BA}" type="presOf" srcId="{5ED2C1CF-8985-4675-A18E-A3AA3F989EC5}" destId="{1C662B86-E98F-4E3C-B914-B425E58D5FE7}" srcOrd="0" destOrd="1" presId="urn:microsoft.com/office/officeart/2005/8/layout/vList5"/>
    <dgm:cxn modelId="{C517E99A-95F5-4FE0-B4E3-11D91185B7F6}" type="presOf" srcId="{820B737B-6EDF-46EF-9772-8501C6555B27}" destId="{07736F8F-FA86-417D-9D19-1C5586B8DBA2}" srcOrd="0" destOrd="4" presId="urn:microsoft.com/office/officeart/2005/8/layout/vList5"/>
    <dgm:cxn modelId="{06A614E4-6FE3-4166-B7A5-7D64D6B0CDDB}" srcId="{22D0C83A-A18A-4EFE-B5F6-78E7AC937C74}" destId="{10145FB0-D1D1-4AFB-87B8-8861E9213934}" srcOrd="2" destOrd="0" parTransId="{4D4D4CC3-6572-4083-842E-6C8D704E00BE}" sibTransId="{A28F9E6C-12A7-44E1-84C8-12D4F69B5630}"/>
    <dgm:cxn modelId="{58495422-D74F-4936-B4AE-F201A514C1D1}" srcId="{3DEB9743-3E59-4272-BEA7-CC9058928316}" destId="{C8C681C4-EDA7-4AD0-BFB4-C3E4EE26EFF5}" srcOrd="2" destOrd="0" parTransId="{8B9BE52F-2137-4180-80B7-C5416255E732}" sibTransId="{72A1AC98-8EC8-4038-A809-BBE389874067}"/>
    <dgm:cxn modelId="{47CF1EEF-BEE8-4F4B-AFA2-988277381929}" srcId="{22D0C83A-A18A-4EFE-B5F6-78E7AC937C74}" destId="{A4B00D6D-4A28-44C9-91E5-5DC247853134}" srcOrd="3" destOrd="0" parTransId="{BF4691AC-791E-47E5-B13D-B4F37AFF41FA}" sibTransId="{110876AD-A50B-496C-85ED-A2ECB35B4725}"/>
    <dgm:cxn modelId="{06B68B43-28AC-4797-ABE1-9AA6A3BA7088}" type="presOf" srcId="{4CAF7E8F-817C-4963-A1BD-FC92602265A1}" destId="{03C659FF-3602-46D9-B053-4A3A1B877AF9}" srcOrd="0" destOrd="0" presId="urn:microsoft.com/office/officeart/2005/8/layout/vList5"/>
    <dgm:cxn modelId="{07B78066-9746-4385-8056-535A8E43A559}" type="presOf" srcId="{8B2062D0-7437-4B14-8156-ADD0CDE45EFB}" destId="{947A5A6B-9E39-473A-AC5A-A0E39A1130CE}" srcOrd="0" destOrd="0" presId="urn:microsoft.com/office/officeart/2005/8/layout/vList5"/>
    <dgm:cxn modelId="{2080FD10-9A40-4E0E-9612-0AF92559C324}" type="presOf" srcId="{10145FB0-D1D1-4AFB-87B8-8861E9213934}" destId="{07736F8F-FA86-417D-9D19-1C5586B8DBA2}" srcOrd="0" destOrd="2" presId="urn:microsoft.com/office/officeart/2005/8/layout/vList5"/>
    <dgm:cxn modelId="{505486FD-598B-4714-B85D-42D5810DEF91}" srcId="{4CAF7E8F-817C-4963-A1BD-FC92602265A1}" destId="{41C410CC-1880-45D0-9A51-7E9A9B740FA2}" srcOrd="0" destOrd="0" parTransId="{BD2D24AB-8AA6-4D62-8B4F-0251D5C84403}" sibTransId="{4241E099-265E-463F-9B9C-2BAE82928F55}"/>
    <dgm:cxn modelId="{DB826ABB-573F-4695-815F-B65BE74DE043}" type="presOf" srcId="{3DEB9743-3E59-4272-BEA7-CC9058928316}" destId="{F975C50C-8E07-4324-9E8B-DADF7CAC5065}" srcOrd="0" destOrd="0" presId="urn:microsoft.com/office/officeart/2005/8/layout/vList5"/>
    <dgm:cxn modelId="{D7A02216-1844-459E-8C39-1CA821D1CCB6}" srcId="{3DEB9743-3E59-4272-BEA7-CC9058928316}" destId="{4CAF7E8F-817C-4963-A1BD-FC92602265A1}" srcOrd="0" destOrd="0" parTransId="{25451D25-B9E9-4A98-9ABB-9B6ADCCAEED1}" sibTransId="{7A944E47-0339-4883-BEE4-6F2D889B2E37}"/>
    <dgm:cxn modelId="{91F85B0D-81B7-4B09-B369-2A3BB91A2705}" type="presOf" srcId="{22D0C83A-A18A-4EFE-B5F6-78E7AC937C74}" destId="{CF979F28-0D74-4008-A45F-5BA47F2A243F}" srcOrd="0" destOrd="0" presId="urn:microsoft.com/office/officeart/2005/8/layout/vList5"/>
    <dgm:cxn modelId="{35F5473A-39CB-4CC9-955E-0E05EF0AF84D}" type="presParOf" srcId="{F975C50C-8E07-4324-9E8B-DADF7CAC5065}" destId="{E7A0EDD7-84E5-4961-85A5-F18C0C8A41A0}" srcOrd="0" destOrd="0" presId="urn:microsoft.com/office/officeart/2005/8/layout/vList5"/>
    <dgm:cxn modelId="{57F01B6C-2EF3-4C10-80F3-6C4A461F5F19}" type="presParOf" srcId="{E7A0EDD7-84E5-4961-85A5-F18C0C8A41A0}" destId="{03C659FF-3602-46D9-B053-4A3A1B877AF9}" srcOrd="0" destOrd="0" presId="urn:microsoft.com/office/officeart/2005/8/layout/vList5"/>
    <dgm:cxn modelId="{A14ACD70-83E9-45E1-86DE-A8792722E507}" type="presParOf" srcId="{E7A0EDD7-84E5-4961-85A5-F18C0C8A41A0}" destId="{1C662B86-E98F-4E3C-B914-B425E58D5FE7}" srcOrd="1" destOrd="0" presId="urn:microsoft.com/office/officeart/2005/8/layout/vList5"/>
    <dgm:cxn modelId="{AB9A4844-F60C-4143-9625-198CD8740424}" type="presParOf" srcId="{F975C50C-8E07-4324-9E8B-DADF7CAC5065}" destId="{CC0759A2-3285-45BC-9922-8EF7B5AF734E}" srcOrd="1" destOrd="0" presId="urn:microsoft.com/office/officeart/2005/8/layout/vList5"/>
    <dgm:cxn modelId="{762AC743-93A1-4160-BAAF-A987D62674CE}" type="presParOf" srcId="{F975C50C-8E07-4324-9E8B-DADF7CAC5065}" destId="{0F9DE331-9BAC-4239-A4CC-25776DF3CA4C}" srcOrd="2" destOrd="0" presId="urn:microsoft.com/office/officeart/2005/8/layout/vList5"/>
    <dgm:cxn modelId="{B5E68F6D-5AFF-42F5-B10A-30F7D7E3E2BC}" type="presParOf" srcId="{0F9DE331-9BAC-4239-A4CC-25776DF3CA4C}" destId="{CF979F28-0D74-4008-A45F-5BA47F2A243F}" srcOrd="0" destOrd="0" presId="urn:microsoft.com/office/officeart/2005/8/layout/vList5"/>
    <dgm:cxn modelId="{11876602-6277-49C8-89C5-ECC6DAF616CB}" type="presParOf" srcId="{0F9DE331-9BAC-4239-A4CC-25776DF3CA4C}" destId="{07736F8F-FA86-417D-9D19-1C5586B8DBA2}" srcOrd="1" destOrd="0" presId="urn:microsoft.com/office/officeart/2005/8/layout/vList5"/>
    <dgm:cxn modelId="{B80ABB6E-CCB1-48F5-B715-68E83A0A9747}" type="presParOf" srcId="{F975C50C-8E07-4324-9E8B-DADF7CAC5065}" destId="{82B64E30-DB23-40B3-8331-2D6DD4C6CB47}" srcOrd="3" destOrd="0" presId="urn:microsoft.com/office/officeart/2005/8/layout/vList5"/>
    <dgm:cxn modelId="{0F1EF8F7-4BF3-4B1E-A416-338495D5D5D6}" type="presParOf" srcId="{F975C50C-8E07-4324-9E8B-DADF7CAC5065}" destId="{0542FE22-F220-4E33-A26B-872F3FA1CDFE}" srcOrd="4" destOrd="0" presId="urn:microsoft.com/office/officeart/2005/8/layout/vList5"/>
    <dgm:cxn modelId="{B04AD7AF-87B0-4ACE-935B-DBA008805AE9}" type="presParOf" srcId="{0542FE22-F220-4E33-A26B-872F3FA1CDFE}" destId="{8C113723-A092-4597-907C-FEF809F112C2}" srcOrd="0" destOrd="0" presId="urn:microsoft.com/office/officeart/2005/8/layout/vList5"/>
    <dgm:cxn modelId="{51ABFE4A-DA6A-4456-A55D-0E63650F58F1}" type="presParOf" srcId="{0542FE22-F220-4E33-A26B-872F3FA1CDFE}" destId="{947A5A6B-9E39-473A-AC5A-A0E39A1130C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DC0CAE-EC50-433B-939F-BE79FC0A7E2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876239-63DB-47FD-88F6-3FAB71A71593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257079B1-977A-4DA8-BA78-94FBB5C5DD07}" type="parTrans" cxnId="{BE9AAA86-A68A-4206-9A6B-1484548B7F4F}">
      <dgm:prSet/>
      <dgm:spPr/>
      <dgm:t>
        <a:bodyPr/>
        <a:lstStyle/>
        <a:p>
          <a:endParaRPr lang="ru-RU"/>
        </a:p>
      </dgm:t>
    </dgm:pt>
    <dgm:pt modelId="{A0CC5477-7C82-4655-8C4B-D907C6B985CE}" type="sibTrans" cxnId="{BE9AAA86-A68A-4206-9A6B-1484548B7F4F}">
      <dgm:prSet/>
      <dgm:spPr/>
      <dgm:t>
        <a:bodyPr/>
        <a:lstStyle/>
        <a:p>
          <a:endParaRPr lang="ru-RU"/>
        </a:p>
      </dgm:t>
    </dgm:pt>
    <dgm:pt modelId="{DCDCD84E-233D-49DC-B7F2-DF689FDD9559}">
      <dgm:prSet phldrT="[Текст]"/>
      <dgm:spPr/>
      <dgm:t>
        <a:bodyPr/>
        <a:lstStyle/>
        <a:p>
          <a:r>
            <a:rPr lang="ru-RU" dirty="0" smtClean="0"/>
            <a:t>Психолого-педагогический класс</a:t>
          </a:r>
          <a:endParaRPr lang="ru-RU" dirty="0"/>
        </a:p>
      </dgm:t>
    </dgm:pt>
    <dgm:pt modelId="{2AEF700E-77C4-48D4-9507-5E7C7E6EDAFE}" type="parTrans" cxnId="{834403A6-3678-4F46-9B5E-2D4CFAD44569}">
      <dgm:prSet/>
      <dgm:spPr/>
      <dgm:t>
        <a:bodyPr/>
        <a:lstStyle/>
        <a:p>
          <a:endParaRPr lang="ru-RU"/>
        </a:p>
      </dgm:t>
    </dgm:pt>
    <dgm:pt modelId="{8F36CB72-6D9E-4690-B5DC-D9A7B3B97350}" type="sibTrans" cxnId="{834403A6-3678-4F46-9B5E-2D4CFAD44569}">
      <dgm:prSet/>
      <dgm:spPr/>
      <dgm:t>
        <a:bodyPr/>
        <a:lstStyle/>
        <a:p>
          <a:endParaRPr lang="ru-RU"/>
        </a:p>
      </dgm:t>
    </dgm:pt>
    <dgm:pt modelId="{B3E7E350-B405-4F96-8CA8-F86B2E7A015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E965D286-3453-431C-A3E7-4EEBF1BC2BEA}" type="parTrans" cxnId="{53573E8F-105A-497B-8BA3-1073820514A6}">
      <dgm:prSet/>
      <dgm:spPr/>
      <dgm:t>
        <a:bodyPr/>
        <a:lstStyle/>
        <a:p>
          <a:endParaRPr lang="ru-RU"/>
        </a:p>
      </dgm:t>
    </dgm:pt>
    <dgm:pt modelId="{BE190AEE-55A2-4F4E-8807-475E125789E4}" type="sibTrans" cxnId="{53573E8F-105A-497B-8BA3-1073820514A6}">
      <dgm:prSet/>
      <dgm:spPr/>
      <dgm:t>
        <a:bodyPr/>
        <a:lstStyle/>
        <a:p>
          <a:endParaRPr lang="ru-RU"/>
        </a:p>
      </dgm:t>
    </dgm:pt>
    <dgm:pt modelId="{12698FE1-77C4-4842-AEE6-7DD7D17ED641}">
      <dgm:prSet phldrT="[Текст]"/>
      <dgm:spPr/>
      <dgm:t>
        <a:bodyPr/>
        <a:lstStyle/>
        <a:p>
          <a:r>
            <a:rPr lang="ru-RU" dirty="0" smtClean="0"/>
            <a:t>Объединение дополнительного образования детей</a:t>
          </a:r>
          <a:endParaRPr lang="ru-RU" dirty="0"/>
        </a:p>
      </dgm:t>
    </dgm:pt>
    <dgm:pt modelId="{123A2BE1-EDE7-498F-A962-850AC59B7C79}" type="parTrans" cxnId="{AD6B4735-8BE4-4855-B46E-59EE76305B46}">
      <dgm:prSet/>
      <dgm:spPr/>
      <dgm:t>
        <a:bodyPr/>
        <a:lstStyle/>
        <a:p>
          <a:endParaRPr lang="ru-RU"/>
        </a:p>
      </dgm:t>
    </dgm:pt>
    <dgm:pt modelId="{763E67E2-02EE-4976-85E7-10576EC3F47D}" type="sibTrans" cxnId="{AD6B4735-8BE4-4855-B46E-59EE76305B46}">
      <dgm:prSet/>
      <dgm:spPr/>
      <dgm:t>
        <a:bodyPr/>
        <a:lstStyle/>
        <a:p>
          <a:endParaRPr lang="ru-RU"/>
        </a:p>
      </dgm:t>
    </dgm:pt>
    <dgm:pt modelId="{23DC1F8F-4E4E-43DD-90EC-9893ACE857CE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3885953F-7C31-4518-A057-33100B2E1101}" type="parTrans" cxnId="{B42781D6-2118-4268-B781-BE6BF0DCA560}">
      <dgm:prSet/>
      <dgm:spPr/>
      <dgm:t>
        <a:bodyPr/>
        <a:lstStyle/>
        <a:p>
          <a:endParaRPr lang="ru-RU"/>
        </a:p>
      </dgm:t>
    </dgm:pt>
    <dgm:pt modelId="{5A3829F7-9463-4634-801D-3D91695869F4}" type="sibTrans" cxnId="{B42781D6-2118-4268-B781-BE6BF0DCA560}">
      <dgm:prSet/>
      <dgm:spPr/>
      <dgm:t>
        <a:bodyPr/>
        <a:lstStyle/>
        <a:p>
          <a:endParaRPr lang="ru-RU"/>
        </a:p>
      </dgm:t>
    </dgm:pt>
    <dgm:pt modelId="{AE907B69-5A58-4E79-B025-269BF1C1A078}">
      <dgm:prSet phldrT="[Текст]"/>
      <dgm:spPr/>
      <dgm:t>
        <a:bodyPr/>
        <a:lstStyle/>
        <a:p>
          <a:r>
            <a:rPr lang="ru-RU" dirty="0" smtClean="0"/>
            <a:t>Виртуальная модель ДПП</a:t>
          </a:r>
          <a:endParaRPr lang="ru-RU" dirty="0"/>
        </a:p>
      </dgm:t>
    </dgm:pt>
    <dgm:pt modelId="{6DCEFD29-24E1-47FF-832F-9A72B8D0E33F}" type="parTrans" cxnId="{CB389FCD-0BD7-4064-9822-56695363C9B9}">
      <dgm:prSet/>
      <dgm:spPr/>
      <dgm:t>
        <a:bodyPr/>
        <a:lstStyle/>
        <a:p>
          <a:endParaRPr lang="ru-RU"/>
        </a:p>
      </dgm:t>
    </dgm:pt>
    <dgm:pt modelId="{8BFB7186-B21A-4B15-911C-8621E38D89E6}" type="sibTrans" cxnId="{CB389FCD-0BD7-4064-9822-56695363C9B9}">
      <dgm:prSet/>
      <dgm:spPr/>
      <dgm:t>
        <a:bodyPr/>
        <a:lstStyle/>
        <a:p>
          <a:endParaRPr lang="ru-RU"/>
        </a:p>
      </dgm:t>
    </dgm:pt>
    <dgm:pt modelId="{6AAD178C-2E9B-473F-8D91-21E7AAFB7D0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8FE562D5-DCB2-4A6E-B010-503A7AD116E9}" type="parTrans" cxnId="{978B5B8B-8678-4635-B5D6-7D5EECE31EF9}">
      <dgm:prSet/>
      <dgm:spPr/>
      <dgm:t>
        <a:bodyPr/>
        <a:lstStyle/>
        <a:p>
          <a:endParaRPr lang="ru-RU"/>
        </a:p>
      </dgm:t>
    </dgm:pt>
    <dgm:pt modelId="{9B769070-B286-4DBC-8656-C71D363EDB42}" type="sibTrans" cxnId="{978B5B8B-8678-4635-B5D6-7D5EECE31EF9}">
      <dgm:prSet/>
      <dgm:spPr/>
      <dgm:t>
        <a:bodyPr/>
        <a:lstStyle/>
        <a:p>
          <a:endParaRPr lang="ru-RU"/>
        </a:p>
      </dgm:t>
    </dgm:pt>
    <dgm:pt modelId="{4F4AED71-0CA8-47E1-943B-A32A230D994C}">
      <dgm:prSet/>
      <dgm:spPr/>
      <dgm:t>
        <a:bodyPr/>
        <a:lstStyle/>
        <a:p>
          <a:r>
            <a:rPr lang="ru-RU" dirty="0" smtClean="0"/>
            <a:t>Индивидуальный  проект обучающегося (программа, план, маршрут)  ДПП</a:t>
          </a:r>
          <a:endParaRPr lang="ru-RU" dirty="0"/>
        </a:p>
      </dgm:t>
    </dgm:pt>
    <dgm:pt modelId="{B8ACF2CB-4CA6-4B15-B21C-109860B9CB16}" type="parTrans" cxnId="{B5456053-C42A-48FD-9A9C-F8F6940E6DE6}">
      <dgm:prSet/>
      <dgm:spPr/>
      <dgm:t>
        <a:bodyPr/>
        <a:lstStyle/>
        <a:p>
          <a:endParaRPr lang="ru-RU"/>
        </a:p>
      </dgm:t>
    </dgm:pt>
    <dgm:pt modelId="{B76E3A85-2B07-4E12-B8D9-46C25D7C2935}" type="sibTrans" cxnId="{B5456053-C42A-48FD-9A9C-F8F6940E6DE6}">
      <dgm:prSet/>
      <dgm:spPr/>
      <dgm:t>
        <a:bodyPr/>
        <a:lstStyle/>
        <a:p>
          <a:endParaRPr lang="ru-RU"/>
        </a:p>
      </dgm:t>
    </dgm:pt>
    <dgm:pt modelId="{82229DA1-9F36-422B-8902-61B185D30075}" type="pres">
      <dgm:prSet presAssocID="{A9DC0CAE-EC50-433B-939F-BE79FC0A7E2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13ABE3-C75A-45C2-B968-61976AC35E10}" type="pres">
      <dgm:prSet presAssocID="{10876239-63DB-47FD-88F6-3FAB71A71593}" presName="composite" presStyleCnt="0"/>
      <dgm:spPr/>
    </dgm:pt>
    <dgm:pt modelId="{8EBC66C3-1D9A-4F00-BEBA-5ECCEB187759}" type="pres">
      <dgm:prSet presAssocID="{10876239-63DB-47FD-88F6-3FAB71A7159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4D211-F639-46E7-A64E-6B879BD5FD41}" type="pres">
      <dgm:prSet presAssocID="{10876239-63DB-47FD-88F6-3FAB71A7159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A9618-1824-475A-A9D8-9E9DC17CD45C}" type="pres">
      <dgm:prSet presAssocID="{A0CC5477-7C82-4655-8C4B-D907C6B985CE}" presName="sp" presStyleCnt="0"/>
      <dgm:spPr/>
    </dgm:pt>
    <dgm:pt modelId="{769D7001-3B87-4EC3-AE35-6E233B92DE1B}" type="pres">
      <dgm:prSet presAssocID="{B3E7E350-B405-4F96-8CA8-F86B2E7A0151}" presName="composite" presStyleCnt="0"/>
      <dgm:spPr/>
    </dgm:pt>
    <dgm:pt modelId="{EC713F0F-BF70-4608-9FA3-202E46C11ADE}" type="pres">
      <dgm:prSet presAssocID="{B3E7E350-B405-4F96-8CA8-F86B2E7A015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E866B-CDD2-4236-939D-F6A4C3B9E3F9}" type="pres">
      <dgm:prSet presAssocID="{B3E7E350-B405-4F96-8CA8-F86B2E7A015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7BB693-FF9C-45E8-9178-4A15B4DB3EC0}" type="pres">
      <dgm:prSet presAssocID="{BE190AEE-55A2-4F4E-8807-475E125789E4}" presName="sp" presStyleCnt="0"/>
      <dgm:spPr/>
    </dgm:pt>
    <dgm:pt modelId="{5D87AB2E-FA28-4493-8417-740323672865}" type="pres">
      <dgm:prSet presAssocID="{23DC1F8F-4E4E-43DD-90EC-9893ACE857CE}" presName="composite" presStyleCnt="0"/>
      <dgm:spPr/>
    </dgm:pt>
    <dgm:pt modelId="{C35CDB3C-147E-4E00-BFF8-43BBD53F4CE9}" type="pres">
      <dgm:prSet presAssocID="{23DC1F8F-4E4E-43DD-90EC-9893ACE857CE}" presName="parentText" presStyleLbl="alignNode1" presStyleIdx="2" presStyleCnt="4" custLinFactNeighborY="56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E6BA2-0B26-456F-AEB2-1135D2F607F4}" type="pres">
      <dgm:prSet presAssocID="{23DC1F8F-4E4E-43DD-90EC-9893ACE857CE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3943A3-1678-4693-B4DD-BE0BD3F526C1}" type="pres">
      <dgm:prSet presAssocID="{5A3829F7-9463-4634-801D-3D91695869F4}" presName="sp" presStyleCnt="0"/>
      <dgm:spPr/>
    </dgm:pt>
    <dgm:pt modelId="{E69473C4-7796-4581-8404-CF588D193BD2}" type="pres">
      <dgm:prSet presAssocID="{6AAD178C-2E9B-473F-8D91-21E7AAFB7D01}" presName="composite" presStyleCnt="0"/>
      <dgm:spPr/>
    </dgm:pt>
    <dgm:pt modelId="{EFBB1DBF-369B-4908-A2B5-43889A1AEA23}" type="pres">
      <dgm:prSet presAssocID="{6AAD178C-2E9B-473F-8D91-21E7AAFB7D01}" presName="parentText" presStyleLbl="alignNode1" presStyleIdx="3" presStyleCnt="4" custLinFactNeighborY="56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8D8D5D-5965-47C6-9907-05FEFF278D35}" type="pres">
      <dgm:prSet presAssocID="{6AAD178C-2E9B-473F-8D91-21E7AAFB7D0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747D8A-BEE1-441C-ACF9-25F7A9024D5C}" type="presOf" srcId="{23DC1F8F-4E4E-43DD-90EC-9893ACE857CE}" destId="{C35CDB3C-147E-4E00-BFF8-43BBD53F4CE9}" srcOrd="0" destOrd="0" presId="urn:microsoft.com/office/officeart/2005/8/layout/chevron2"/>
    <dgm:cxn modelId="{B42781D6-2118-4268-B781-BE6BF0DCA560}" srcId="{A9DC0CAE-EC50-433B-939F-BE79FC0A7E22}" destId="{23DC1F8F-4E4E-43DD-90EC-9893ACE857CE}" srcOrd="2" destOrd="0" parTransId="{3885953F-7C31-4518-A057-33100B2E1101}" sibTransId="{5A3829F7-9463-4634-801D-3D91695869F4}"/>
    <dgm:cxn modelId="{AD6B4735-8BE4-4855-B46E-59EE76305B46}" srcId="{B3E7E350-B405-4F96-8CA8-F86B2E7A0151}" destId="{12698FE1-77C4-4842-AEE6-7DD7D17ED641}" srcOrd="0" destOrd="0" parTransId="{123A2BE1-EDE7-498F-A962-850AC59B7C79}" sibTransId="{763E67E2-02EE-4976-85E7-10576EC3F47D}"/>
    <dgm:cxn modelId="{53573E8F-105A-497B-8BA3-1073820514A6}" srcId="{A9DC0CAE-EC50-433B-939F-BE79FC0A7E22}" destId="{B3E7E350-B405-4F96-8CA8-F86B2E7A0151}" srcOrd="1" destOrd="0" parTransId="{E965D286-3453-431C-A3E7-4EEBF1BC2BEA}" sibTransId="{BE190AEE-55A2-4F4E-8807-475E125789E4}"/>
    <dgm:cxn modelId="{0E86C2E7-4747-4E4A-9380-8110595A5821}" type="presOf" srcId="{DCDCD84E-233D-49DC-B7F2-DF689FDD9559}" destId="{FD14D211-F639-46E7-A64E-6B879BD5FD41}" srcOrd="0" destOrd="0" presId="urn:microsoft.com/office/officeart/2005/8/layout/chevron2"/>
    <dgm:cxn modelId="{B5456053-C42A-48FD-9A9C-F8F6940E6DE6}" srcId="{6AAD178C-2E9B-473F-8D91-21E7AAFB7D01}" destId="{4F4AED71-0CA8-47E1-943B-A32A230D994C}" srcOrd="0" destOrd="0" parTransId="{B8ACF2CB-4CA6-4B15-B21C-109860B9CB16}" sibTransId="{B76E3A85-2B07-4E12-B8D9-46C25D7C2935}"/>
    <dgm:cxn modelId="{E46B773A-F263-41C5-906B-8CC320DC2359}" type="presOf" srcId="{AE907B69-5A58-4E79-B025-269BF1C1A078}" destId="{B02E6BA2-0B26-456F-AEB2-1135D2F607F4}" srcOrd="0" destOrd="0" presId="urn:microsoft.com/office/officeart/2005/8/layout/chevron2"/>
    <dgm:cxn modelId="{BE9AAA86-A68A-4206-9A6B-1484548B7F4F}" srcId="{A9DC0CAE-EC50-433B-939F-BE79FC0A7E22}" destId="{10876239-63DB-47FD-88F6-3FAB71A71593}" srcOrd="0" destOrd="0" parTransId="{257079B1-977A-4DA8-BA78-94FBB5C5DD07}" sibTransId="{A0CC5477-7C82-4655-8C4B-D907C6B985CE}"/>
    <dgm:cxn modelId="{978B5B8B-8678-4635-B5D6-7D5EECE31EF9}" srcId="{A9DC0CAE-EC50-433B-939F-BE79FC0A7E22}" destId="{6AAD178C-2E9B-473F-8D91-21E7AAFB7D01}" srcOrd="3" destOrd="0" parTransId="{8FE562D5-DCB2-4A6E-B010-503A7AD116E9}" sibTransId="{9B769070-B286-4DBC-8656-C71D363EDB42}"/>
    <dgm:cxn modelId="{4751D041-7A9E-472E-8ABE-0AB20D549F04}" type="presOf" srcId="{12698FE1-77C4-4842-AEE6-7DD7D17ED641}" destId="{4F2E866B-CDD2-4236-939D-F6A4C3B9E3F9}" srcOrd="0" destOrd="0" presId="urn:microsoft.com/office/officeart/2005/8/layout/chevron2"/>
    <dgm:cxn modelId="{CB389FCD-0BD7-4064-9822-56695363C9B9}" srcId="{23DC1F8F-4E4E-43DD-90EC-9893ACE857CE}" destId="{AE907B69-5A58-4E79-B025-269BF1C1A078}" srcOrd="0" destOrd="0" parTransId="{6DCEFD29-24E1-47FF-832F-9A72B8D0E33F}" sibTransId="{8BFB7186-B21A-4B15-911C-8621E38D89E6}"/>
    <dgm:cxn modelId="{BC9F8393-6CC7-4EAC-92DF-1F297E47419D}" type="presOf" srcId="{4F4AED71-0CA8-47E1-943B-A32A230D994C}" destId="{5A8D8D5D-5965-47C6-9907-05FEFF278D35}" srcOrd="0" destOrd="0" presId="urn:microsoft.com/office/officeart/2005/8/layout/chevron2"/>
    <dgm:cxn modelId="{834403A6-3678-4F46-9B5E-2D4CFAD44569}" srcId="{10876239-63DB-47FD-88F6-3FAB71A71593}" destId="{DCDCD84E-233D-49DC-B7F2-DF689FDD9559}" srcOrd="0" destOrd="0" parTransId="{2AEF700E-77C4-48D4-9507-5E7C7E6EDAFE}" sibTransId="{8F36CB72-6D9E-4690-B5DC-D9A7B3B97350}"/>
    <dgm:cxn modelId="{A1CFC834-FDC1-49FF-A3E2-4B0BB809E5B1}" type="presOf" srcId="{B3E7E350-B405-4F96-8CA8-F86B2E7A0151}" destId="{EC713F0F-BF70-4608-9FA3-202E46C11ADE}" srcOrd="0" destOrd="0" presId="urn:microsoft.com/office/officeart/2005/8/layout/chevron2"/>
    <dgm:cxn modelId="{6A659D75-074C-4280-87F5-B4CCDC5DE94A}" type="presOf" srcId="{6AAD178C-2E9B-473F-8D91-21E7AAFB7D01}" destId="{EFBB1DBF-369B-4908-A2B5-43889A1AEA23}" srcOrd="0" destOrd="0" presId="urn:microsoft.com/office/officeart/2005/8/layout/chevron2"/>
    <dgm:cxn modelId="{F7922AD2-9AD4-44EB-B1FE-B6F34A4FB17E}" type="presOf" srcId="{A9DC0CAE-EC50-433B-939F-BE79FC0A7E22}" destId="{82229DA1-9F36-422B-8902-61B185D30075}" srcOrd="0" destOrd="0" presId="urn:microsoft.com/office/officeart/2005/8/layout/chevron2"/>
    <dgm:cxn modelId="{9362CFCE-E237-4984-A689-D1AC491BE8AA}" type="presOf" srcId="{10876239-63DB-47FD-88F6-3FAB71A71593}" destId="{8EBC66C3-1D9A-4F00-BEBA-5ECCEB187759}" srcOrd="0" destOrd="0" presId="urn:microsoft.com/office/officeart/2005/8/layout/chevron2"/>
    <dgm:cxn modelId="{C5FAC50A-C893-4DB8-AF78-F8A43687131E}" type="presParOf" srcId="{82229DA1-9F36-422B-8902-61B185D30075}" destId="{E313ABE3-C75A-45C2-B968-61976AC35E10}" srcOrd="0" destOrd="0" presId="urn:microsoft.com/office/officeart/2005/8/layout/chevron2"/>
    <dgm:cxn modelId="{212C6A4D-3E11-4B24-9969-441DE4867DB7}" type="presParOf" srcId="{E313ABE3-C75A-45C2-B968-61976AC35E10}" destId="{8EBC66C3-1D9A-4F00-BEBA-5ECCEB187759}" srcOrd="0" destOrd="0" presId="urn:microsoft.com/office/officeart/2005/8/layout/chevron2"/>
    <dgm:cxn modelId="{F59A2E16-5749-47DC-80D2-2FB6DB04C08F}" type="presParOf" srcId="{E313ABE3-C75A-45C2-B968-61976AC35E10}" destId="{FD14D211-F639-46E7-A64E-6B879BD5FD41}" srcOrd="1" destOrd="0" presId="urn:microsoft.com/office/officeart/2005/8/layout/chevron2"/>
    <dgm:cxn modelId="{31680095-A761-47A0-8D72-5072FA95E4EE}" type="presParOf" srcId="{82229DA1-9F36-422B-8902-61B185D30075}" destId="{0F2A9618-1824-475A-A9D8-9E9DC17CD45C}" srcOrd="1" destOrd="0" presId="urn:microsoft.com/office/officeart/2005/8/layout/chevron2"/>
    <dgm:cxn modelId="{6BCA2163-EFD1-4698-B3ED-96EF12CFE65B}" type="presParOf" srcId="{82229DA1-9F36-422B-8902-61B185D30075}" destId="{769D7001-3B87-4EC3-AE35-6E233B92DE1B}" srcOrd="2" destOrd="0" presId="urn:microsoft.com/office/officeart/2005/8/layout/chevron2"/>
    <dgm:cxn modelId="{B2A24A54-CEA0-4D9C-9092-8C1871266403}" type="presParOf" srcId="{769D7001-3B87-4EC3-AE35-6E233B92DE1B}" destId="{EC713F0F-BF70-4608-9FA3-202E46C11ADE}" srcOrd="0" destOrd="0" presId="urn:microsoft.com/office/officeart/2005/8/layout/chevron2"/>
    <dgm:cxn modelId="{2DD4864B-A046-499E-B6C2-92D67C9E515A}" type="presParOf" srcId="{769D7001-3B87-4EC3-AE35-6E233B92DE1B}" destId="{4F2E866B-CDD2-4236-939D-F6A4C3B9E3F9}" srcOrd="1" destOrd="0" presId="urn:microsoft.com/office/officeart/2005/8/layout/chevron2"/>
    <dgm:cxn modelId="{4B9EB13D-0A59-48C5-B215-57CCBE01E626}" type="presParOf" srcId="{82229DA1-9F36-422B-8902-61B185D30075}" destId="{FF7BB693-FF9C-45E8-9178-4A15B4DB3EC0}" srcOrd="3" destOrd="0" presId="urn:microsoft.com/office/officeart/2005/8/layout/chevron2"/>
    <dgm:cxn modelId="{BF7B5107-AF26-4BF6-AE60-2E2143C5D831}" type="presParOf" srcId="{82229DA1-9F36-422B-8902-61B185D30075}" destId="{5D87AB2E-FA28-4493-8417-740323672865}" srcOrd="4" destOrd="0" presId="urn:microsoft.com/office/officeart/2005/8/layout/chevron2"/>
    <dgm:cxn modelId="{4B506C8A-1E91-45F0-BFAD-3365A66AC154}" type="presParOf" srcId="{5D87AB2E-FA28-4493-8417-740323672865}" destId="{C35CDB3C-147E-4E00-BFF8-43BBD53F4CE9}" srcOrd="0" destOrd="0" presId="urn:microsoft.com/office/officeart/2005/8/layout/chevron2"/>
    <dgm:cxn modelId="{DEDBE1F5-EC76-44C1-9EA1-AE50AC9F5811}" type="presParOf" srcId="{5D87AB2E-FA28-4493-8417-740323672865}" destId="{B02E6BA2-0B26-456F-AEB2-1135D2F607F4}" srcOrd="1" destOrd="0" presId="urn:microsoft.com/office/officeart/2005/8/layout/chevron2"/>
    <dgm:cxn modelId="{0E826652-B1E1-4BB8-BB46-B3D3BAC22445}" type="presParOf" srcId="{82229DA1-9F36-422B-8902-61B185D30075}" destId="{173943A3-1678-4693-B4DD-BE0BD3F526C1}" srcOrd="5" destOrd="0" presId="urn:microsoft.com/office/officeart/2005/8/layout/chevron2"/>
    <dgm:cxn modelId="{A25B96C2-5EC2-4F3B-B251-4D408C8CA5D2}" type="presParOf" srcId="{82229DA1-9F36-422B-8902-61B185D30075}" destId="{E69473C4-7796-4581-8404-CF588D193BD2}" srcOrd="6" destOrd="0" presId="urn:microsoft.com/office/officeart/2005/8/layout/chevron2"/>
    <dgm:cxn modelId="{89B6A0FB-CB03-4B7E-B24D-3A13148C872A}" type="presParOf" srcId="{E69473C4-7796-4581-8404-CF588D193BD2}" destId="{EFBB1DBF-369B-4908-A2B5-43889A1AEA23}" srcOrd="0" destOrd="0" presId="urn:microsoft.com/office/officeart/2005/8/layout/chevron2"/>
    <dgm:cxn modelId="{AEEC213A-BF7D-47F3-A22E-8E4E1E258714}" type="presParOf" srcId="{E69473C4-7796-4581-8404-CF588D193BD2}" destId="{5A8D8D5D-5965-47C6-9907-05FEFF278D3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62B86-E98F-4E3C-B914-B425E58D5FE7}">
      <dsp:nvSpPr>
        <dsp:cNvPr id="0" name=""/>
        <dsp:cNvSpPr/>
      </dsp:nvSpPr>
      <dsp:spPr>
        <a:xfrm rot="5400000">
          <a:off x="4228041" y="-2600783"/>
          <a:ext cx="817547" cy="602115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психолого-педагогический класс;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объединение дополнительного образования детей на базе УДО, вузов, СПО;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элективный курс и др.</a:t>
          </a:r>
          <a:endParaRPr lang="ru-RU" sz="1500" kern="1200" dirty="0"/>
        </a:p>
      </dsp:txBody>
      <dsp:txXfrm rot="5400000">
        <a:off x="4228041" y="-2600783"/>
        <a:ext cx="817547" cy="6021150"/>
      </dsp:txXfrm>
    </dsp:sp>
    <dsp:sp modelId="{03C659FF-3602-46D9-B053-4A3A1B877AF9}">
      <dsp:nvSpPr>
        <dsp:cNvPr id="0" name=""/>
        <dsp:cNvSpPr/>
      </dsp:nvSpPr>
      <dsp:spPr>
        <a:xfrm>
          <a:off x="319" y="8803"/>
          <a:ext cx="1625920" cy="8019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Формальное образование</a:t>
          </a:r>
          <a:endParaRPr lang="ru-RU" sz="1800" kern="1200" dirty="0"/>
        </a:p>
      </dsp:txBody>
      <dsp:txXfrm>
        <a:off x="319" y="8803"/>
        <a:ext cx="1625920" cy="801976"/>
      </dsp:txXfrm>
    </dsp:sp>
    <dsp:sp modelId="{07736F8F-FA86-417D-9D19-1C5586B8DBA2}">
      <dsp:nvSpPr>
        <dsp:cNvPr id="0" name=""/>
        <dsp:cNvSpPr/>
      </dsp:nvSpPr>
      <dsp:spPr>
        <a:xfrm rot="5400000">
          <a:off x="4067961" y="-1574280"/>
          <a:ext cx="1144772" cy="601066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психолого-педагогическая олимпиада;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фестиваль образовательных практик;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конкурс;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волонтерская деятельность;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smtClean="0"/>
            <a:t>виртуальные ресурсы </a:t>
          </a:r>
          <a:r>
            <a:rPr lang="ru-RU" sz="1500" kern="1200" dirty="0" smtClean="0"/>
            <a:t>и др.</a:t>
          </a:r>
          <a:endParaRPr lang="ru-RU" sz="1500" kern="1200" dirty="0"/>
        </a:p>
      </dsp:txBody>
      <dsp:txXfrm rot="5400000">
        <a:off x="4067961" y="-1574280"/>
        <a:ext cx="1144772" cy="6010661"/>
      </dsp:txXfrm>
    </dsp:sp>
    <dsp:sp modelId="{CF979F28-0D74-4008-A45F-5BA47F2A243F}">
      <dsp:nvSpPr>
        <dsp:cNvPr id="0" name=""/>
        <dsp:cNvSpPr/>
      </dsp:nvSpPr>
      <dsp:spPr>
        <a:xfrm>
          <a:off x="319" y="1030061"/>
          <a:ext cx="1634698" cy="8019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Неформальное образование</a:t>
          </a:r>
          <a:endParaRPr lang="ru-RU" sz="1700" kern="1200" dirty="0"/>
        </a:p>
      </dsp:txBody>
      <dsp:txXfrm>
        <a:off x="319" y="1030061"/>
        <a:ext cx="1634698" cy="801976"/>
      </dsp:txXfrm>
    </dsp:sp>
    <dsp:sp modelId="{947A5A6B-9E39-473A-AC5A-A0E39A1130CE}">
      <dsp:nvSpPr>
        <dsp:cNvPr id="0" name=""/>
        <dsp:cNvSpPr/>
      </dsp:nvSpPr>
      <dsp:spPr>
        <a:xfrm rot="5400000">
          <a:off x="4315701" y="-565728"/>
          <a:ext cx="641580" cy="60205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Индивидуальная программа (план, маршрут) </a:t>
          </a:r>
          <a:r>
            <a:rPr lang="ru-RU" sz="1600" kern="1200" dirty="0" err="1" smtClean="0"/>
            <a:t>допрофессиональной</a:t>
          </a:r>
          <a:r>
            <a:rPr lang="ru-RU" sz="1600" kern="1200" dirty="0" smtClean="0"/>
            <a:t> педагогической подготовки школьников </a:t>
          </a:r>
          <a:endParaRPr lang="ru-RU" sz="1600" kern="1200" dirty="0"/>
        </a:p>
      </dsp:txBody>
      <dsp:txXfrm rot="5400000">
        <a:off x="4315701" y="-565728"/>
        <a:ext cx="641580" cy="6020503"/>
      </dsp:txXfrm>
    </dsp:sp>
    <dsp:sp modelId="{8C113723-A092-4597-907C-FEF809F112C2}">
      <dsp:nvSpPr>
        <dsp:cNvPr id="0" name=""/>
        <dsp:cNvSpPr/>
      </dsp:nvSpPr>
      <dsp:spPr>
        <a:xfrm>
          <a:off x="0" y="2033237"/>
          <a:ext cx="1625920" cy="8019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Информальное</a:t>
          </a:r>
          <a:r>
            <a:rPr lang="ru-RU" sz="1700" kern="1200" dirty="0" smtClean="0"/>
            <a:t> образование</a:t>
          </a:r>
          <a:endParaRPr lang="ru-RU" sz="1700" kern="1200" dirty="0"/>
        </a:p>
      </dsp:txBody>
      <dsp:txXfrm>
        <a:off x="0" y="2033237"/>
        <a:ext cx="1625920" cy="80197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BC66C3-1D9A-4F00-BEBA-5ECCEB187759}">
      <dsp:nvSpPr>
        <dsp:cNvPr id="0" name=""/>
        <dsp:cNvSpPr/>
      </dsp:nvSpPr>
      <dsp:spPr>
        <a:xfrm rot="5400000">
          <a:off x="-67908" y="68806"/>
          <a:ext cx="452720" cy="3169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1</a:t>
          </a:r>
          <a:endParaRPr lang="ru-RU" sz="800" kern="1200" dirty="0"/>
        </a:p>
      </dsp:txBody>
      <dsp:txXfrm rot="5400000">
        <a:off x="-67908" y="68806"/>
        <a:ext cx="452720" cy="316904"/>
      </dsp:txXfrm>
    </dsp:sp>
    <dsp:sp modelId="{FD14D211-F639-46E7-A64E-6B879BD5FD41}">
      <dsp:nvSpPr>
        <dsp:cNvPr id="0" name=""/>
        <dsp:cNvSpPr/>
      </dsp:nvSpPr>
      <dsp:spPr>
        <a:xfrm rot="5400000">
          <a:off x="4295794" y="-3977991"/>
          <a:ext cx="294268" cy="8252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Психолого-педагогический класс</a:t>
          </a:r>
          <a:endParaRPr lang="ru-RU" sz="1700" kern="1200" dirty="0"/>
        </a:p>
      </dsp:txBody>
      <dsp:txXfrm rot="5400000">
        <a:off x="4295794" y="-3977991"/>
        <a:ext cx="294268" cy="8252047"/>
      </dsp:txXfrm>
    </dsp:sp>
    <dsp:sp modelId="{EC713F0F-BF70-4608-9FA3-202E46C11ADE}">
      <dsp:nvSpPr>
        <dsp:cNvPr id="0" name=""/>
        <dsp:cNvSpPr/>
      </dsp:nvSpPr>
      <dsp:spPr>
        <a:xfrm rot="5400000">
          <a:off x="-67908" y="426455"/>
          <a:ext cx="452720" cy="3169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2</a:t>
          </a:r>
          <a:endParaRPr lang="ru-RU" sz="800" kern="1200" dirty="0"/>
        </a:p>
      </dsp:txBody>
      <dsp:txXfrm rot="5400000">
        <a:off x="-67908" y="426455"/>
        <a:ext cx="452720" cy="316904"/>
      </dsp:txXfrm>
    </dsp:sp>
    <dsp:sp modelId="{4F2E866B-CDD2-4236-939D-F6A4C3B9E3F9}">
      <dsp:nvSpPr>
        <dsp:cNvPr id="0" name=""/>
        <dsp:cNvSpPr/>
      </dsp:nvSpPr>
      <dsp:spPr>
        <a:xfrm rot="5400000">
          <a:off x="4295794" y="-3620342"/>
          <a:ext cx="294268" cy="8252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Объединение дополнительного образования детей</a:t>
          </a:r>
          <a:endParaRPr lang="ru-RU" sz="1700" kern="1200" dirty="0"/>
        </a:p>
      </dsp:txBody>
      <dsp:txXfrm rot="5400000">
        <a:off x="4295794" y="-3620342"/>
        <a:ext cx="294268" cy="8252047"/>
      </dsp:txXfrm>
    </dsp:sp>
    <dsp:sp modelId="{C35CDB3C-147E-4E00-BFF8-43BBD53F4CE9}">
      <dsp:nvSpPr>
        <dsp:cNvPr id="0" name=""/>
        <dsp:cNvSpPr/>
      </dsp:nvSpPr>
      <dsp:spPr>
        <a:xfrm rot="5400000">
          <a:off x="-67908" y="809846"/>
          <a:ext cx="452720" cy="3169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3</a:t>
          </a:r>
          <a:endParaRPr lang="ru-RU" sz="800" kern="1200" dirty="0"/>
        </a:p>
      </dsp:txBody>
      <dsp:txXfrm rot="5400000">
        <a:off x="-67908" y="809846"/>
        <a:ext cx="452720" cy="316904"/>
      </dsp:txXfrm>
    </dsp:sp>
    <dsp:sp modelId="{B02E6BA2-0B26-456F-AEB2-1135D2F607F4}">
      <dsp:nvSpPr>
        <dsp:cNvPr id="0" name=""/>
        <dsp:cNvSpPr/>
      </dsp:nvSpPr>
      <dsp:spPr>
        <a:xfrm rot="5400000">
          <a:off x="4295794" y="-3262693"/>
          <a:ext cx="294268" cy="8252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Виртуальная модель ДПП</a:t>
          </a:r>
          <a:endParaRPr lang="ru-RU" sz="1700" kern="1200" dirty="0"/>
        </a:p>
      </dsp:txBody>
      <dsp:txXfrm rot="5400000">
        <a:off x="4295794" y="-3262693"/>
        <a:ext cx="294268" cy="8252047"/>
      </dsp:txXfrm>
    </dsp:sp>
    <dsp:sp modelId="{EFBB1DBF-369B-4908-A2B5-43889A1AEA23}">
      <dsp:nvSpPr>
        <dsp:cNvPr id="0" name=""/>
        <dsp:cNvSpPr/>
      </dsp:nvSpPr>
      <dsp:spPr>
        <a:xfrm rot="5400000">
          <a:off x="-67908" y="1142651"/>
          <a:ext cx="452720" cy="3169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4</a:t>
          </a:r>
          <a:endParaRPr lang="ru-RU" sz="800" kern="1200" dirty="0"/>
        </a:p>
      </dsp:txBody>
      <dsp:txXfrm rot="5400000">
        <a:off x="-67908" y="1142651"/>
        <a:ext cx="452720" cy="316904"/>
      </dsp:txXfrm>
    </dsp:sp>
    <dsp:sp modelId="{5A8D8D5D-5965-47C6-9907-05FEFF278D35}">
      <dsp:nvSpPr>
        <dsp:cNvPr id="0" name=""/>
        <dsp:cNvSpPr/>
      </dsp:nvSpPr>
      <dsp:spPr>
        <a:xfrm rot="5400000">
          <a:off x="4295794" y="-2905044"/>
          <a:ext cx="294268" cy="8252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Индивидуальный  проект обучающегося (программа, план, маршрут)  ДПП</a:t>
          </a:r>
          <a:endParaRPr lang="ru-RU" sz="1700" kern="1200" dirty="0"/>
        </a:p>
      </dsp:txBody>
      <dsp:txXfrm rot="5400000">
        <a:off x="4295794" y="-2905044"/>
        <a:ext cx="294268" cy="82520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6"/>
            <a:ext cx="9137694" cy="5139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0771" y="841772"/>
            <a:ext cx="6268369" cy="1790700"/>
          </a:xfrm>
        </p:spPr>
        <p:txBody>
          <a:bodyPr anchor="b">
            <a:normAutofit/>
          </a:bodyPr>
          <a:lstStyle>
            <a:lvl1pPr algn="r">
              <a:defRPr sz="49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0770" y="2701529"/>
            <a:ext cx="6268369" cy="627868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435E7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5" y="144849"/>
            <a:ext cx="1405354" cy="1303696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="" xmlns:a16="http://schemas.microsoft.com/office/drawing/2014/main" id="{F789B870-8DC8-4DC8-AE37-7E574B027F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3575050"/>
            <a:ext cx="4306888" cy="958850"/>
          </a:xfrm>
        </p:spPr>
        <p:txBody>
          <a:bodyPr>
            <a:normAutofit/>
          </a:bodyPr>
          <a:lstStyle>
            <a:lvl1pPr marL="0" indent="0" algn="r">
              <a:buNone/>
              <a:defRPr sz="1400"/>
            </a:lvl1pPr>
          </a:lstStyle>
          <a:p>
            <a:pPr lvl="0"/>
            <a:r>
              <a:rPr lang="ru-RU" dirty="0"/>
              <a:t>Автор</a:t>
            </a:r>
          </a:p>
        </p:txBody>
      </p:sp>
    </p:spTree>
    <p:extLst>
      <p:ext uri="{BB962C8B-B14F-4D97-AF65-F5344CB8AC3E}">
        <p14:creationId xmlns="" xmlns:p14="http://schemas.microsoft.com/office/powerpoint/2010/main" val="3386447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3346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ставк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450E4D-1D33-4885-9E68-11DDDBEE3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838CAC5-5279-4AD9-836A-B0850EC40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33F61A0-3600-4B16-9710-7005F7235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9BF731C-0B76-4313-8138-7A51925FF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0018FAF4-72BB-42CE-A56A-1AB51DC8B2AB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1682465" y="1437816"/>
            <a:ext cx="6834077" cy="295797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6865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9321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43000" y="841773"/>
            <a:ext cx="6858000" cy="1790701"/>
          </a:xfrm>
          <a:prstGeom prst="rect">
            <a:avLst/>
          </a:prstGeom>
        </p:spPr>
        <p:txBody>
          <a:bodyPr anchor="b"/>
          <a:lstStyle>
            <a:lvl1pPr algn="ctr">
              <a:defRPr sz="3375"/>
            </a:lvl1pPr>
          </a:lstStyle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350"/>
            </a:lvl1pPr>
            <a:lvl2pPr marL="0" indent="257175" algn="ctr">
              <a:buSzTx/>
              <a:buFontTx/>
              <a:buNone/>
              <a:defRPr sz="1350"/>
            </a:lvl2pPr>
            <a:lvl3pPr marL="0" indent="514350" algn="ctr">
              <a:buSzTx/>
              <a:buFontTx/>
              <a:buNone/>
              <a:defRPr sz="1350"/>
            </a:lvl3pPr>
            <a:lvl4pPr marL="0" indent="771525" algn="ctr">
              <a:buSzTx/>
              <a:buFontTx/>
              <a:buNone/>
              <a:defRPr sz="1350"/>
            </a:lvl4pPr>
            <a:lvl5pPr marL="0" indent="1028700" algn="ctr">
              <a:buSzTx/>
              <a:buFontTx/>
              <a:buNone/>
              <a:defRPr sz="135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84421735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5" y="144849"/>
            <a:ext cx="1405354" cy="13036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2222" y="2018923"/>
            <a:ext cx="1358020" cy="14304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C5940A3-535D-41B2-97D1-1BBDCCF1D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465" y="273846"/>
            <a:ext cx="683288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 b="0">
                <a:solidFill>
                  <a:srgbClr val="B4000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="" xmlns:a16="http://schemas.microsoft.com/office/drawing/2014/main" id="{1DD82E3E-5265-4D59-85FC-0EFE75F05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2464" y="1638676"/>
            <a:ext cx="6832886" cy="3268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E17E3EF7-CF05-451C-BFFC-08297BD40DD9}"/>
              </a:ext>
            </a:extLst>
          </p:cNvPr>
          <p:cNvCxnSpPr/>
          <p:nvPr/>
        </p:nvCxnSpPr>
        <p:spPr>
          <a:xfrm>
            <a:off x="8759322" y="273846"/>
            <a:ext cx="0" cy="4633133"/>
          </a:xfrm>
          <a:prstGeom prst="line">
            <a:avLst/>
          </a:prstGeom>
          <a:ln w="9525">
            <a:solidFill>
              <a:srgbClr val="CAB1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121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154" y="949147"/>
            <a:ext cx="6586434" cy="2139553"/>
          </a:xfrm>
        </p:spPr>
        <p:txBody>
          <a:bodyPr anchor="b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5" y="144849"/>
            <a:ext cx="1405354" cy="13036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2222" y="2018923"/>
            <a:ext cx="1358020" cy="14304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="" xmlns:p14="http://schemas.microsoft.com/office/powerpoint/2010/main" val="2198069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0101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997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2620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35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97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595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82465" y="273846"/>
            <a:ext cx="683288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2464" y="1638676"/>
            <a:ext cx="6832886" cy="3268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pPr/>
              <a:t>5/17/2022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968C264-96DB-4FD5-95DE-A7E25F28C60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5" y="144849"/>
            <a:ext cx="1405354" cy="13036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26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334D5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anose="020F0502020204030204" pitchFamily="34" charset="0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81943" y="2090000"/>
            <a:ext cx="6662057" cy="1092775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374E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Концептуальные основы </a:t>
            </a:r>
            <a:br>
              <a:rPr lang="ru-RU" sz="3200" dirty="0">
                <a:solidFill>
                  <a:srgbClr val="374E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err="1">
                <a:solidFill>
                  <a:srgbClr val="374E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допрофессиональной</a:t>
            </a:r>
            <a:r>
              <a:rPr lang="ru-RU" sz="3200" dirty="0">
                <a:solidFill>
                  <a:srgbClr val="374E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педагогической  подготовки школьников как этапа профессионального педагогического образования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2220687" y="3575049"/>
            <a:ext cx="6658202" cy="1374321"/>
          </a:xfrm>
        </p:spPr>
        <p:txBody>
          <a:bodyPr>
            <a:normAutofit lnSpcReduction="10000"/>
          </a:bodyPr>
          <a:lstStyle/>
          <a:p>
            <a:r>
              <a:rPr lang="ru-RU" sz="2000" b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Байбородова Людмила Васильевна, </a:t>
            </a:r>
          </a:p>
          <a:p>
            <a:r>
              <a:rPr lang="ru-RU" sz="2000" b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зав. кафедрой педагогических технологий ЯГПУ </a:t>
            </a:r>
            <a:r>
              <a:rPr lang="ru-RU" sz="2000" b="1" dirty="0" err="1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им.К.Д.Ушинского</a:t>
            </a:r>
            <a:r>
              <a:rPr lang="ru-RU" sz="2000" b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000" b="1" dirty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доктор педагогических наук, профессор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77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88940" y="72736"/>
            <a:ext cx="7507499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Подходы к определению содержания ДПП школьников: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098624" y="1200441"/>
            <a:ext cx="7045376" cy="39430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ДПП;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 педагогического сопровождения школьников;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обучающихся (познавательно-рефлексивная, организаторская, социально-значимая, проектная и др.);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сферы образования  (учебная деятельность,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внеучебная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деятельность, дополнительное образование);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сфер индивидуальности (когнитивная, эмоциональная, мотивационная, волевая, практическая, экзистенциальная,  сфера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);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профессиональных проб.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3631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13603" y="295237"/>
            <a:ext cx="7165299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Педагогические средства ( формы, методы, технологии)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978701" y="1458201"/>
            <a:ext cx="7165299" cy="404897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учитывают современные требования  к образованию, отвечают запросам образования и  общества;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>
                <a:solidFill>
                  <a:srgbClr val="ACCBF9">
                    <a:lumMod val="25000"/>
                  </a:srgbClr>
                </a:solidFill>
                <a:latin typeface="Calibri"/>
              </a:rPr>
              <a:t>Ориентированы на опережающее образование;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ACCBF9">
                  <a:lumMod val="2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востребованы педагогами и школьниками, удовлетворяют их интересы и потребности;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позволяют решать современные задачи ДПП;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формируют у школьников субъектную позицию, опыт партнерских отношений участников образовательных отношений;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оптимально развивают взрослых и детей, компенсируют их дефициты и помогают решать личные проблемы;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учитывают современные достижения педагогической науки и передовые практики.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3549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25417" y="-959370"/>
            <a:ext cx="779488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333399"/>
                </a:solidFill>
                <a:latin typeface="+mj-lt"/>
                <a:ea typeface="+mj-ea"/>
                <a:cs typeface="+mj-cs"/>
              </a:defRPr>
            </a:lvl1pPr>
            <a:lvl2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2pPr>
            <a:lvl3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3pPr>
            <a:lvl4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4pPr>
            <a:lvl5pPr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5pPr>
            <a:lvl6pPr marL="25146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6pPr>
            <a:lvl7pPr marL="29718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7pPr>
            <a:lvl8pPr marL="34290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8pPr>
            <a:lvl9pPr marL="3886200" indent="-228600" algn="l" defTabSz="449263" rtl="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333399"/>
                </a:solidFill>
                <a:latin typeface="Tahoma" pitchFamily="32" charset="0"/>
                <a:ea typeface="Microsoft YaHei" charset="-122"/>
              </a:defRPr>
            </a:lvl9pPr>
          </a:lstStyle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/>
                <a:cs typeface="Times New Roman" panose="02020603050405020304" pitchFamily="18" charset="0"/>
              </a:rPr>
              <a:t>Общая технология индивидуализации</a:t>
            </a:r>
          </a:p>
        </p:txBody>
      </p:sp>
      <p:graphicFrame>
        <p:nvGraphicFramePr>
          <p:cNvPr id="5" name="Объект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358431"/>
              </p:ext>
            </p:extLst>
          </p:nvPr>
        </p:nvGraphicFramePr>
        <p:xfrm>
          <a:off x="1257299" y="501130"/>
          <a:ext cx="7673579" cy="4337278"/>
        </p:xfrm>
        <a:graphic>
          <a:graphicData uri="http://schemas.openxmlformats.org/drawingml/2006/table">
            <a:tbl>
              <a:tblPr firstRow="1" firstCol="1" bandRow="1"/>
              <a:tblGrid>
                <a:gridCol w="15990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745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5135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Краткая характеристика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1777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Самодиагностика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Осознание себя: «Какой я?», «Что я знаю?», «Что я умею?», и наоборот: «Что не знаю?», «Что не умею?» и т.п.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68419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Самоанализ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ответов на вопросы: «Что помогло мне добиться положительных результатов и почему?», «Что мешало мне быть более успешным и почему?» и др.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8419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Самоопределение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Постановка целей, задач, определение перспектив, путей их достижения: «К чему стремиться и почему?», «Как этого добиться?»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68419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Самореализация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Самостоятельный поиск способов решения учащимися поставленных задач, принятие самостоятельных решений и их реализация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1777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Самооценка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Сопоставление достигнутого результата с планируемым, выявление и обоснование причин успехов и недостатков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51777"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Самоутверждение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1pPr>
                      <a:lvl2pPr marL="45718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2pPr>
                      <a:lvl3pPr marL="914378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3pPr>
                      <a:lvl4pPr marL="1371566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4pPr>
                      <a:lvl5pPr marL="1828754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5pPr>
                      <a:lvl6pPr marL="2285943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6pPr>
                      <a:lvl7pPr marL="2743132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7pPr>
                      <a:lvl8pPr marL="3200320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8pPr>
                      <a:lvl9pPr marL="3657509" algn="l" defTabSz="914378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  <a:ea typeface="Microsoft YaHei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 о целесообразности выбранного пути, поставленных целей и задач, внесение корректив в дальнейшие действия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4" marR="66674" marT="66684" marB="66684">
                    <a:lnL w="12700" cmpd="sng">
                      <a:solidFill>
                        <a:srgbClr val="2D2DB9"/>
                      </a:solidFill>
                    </a:lnL>
                    <a:lnR w="12700" cmpd="sng">
                      <a:solidFill>
                        <a:srgbClr val="2D2DB9"/>
                      </a:solidFill>
                    </a:lnR>
                    <a:lnT w="12700" cmpd="sng">
                      <a:solidFill>
                        <a:srgbClr val="2D2DB9"/>
                      </a:solidFill>
                    </a:lnT>
                    <a:lnB w="12700" cmpd="sng">
                      <a:solidFill>
                        <a:srgbClr val="2D2DB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2DB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4592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09729" y="0"/>
            <a:ext cx="6832885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Варианты организации ДПП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472552" y="994172"/>
            <a:ext cx="7107237" cy="39449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5875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38860756"/>
              </p:ext>
            </p:extLst>
          </p:nvPr>
        </p:nvGraphicFramePr>
        <p:xfrm>
          <a:off x="1049481" y="675989"/>
          <a:ext cx="7647710" cy="284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943659609"/>
              </p:ext>
            </p:extLst>
          </p:nvPr>
        </p:nvGraphicFramePr>
        <p:xfrm>
          <a:off x="575048" y="3616036"/>
          <a:ext cx="8568952" cy="1527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>
          <a:xfrm>
            <a:off x="-304758" y="-455224"/>
            <a:ext cx="8928992" cy="10486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91437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b="1" kern="1200">
                <a:solidFill>
                  <a:srgbClr val="334D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Модели ДПП школьников</a:t>
            </a:r>
            <a:endParaRPr lang="ru-RU" sz="40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Педагог-куратор, тьютор  предлагает выбрать  привлекательного для школьника учителя или классного руководителя с целью более глубокого ознакомления с его деятельностью. Отметим, что в данном случае основным приемом технологии может быть серия вопросов, обеспечивающих рефлексивность и аналитичность принятия решений школьником на каждом этапе его деятельности (таблица 20).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20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Педагог-куратор, тьютор  предлагает выбрать  привлекательного для школьника учителя или классного руководителя с целью более глубокого ознакомления с его деятельностью. Отметим, что в данном случае основным приемом технологии может быть серия вопросов, обеспечивающих рефлексивность и аналитичность принятия решений школьником на каждом этапе его деятельности (таблица 20).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20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0068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50" y="218187"/>
            <a:ext cx="6952100" cy="486054"/>
          </a:xfrm>
        </p:spPr>
        <p:txBody>
          <a:bodyPr>
            <a:noAutofit/>
          </a:bodyPr>
          <a:lstStyle/>
          <a:p>
            <a:r>
              <a:rPr lang="ru-RU" sz="3200" dirty="0"/>
              <a:t>Внедрение результатов исследования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1547664" y="864207"/>
            <a:ext cx="7440472" cy="402991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 </a:t>
            </a:r>
            <a:r>
              <a:rPr lang="ru-RU" sz="1800" dirty="0">
                <a:solidFill>
                  <a:srgbClr val="002060"/>
                </a:solidFill>
              </a:rPr>
              <a:t>Создан Центр </a:t>
            </a:r>
            <a:r>
              <a:rPr lang="ru-RU" sz="1800" dirty="0" err="1">
                <a:solidFill>
                  <a:srgbClr val="002060"/>
                </a:solidFill>
              </a:rPr>
              <a:t>допрофессиональной</a:t>
            </a:r>
            <a:r>
              <a:rPr lang="ru-RU" sz="1800" dirty="0">
                <a:solidFill>
                  <a:srgbClr val="002060"/>
                </a:solidFill>
              </a:rPr>
              <a:t>  педагогической подготовки  имени К.Д.Ушинского.</a:t>
            </a:r>
          </a:p>
          <a:p>
            <a:pPr algn="just"/>
            <a:r>
              <a:rPr lang="ru-RU" sz="1800" dirty="0">
                <a:solidFill>
                  <a:srgbClr val="002060"/>
                </a:solidFill>
              </a:rPr>
              <a:t>Проведена Всероссийская педагогическая мастерская  по </a:t>
            </a:r>
            <a:r>
              <a:rPr lang="ru-RU" sz="1800" dirty="0" err="1">
                <a:solidFill>
                  <a:srgbClr val="002060"/>
                </a:solidFill>
              </a:rPr>
              <a:t>допрофессиональной</a:t>
            </a:r>
            <a:r>
              <a:rPr lang="ru-RU" sz="1800" dirty="0">
                <a:solidFill>
                  <a:srgbClr val="002060"/>
                </a:solidFill>
              </a:rPr>
              <a:t> педагогической подготовке школьников </a:t>
            </a:r>
          </a:p>
          <a:p>
            <a:pPr algn="just"/>
            <a:r>
              <a:rPr lang="ru-RU" sz="1800" dirty="0">
                <a:solidFill>
                  <a:srgbClr val="002060"/>
                </a:solidFill>
              </a:rPr>
              <a:t>Подписаны  соглашения с  образовательными организациями  </a:t>
            </a:r>
            <a:r>
              <a:rPr lang="ru-RU" sz="1800" dirty="0" smtClean="0">
                <a:solidFill>
                  <a:srgbClr val="002060"/>
                </a:solidFill>
              </a:rPr>
              <a:t>10 </a:t>
            </a:r>
            <a:r>
              <a:rPr lang="ru-RU" sz="1800" dirty="0">
                <a:solidFill>
                  <a:srgbClr val="002060"/>
                </a:solidFill>
              </a:rPr>
              <a:t>регионов России (Вологодская, </a:t>
            </a:r>
            <a:r>
              <a:rPr lang="ru-RU" sz="1800" dirty="0" smtClean="0">
                <a:solidFill>
                  <a:srgbClr val="002060"/>
                </a:solidFill>
              </a:rPr>
              <a:t>Костромская, </a:t>
            </a:r>
            <a:r>
              <a:rPr lang="ru-RU" sz="1800" dirty="0" smtClean="0">
                <a:solidFill>
                  <a:srgbClr val="002060"/>
                </a:solidFill>
              </a:rPr>
              <a:t>Московская области</a:t>
            </a:r>
            <a:r>
              <a:rPr lang="ru-RU" sz="1800" dirty="0" smtClean="0">
                <a:solidFill>
                  <a:srgbClr val="002060"/>
                </a:solidFill>
              </a:rPr>
              <a:t>, </a:t>
            </a:r>
            <a:r>
              <a:rPr lang="ru-RU" sz="1800" dirty="0">
                <a:solidFill>
                  <a:srgbClr val="002060"/>
                </a:solidFill>
              </a:rPr>
              <a:t>Республика  Коми,  </a:t>
            </a:r>
            <a:r>
              <a:rPr lang="ru-RU" sz="1800" dirty="0" smtClean="0">
                <a:solidFill>
                  <a:srgbClr val="002060"/>
                </a:solidFill>
              </a:rPr>
              <a:t>Петропавловск-Камчатский и др.) </a:t>
            </a:r>
            <a:r>
              <a:rPr lang="ru-RU" sz="1800" dirty="0">
                <a:solidFill>
                  <a:srgbClr val="002060"/>
                </a:solidFill>
              </a:rPr>
              <a:t>о  научно-методическом сопровождении ДПП школьников.</a:t>
            </a:r>
          </a:p>
          <a:p>
            <a:pPr algn="just"/>
            <a:r>
              <a:rPr lang="ru-RU" sz="1800" dirty="0">
                <a:solidFill>
                  <a:srgbClr val="002060"/>
                </a:solidFill>
              </a:rPr>
              <a:t>Составлена дорожная карта  по </a:t>
            </a:r>
            <a:r>
              <a:rPr lang="ru-RU" sz="1800" dirty="0" smtClean="0">
                <a:solidFill>
                  <a:srgbClr val="002060"/>
                </a:solidFill>
              </a:rPr>
              <a:t>научно-методическому </a:t>
            </a:r>
            <a:r>
              <a:rPr lang="ru-RU" sz="1800" dirty="0">
                <a:solidFill>
                  <a:srgbClr val="002060"/>
                </a:solidFill>
              </a:rPr>
              <a:t>сопровождению ДПП в регионах России.</a:t>
            </a:r>
          </a:p>
          <a:p>
            <a:pPr algn="just"/>
            <a:r>
              <a:rPr lang="ru-RU" sz="1800" dirty="0">
                <a:solidFill>
                  <a:srgbClr val="002060"/>
                </a:solidFill>
              </a:rPr>
              <a:t>Организованы курсы повышения квалификации  педагогов и организаторов  </a:t>
            </a:r>
            <a:r>
              <a:rPr lang="ru-RU" sz="1800" dirty="0" err="1">
                <a:solidFill>
                  <a:srgbClr val="002060"/>
                </a:solidFill>
              </a:rPr>
              <a:t>допрофессиональной</a:t>
            </a:r>
            <a:r>
              <a:rPr lang="ru-RU" sz="1800" dirty="0">
                <a:solidFill>
                  <a:srgbClr val="002060"/>
                </a:solidFill>
              </a:rPr>
              <a:t> педагогической подготовки школьников (3 группы: Ярославская </a:t>
            </a:r>
            <a:r>
              <a:rPr lang="ru-RU" sz="1800" dirty="0" smtClean="0">
                <a:solidFill>
                  <a:srgbClr val="002060"/>
                </a:solidFill>
              </a:rPr>
              <a:t>и Московская область, г</a:t>
            </a:r>
            <a:r>
              <a:rPr lang="ru-RU" sz="1800" dirty="0">
                <a:solidFill>
                  <a:srgbClr val="002060"/>
                </a:solidFill>
              </a:rPr>
              <a:t>. </a:t>
            </a:r>
            <a:r>
              <a:rPr lang="ru-RU" sz="1800" dirty="0" smtClean="0">
                <a:solidFill>
                  <a:srgbClr val="002060"/>
                </a:solidFill>
              </a:rPr>
              <a:t>Петропавловск-Камчатский,  </a:t>
            </a:r>
            <a:r>
              <a:rPr lang="ru-RU" sz="1800" dirty="0">
                <a:solidFill>
                  <a:srgbClr val="002060"/>
                </a:solidFill>
              </a:rPr>
              <a:t>межрегиональная группа  из представителей 7 регионов).</a:t>
            </a:r>
          </a:p>
        </p:txBody>
      </p:sp>
    </p:spTree>
    <p:extLst>
      <p:ext uri="{BB962C8B-B14F-4D97-AF65-F5344CB8AC3E}">
        <p14:creationId xmlns="" xmlns:p14="http://schemas.microsoft.com/office/powerpoint/2010/main" val="86801638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317501"/>
            <a:ext cx="6248400" cy="609599"/>
          </a:xfrm>
        </p:spPr>
        <p:txBody>
          <a:bodyPr>
            <a:normAutofit/>
          </a:bodyPr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889000" y="977900"/>
            <a:ext cx="7924800" cy="3937000"/>
          </a:xfrm>
        </p:spPr>
        <p:txBody>
          <a:bodyPr>
            <a:normAutofit/>
          </a:bodyPr>
          <a:lstStyle/>
          <a:p>
            <a:r>
              <a:rPr lang="ru-RU" sz="1800" dirty="0" err="1" smtClean="0">
                <a:solidFill>
                  <a:srgbClr val="002060"/>
                </a:solidFill>
              </a:rPr>
              <a:t>Допрофессиональная</a:t>
            </a:r>
            <a:r>
              <a:rPr lang="ru-RU" sz="1800" dirty="0" smtClean="0">
                <a:solidFill>
                  <a:srgbClr val="002060"/>
                </a:solidFill>
              </a:rPr>
              <a:t> педагогическая подготовка школьников: опыт и традиции: коллективная монография </a:t>
            </a:r>
            <a:r>
              <a:rPr lang="en-US" sz="1800" dirty="0" smtClean="0">
                <a:solidFill>
                  <a:srgbClr val="002060"/>
                </a:solidFill>
              </a:rPr>
              <a:t>/</a:t>
            </a:r>
            <a:r>
              <a:rPr lang="ru-RU" sz="1800" dirty="0" smtClean="0">
                <a:solidFill>
                  <a:srgbClr val="002060"/>
                </a:solidFill>
              </a:rPr>
              <a:t>под </a:t>
            </a:r>
            <a:r>
              <a:rPr lang="ru-RU" sz="1800" dirty="0" err="1" smtClean="0">
                <a:solidFill>
                  <a:srgbClr val="002060"/>
                </a:solidFill>
              </a:rPr>
              <a:t>науч</a:t>
            </a:r>
            <a:r>
              <a:rPr lang="ru-RU" sz="1800" dirty="0" smtClean="0">
                <a:solidFill>
                  <a:srgbClr val="002060"/>
                </a:solidFill>
              </a:rPr>
              <a:t>. ред.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 err="1" smtClean="0">
                <a:solidFill>
                  <a:srgbClr val="002060"/>
                </a:solidFill>
              </a:rPr>
              <a:t>Л.В.Байбородовой</a:t>
            </a:r>
            <a:r>
              <a:rPr lang="ru-RU" sz="1800" dirty="0" smtClean="0">
                <a:solidFill>
                  <a:srgbClr val="002060"/>
                </a:solidFill>
              </a:rPr>
              <a:t>, А.М.Ходырева, А.П.Чернявской. Ярославль: РИО ЯГПУ, 2021. 339 с.</a:t>
            </a:r>
          </a:p>
          <a:p>
            <a:r>
              <a:rPr lang="ru-RU" sz="1800" dirty="0" err="1" smtClean="0">
                <a:solidFill>
                  <a:srgbClr val="002060"/>
                </a:solidFill>
              </a:rPr>
              <a:t>Байбородова</a:t>
            </a:r>
            <a:r>
              <a:rPr lang="ru-RU" sz="1800" dirty="0" smtClean="0">
                <a:solidFill>
                  <a:srgbClr val="002060"/>
                </a:solidFill>
              </a:rPr>
              <a:t> Л.В., Белкина В.В. Концепция и модели </a:t>
            </a:r>
            <a:r>
              <a:rPr lang="ru-RU" sz="1800" dirty="0" err="1" smtClean="0">
                <a:solidFill>
                  <a:srgbClr val="002060"/>
                </a:solidFill>
              </a:rPr>
              <a:t>допрофессиональной</a:t>
            </a:r>
            <a:r>
              <a:rPr lang="ru-RU" sz="1800" dirty="0" smtClean="0">
                <a:solidFill>
                  <a:srgbClr val="002060"/>
                </a:solidFill>
              </a:rPr>
              <a:t> педагогической подготовки школьников : монография  Ярославль : РИО ЯГПУ, 2021. 282 с.</a:t>
            </a:r>
          </a:p>
          <a:p>
            <a:r>
              <a:rPr lang="ru-RU" sz="1800" dirty="0" err="1" smtClean="0">
                <a:solidFill>
                  <a:srgbClr val="002060"/>
                </a:solidFill>
              </a:rPr>
              <a:t>Допрофессиональная</a:t>
            </a:r>
            <a:r>
              <a:rPr lang="ru-RU" sz="1800" dirty="0" smtClean="0">
                <a:solidFill>
                  <a:srgbClr val="002060"/>
                </a:solidFill>
              </a:rPr>
              <a:t> подготовка школьников: методические рекомендации и программы  </a:t>
            </a:r>
            <a:r>
              <a:rPr lang="en-US" sz="1800" dirty="0" smtClean="0">
                <a:solidFill>
                  <a:srgbClr val="002060"/>
                </a:solidFill>
              </a:rPr>
              <a:t>/ </a:t>
            </a:r>
            <a:r>
              <a:rPr lang="ru-RU" sz="1800" dirty="0" smtClean="0">
                <a:solidFill>
                  <a:srgbClr val="002060"/>
                </a:solidFill>
              </a:rPr>
              <a:t>под </a:t>
            </a:r>
            <a:r>
              <a:rPr lang="ru-RU" sz="1800" dirty="0" err="1" smtClean="0">
                <a:solidFill>
                  <a:srgbClr val="002060"/>
                </a:solidFill>
              </a:rPr>
              <a:t>науч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ред. </a:t>
            </a:r>
            <a:r>
              <a:rPr lang="ru-RU" sz="1800" dirty="0" err="1" smtClean="0">
                <a:solidFill>
                  <a:srgbClr val="002060"/>
                </a:solidFill>
              </a:rPr>
              <a:t>Л.В.Байбородовой</a:t>
            </a:r>
            <a:r>
              <a:rPr lang="ru-RU" sz="1800" dirty="0" smtClean="0">
                <a:solidFill>
                  <a:srgbClr val="002060"/>
                </a:solidFill>
              </a:rPr>
              <a:t>, А.М.Ходырева, А.П.Чернявской. Ярославль: РИО ЯГПУ, 2021.  255 с.</a:t>
            </a:r>
          </a:p>
          <a:p>
            <a:r>
              <a:rPr lang="ru-RU" sz="1800" dirty="0" err="1" smtClean="0">
                <a:solidFill>
                  <a:srgbClr val="002060"/>
                </a:solidFill>
              </a:rPr>
              <a:t>Байбородова</a:t>
            </a:r>
            <a:r>
              <a:rPr lang="ru-RU" sz="1800" dirty="0" smtClean="0">
                <a:solidFill>
                  <a:srgbClr val="002060"/>
                </a:solidFill>
              </a:rPr>
              <a:t> Л.В., Беляева О. А , Бушкова Ю. А. , Чернявская А. П. , </a:t>
            </a:r>
            <a:r>
              <a:rPr lang="ru-RU" sz="1800" dirty="0" err="1" smtClean="0">
                <a:solidFill>
                  <a:srgbClr val="002060"/>
                </a:solidFill>
              </a:rPr>
              <a:t>Юферова</a:t>
            </a:r>
            <a:r>
              <a:rPr lang="ru-RU" sz="1800" dirty="0" smtClean="0">
                <a:solidFill>
                  <a:srgbClr val="002060"/>
                </a:solidFill>
              </a:rPr>
              <a:t> М. А. Мониторинг </a:t>
            </a:r>
            <a:r>
              <a:rPr lang="ru-RU" sz="1800" dirty="0" err="1" smtClean="0">
                <a:solidFill>
                  <a:srgbClr val="002060"/>
                </a:solidFill>
              </a:rPr>
              <a:t>допрофессиональной</a:t>
            </a:r>
            <a:r>
              <a:rPr lang="ru-RU" sz="1800" dirty="0" smtClean="0">
                <a:solidFill>
                  <a:srgbClr val="002060"/>
                </a:solidFill>
              </a:rPr>
              <a:t> педагогической подготовки школьников: учебно-методическое пособие. Ярославль : РИО ЯГПУ, 2021. 167 с.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1573967" y="974361"/>
            <a:ext cx="7090348" cy="416913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42852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 … не учить, а только помогать учиться»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42852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К.Д.Ушинский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242852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242852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42852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«Учение – не механическая передача знаний от учителя к ребенку, а прежде всего человеческие отношения. Отношение ребенка к знаниям, к учению в огромной мере зависит от того, как он относится к учителю»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42852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42852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В.А.Сухомлинский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242852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242852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693888" y="45855"/>
            <a:ext cx="6970427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От школьника до учителя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68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одзаголовок 2"/>
          <p:cNvSpPr txBox="1"/>
          <p:nvPr/>
        </p:nvSpPr>
        <p:spPr>
          <a:xfrm>
            <a:off x="2761349" y="497651"/>
            <a:ext cx="5769688" cy="648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717" rIns="25717"/>
          <a:lstStyle>
            <a:lvl1pPr>
              <a:lnSpc>
                <a:spcPct val="90000"/>
              </a:lnSpc>
              <a:spcBef>
                <a:spcPts val="1000"/>
              </a:spcBef>
              <a:defRPr sz="3000">
                <a:solidFill>
                  <a:srgbClr val="334C8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marL="192881" indent="-192881" algn="ctr"/>
            <a:r>
              <a:rPr lang="ru-RU" sz="3200" b="1" dirty="0"/>
              <a:t>Информация о состоянии ДПП</a:t>
            </a:r>
            <a:endParaRPr sz="32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2"/>
          </p:nvPr>
        </p:nvSpPr>
        <p:spPr>
          <a:xfrm>
            <a:off x="7685532" y="4150390"/>
            <a:ext cx="107841" cy="161006"/>
          </a:xfrm>
        </p:spPr>
        <p:txBody>
          <a:bodyPr/>
          <a:lstStyle/>
          <a:p>
            <a:pPr>
              <a:lnSpc>
                <a:spcPct val="90000"/>
              </a:lnSpc>
            </a:pPr>
            <a:fld id="{86CB4B4D-7CA3-9044-876B-883B54F8677D}" type="slidenum">
              <a:rPr lang="ru-RU" sz="788">
                <a:solidFill>
                  <a:srgbClr val="334C80"/>
                </a:solidFill>
                <a:sym typeface="Helvetica"/>
              </a:rPr>
              <a:pPr>
                <a:lnSpc>
                  <a:spcPct val="90000"/>
                </a:lnSpc>
              </a:pPr>
              <a:t>2</a:t>
            </a:fld>
            <a:endParaRPr lang="ru-RU" sz="788" dirty="0">
              <a:solidFill>
                <a:srgbClr val="334C80"/>
              </a:solidFill>
              <a:sym typeface="Helvetica"/>
            </a:endParaRPr>
          </a:p>
        </p:txBody>
      </p:sp>
      <p:sp>
        <p:nvSpPr>
          <p:cNvPr id="7" name="Подзаголовок 2"/>
          <p:cNvSpPr txBox="1"/>
          <p:nvPr/>
        </p:nvSpPr>
        <p:spPr>
          <a:xfrm>
            <a:off x="5106397" y="980430"/>
            <a:ext cx="3055503" cy="477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717" rIns="25717"/>
          <a:lstStyle>
            <a:lvl1pPr>
              <a:lnSpc>
                <a:spcPct val="90000"/>
              </a:lnSpc>
              <a:spcBef>
                <a:spcPts val="1000"/>
              </a:spcBef>
              <a:defRPr sz="3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013" b="1" i="1" dirty="0">
              <a:solidFill>
                <a:srgbClr val="334C8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74701725"/>
              </p:ext>
            </p:extLst>
          </p:nvPr>
        </p:nvGraphicFramePr>
        <p:xfrm>
          <a:off x="2289656" y="1311016"/>
          <a:ext cx="6407725" cy="3388764"/>
        </p:xfrm>
        <a:graphic>
          <a:graphicData uri="http://schemas.openxmlformats.org/drawingml/2006/table">
            <a:tbl>
              <a:tblPr/>
              <a:tblGrid>
                <a:gridCol w="14581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748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083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663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67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федерального округа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образовательных организаций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образовательных организаций, реализующих программы педагогических классов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образовательных организаций, реализующих другие формы  ДПП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2468"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Центральный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6326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2468"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Южный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6547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273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31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Северо-западный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3959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31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Дальневосточный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1071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2468"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Сибирский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9521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216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468"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Уральский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1775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2468"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Приволжский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10142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9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Северо-кавказский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4832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2468"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Крымский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564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76" marR="31076" marT="60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18019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9419" y="649962"/>
            <a:ext cx="748293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2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ru-RU" sz="22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Формирование 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ценностно-смысловых ориентиров, социальной компетентности у молодого поколения, способного проявлять лидерские качества в преобразовании окружающего 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мира, быть адекватным современному виртуальному 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реальному окружающему миру;</a:t>
            </a:r>
          </a:p>
          <a:p>
            <a:pPr indent="450000"/>
            <a:endParaRPr lang="ru-RU" sz="22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0000" algn="just"/>
            <a:r>
              <a:rPr lang="ru-RU" sz="22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ормирование 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готовности обучающихся к профессиональному самоопределению на социально-педагогические профессии;</a:t>
            </a:r>
            <a:endParaRPr lang="ru-RU" sz="22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0000"/>
            <a:endParaRPr lang="ru-RU" sz="22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0000" algn="just"/>
            <a:r>
              <a:rPr lang="ru-RU" sz="22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ru-RU" sz="22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Развитие 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 обучающихся потребности в саморазвитии, способности к самопознанию, </a:t>
            </a:r>
            <a:r>
              <a:rPr lang="ru-RU" sz="22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самооцениванию</a:t>
            </a:r>
            <a:r>
              <a:rPr lang="ru-RU" sz="2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самообразованию и самовоспитанию</a:t>
            </a:r>
            <a:r>
              <a:rPr lang="ru-RU" sz="2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Заголовок 3">
            <a:extLst>
              <a:ext uri="{FF2B5EF4-FFF2-40B4-BE49-F238E27FC236}">
                <a16:creationId xmlns="" xmlns:a16="http://schemas.microsoft.com/office/drawing/2014/main" id="{B4ED8DF8-DB7D-4E77-A027-2CDBC7DC045D}"/>
              </a:ext>
            </a:extLst>
          </p:cNvPr>
          <p:cNvSpPr txBox="1">
            <a:spLocks/>
          </p:cNvSpPr>
          <p:nvPr/>
        </p:nvSpPr>
        <p:spPr>
          <a:xfrm>
            <a:off x="1924154" y="179882"/>
            <a:ext cx="6586434" cy="6295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r" defTabSz="91437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b="1" kern="1200">
                <a:solidFill>
                  <a:srgbClr val="334D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mtClean="0"/>
              <a:t>Цели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683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1928" y="53868"/>
            <a:ext cx="1711635" cy="888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88107">
            <a:off x="2825746" y="35562"/>
            <a:ext cx="1140051" cy="554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5159" y="521543"/>
            <a:ext cx="1475360" cy="304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7980" y="69090"/>
            <a:ext cx="5006296" cy="5591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51593" y="405465"/>
            <a:ext cx="4614209" cy="5843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81973" y="656548"/>
            <a:ext cx="4546345" cy="83859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44262" y="1230956"/>
            <a:ext cx="305514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педагогические компетенции: социальные, антропологические,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акмеологические</a:t>
            </a:r>
            <a:endParaRPr lang="ru-RU" sz="1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компетенции «</a:t>
            </a:r>
            <a:r>
              <a:rPr 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 skills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(кооперация, критическое мышление, креативность, решение проблем, принятие решений)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Грамотность</a:t>
            </a:r>
          </a:p>
          <a:p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(функциональная, правовая, гражданская, поликультурная, научная, ИКТ, предпринимательская, финансовая)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качества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72761" y="1482763"/>
            <a:ext cx="2580410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образовательных организаций среднего и высшего профессионального педагогического образования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62288" y="3340565"/>
            <a:ext cx="2749534" cy="11644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43628" y="1311329"/>
            <a:ext cx="2115495" cy="11284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74703" y="2563293"/>
            <a:ext cx="2036240" cy="11644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926524" y="4046325"/>
            <a:ext cx="1932599" cy="6767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033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9"/>
          <p:cNvSpPr txBox="1">
            <a:spLocks/>
          </p:cNvSpPr>
          <p:nvPr/>
        </p:nvSpPr>
        <p:spPr>
          <a:xfrm>
            <a:off x="698329" y="50876"/>
            <a:ext cx="8445671" cy="7889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97F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Функции ДПП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297FD5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654821" y="911201"/>
            <a:ext cx="1872208" cy="746505"/>
          </a:xfrm>
          <a:prstGeom prst="straightConnector1">
            <a:avLst/>
          </a:prstGeom>
          <a:noFill/>
          <a:ln w="38100" cap="flat" cmpd="sng" algn="ctr">
            <a:solidFill>
              <a:srgbClr val="4A66AC"/>
            </a:solidFill>
            <a:prstDash val="soli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" name="Прямая со стрелкой 5"/>
          <p:cNvCxnSpPr/>
          <p:nvPr/>
        </p:nvCxnSpPr>
        <p:spPr>
          <a:xfrm>
            <a:off x="5816184" y="911201"/>
            <a:ext cx="1866323" cy="656595"/>
          </a:xfrm>
          <a:prstGeom prst="straightConnector1">
            <a:avLst/>
          </a:prstGeom>
          <a:noFill/>
          <a:ln w="38100" cap="flat" cmpd="sng" algn="ctr">
            <a:solidFill>
              <a:srgbClr val="4A66AC"/>
            </a:solidFill>
            <a:prstDash val="soli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7" name="TextBox 6"/>
          <p:cNvSpPr txBox="1"/>
          <p:nvPr/>
        </p:nvSpPr>
        <p:spPr>
          <a:xfrm>
            <a:off x="1608796" y="1729034"/>
            <a:ext cx="3312368" cy="46166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Целевые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43694" y="1657706"/>
            <a:ext cx="3096344" cy="830997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Инструментальные (процессуальные)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08796" y="2546867"/>
            <a:ext cx="33905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ценностно-ориентационная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мотивационная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образовательная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развивающая</a:t>
            </a:r>
          </a:p>
          <a:p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воспитывающая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самоопределения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43694" y="2685366"/>
            <a:ext cx="2520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диагностическая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проектировочная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организаторская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корректирующая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стимулирующая</a:t>
            </a:r>
          </a:p>
        </p:txBody>
      </p:sp>
    </p:spTree>
    <p:extLst>
      <p:ext uri="{BB962C8B-B14F-4D97-AF65-F5344CB8AC3E}">
        <p14:creationId xmlns="" xmlns:p14="http://schemas.microsoft.com/office/powerpoint/2010/main" val="260869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223120" y="0"/>
            <a:ext cx="7920880" cy="8869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4374A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 идеи </a:t>
            </a:r>
            <a:r>
              <a:rPr lang="ru-RU" sz="2800" b="1" dirty="0" err="1" smtClean="0">
                <a:solidFill>
                  <a:srgbClr val="04374A"/>
                </a:solidFill>
                <a:effectLst/>
                <a:latin typeface="Times New Roman" pitchFamily="18" charset="0"/>
                <a:cs typeface="Times New Roman" pitchFamily="18" charset="0"/>
              </a:rPr>
              <a:t>допрофессиональной</a:t>
            </a:r>
            <a:r>
              <a:rPr lang="ru-RU" sz="2800" b="1" dirty="0" smtClean="0">
                <a:solidFill>
                  <a:srgbClr val="04374A"/>
                </a:solidFill>
                <a:effectLst/>
                <a:latin typeface="Times New Roman" pitchFamily="18" charset="0"/>
                <a:cs typeface="Times New Roman" pitchFamily="18" charset="0"/>
              </a:rPr>
              <a:t> педагогической подготовки</a:t>
            </a:r>
            <a:endParaRPr lang="ru-RU" sz="2800" b="1" dirty="0">
              <a:solidFill>
                <a:srgbClr val="04374A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58976" y="905256"/>
            <a:ext cx="7030387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1400" b="1" dirty="0" smtClean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Непрерывность, преемственность и опережающий характер  </a:t>
            </a:r>
            <a:r>
              <a:rPr lang="ru-RU" sz="1400" b="1" dirty="0" err="1" smtClean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допрофессиональной</a:t>
            </a:r>
            <a:r>
              <a:rPr lang="ru-RU" sz="1400" b="1" dirty="0" smtClean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 педагогической подготовки школьников, </a:t>
            </a:r>
            <a:r>
              <a:rPr lang="ru-RU" sz="1400" dirty="0" smtClean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которая рассматривается как этап подготовки кадров для сферы образования.</a:t>
            </a:r>
          </a:p>
          <a:p>
            <a:pPr indent="450000" algn="just"/>
            <a:r>
              <a:rPr lang="ru-RU" sz="1400" b="1" dirty="0" err="1" smtClean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Педагогизация</a:t>
            </a:r>
            <a:r>
              <a:rPr lang="ru-RU" sz="1400" b="1" dirty="0" smtClean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  </a:t>
            </a:r>
            <a:r>
              <a:rPr lang="ru-RU" sz="1400" b="1" dirty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социальной  среды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как   использование ресурсов  социума для решения образовательных и воспитательных задач в деятельности психолого-педагогического класса; как  процесс влияния деятельности педагогического класса на преобразование окружающей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среды. Педагогические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активная социально-воспитательная среда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школьников к преобразовательной и созидательной деятельности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способных обеспечивать опережающее созидательное развитие образования и общества в целом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000" algn="just"/>
            <a:r>
              <a:rPr lang="ru-RU" sz="1400" b="1" dirty="0">
                <a:solidFill>
                  <a:srgbClr val="ACCBF9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Индивидуализация образовательного процесса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ресурсы, способности и склонности обучающегося,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целенаправленное развитие его педагогических способностей, потребности в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саморазвитии; позволяет освоить на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личном опыте идеи и технологии индивидуализации образовательного процесса, демократичный стиль педагогического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взаимодействия.</a:t>
            </a:r>
          </a:p>
          <a:p>
            <a:pPr indent="450000" algn="just"/>
            <a:r>
              <a:rPr lang="ru-RU" sz="1400" b="1" dirty="0">
                <a:solidFill>
                  <a:srgbClr val="ACCBF9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Интеграция и конвергенция</a:t>
            </a:r>
            <a:r>
              <a:rPr lang="ru-RU" sz="1400" dirty="0">
                <a:solidFill>
                  <a:srgbClr val="ACCBF9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нацелены на системное, целостное построение деятельности психолого-педагогических классов и позволяют повысить качество и результативность их деятельности за счет объединения, взаимопроникновения, взаимовлияния и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взаимодополнения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реальной и виртуальной среды.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122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24656" y="45855"/>
            <a:ext cx="8511840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97F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Подходы к ДПП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297FD5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294089" y="1094521"/>
            <a:ext cx="6925640" cy="3231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компетентностный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аксиологический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рефлексивно-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деятельностный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субъектно-ориентированный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Практико-ориентированный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061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2345109" y="1305929"/>
            <a:ext cx="6925456" cy="3643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социально-педагогической направленности деятельности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мотивационного обеспечения профессионального самоопределения школьников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интеграции ДПП   в образовательную систему организации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вариативности и гибкости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социального партнерства и сотрудничества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-обеспечения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тьюторской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позиции педагогов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5109" y="74823"/>
            <a:ext cx="677555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Принципы  деятельности педагогов при организации ДПП школьников: 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0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897448" y="350381"/>
            <a:ext cx="7629994" cy="877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4374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Принципы деятельности  школьников: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374A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297FD5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648917" y="1460689"/>
            <a:ext cx="7015397" cy="35310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образовательной и профессиональной перспективы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самообразования и саморазвития обучающихся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свободного и самостоятельного выбора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самоорганизации и самоуправления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проектирования индивидуальной образовательной деятельности</a:t>
            </a:r>
          </a:p>
          <a:p>
            <a:pPr marL="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297FD5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144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имназия ушинского5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гимназия ушинского5" id="{E95563DE-5867-44D2-A5B1-BCBF6CFEA320}" vid="{CE1C884F-A068-4095-B43E-F3613805569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гимназия ушинского5</Template>
  <TotalTime>513</TotalTime>
  <Words>1190</Words>
  <Application>Microsoft Office PowerPoint</Application>
  <PresentationFormat>Экран (16:9)</PresentationFormat>
  <Paragraphs>167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гимназия ушинского5</vt:lpstr>
      <vt:lpstr>Концептуальные основы  допрофессиональной педагогической  подготовки школьников как этапа профессионального педагогического образования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Варианты организации ДПП</vt:lpstr>
      <vt:lpstr>Слайд 14</vt:lpstr>
      <vt:lpstr>Внедрение результатов исследования</vt:lpstr>
      <vt:lpstr>Список литературы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юного психолога</dc:title>
  <dc:creator>Докладчик</dc:creator>
  <cp:lastModifiedBy>Dell</cp:lastModifiedBy>
  <cp:revision>60</cp:revision>
  <dcterms:created xsi:type="dcterms:W3CDTF">2020-10-19T08:16:34Z</dcterms:created>
  <dcterms:modified xsi:type="dcterms:W3CDTF">2022-05-17T19:20:49Z</dcterms:modified>
</cp:coreProperties>
</file>