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8" r:id="rId2"/>
    <p:sldId id="324" r:id="rId3"/>
    <p:sldId id="312" r:id="rId4"/>
    <p:sldId id="314" r:id="rId5"/>
    <p:sldId id="322" r:id="rId6"/>
    <p:sldId id="316" r:id="rId7"/>
    <p:sldId id="317" r:id="rId8"/>
    <p:sldId id="318" r:id="rId9"/>
    <p:sldId id="320" r:id="rId10"/>
    <p:sldId id="325" r:id="rId11"/>
    <p:sldId id="326" r:id="rId12"/>
    <p:sldId id="327" r:id="rId13"/>
    <p:sldId id="32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0E3371"/>
    <a:srgbClr val="FD7202"/>
    <a:srgbClr val="3D98AA"/>
    <a:srgbClr val="045A95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9" autoAdjust="0"/>
    <p:restoredTop sz="94624" autoAdjust="0"/>
  </p:normalViewPr>
  <p:slideViewPr>
    <p:cSldViewPr>
      <p:cViewPr>
        <p:scale>
          <a:sx n="112" d="100"/>
          <a:sy n="112" d="100"/>
        </p:scale>
        <p:origin x="-1668" y="-6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620C0-F8DA-4857-96F6-83D4ABFB28D0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A05F3-21FD-48C2-919E-2C9ED22E48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7421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A05F3-21FD-48C2-919E-2C9ED22E481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E40B0A-BE89-4748-975E-11FA39619567}" type="slidenum">
              <a:rPr lang="en-US" altLang="ru-RU" smtClean="0">
                <a:latin typeface="Arial" pitchFamily="34" charset="0"/>
              </a:rPr>
              <a:pPr/>
              <a:t>2</a:t>
            </a:fld>
            <a:endParaRPr lang="en-US" altLang="ru-RU" smtClean="0">
              <a:latin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A05F3-21FD-48C2-919E-2C9ED22E481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B0C6C-230D-4F32-B9D0-C058AE2730ED}" type="datetimeFigureOut">
              <a:rPr lang="ru-RU" smtClean="0"/>
              <a:pPr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88E1F-B62C-4404-B269-F02F35E15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NUL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microsoft.com/office/2007/relationships/hdphoto" Target="NUL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microsoft.com/office/2007/relationships/hdphoto" Target="NUL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microsoft.com/office/2007/relationships/hdphoto" Target="NUL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rel-ddt3.obr57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microsoft.com/office/2007/relationships/hdphoto" Target="NUL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NUL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StDUYUCJJYA" TargetMode="External"/><Relationship Id="rId3" Type="http://schemas.openxmlformats.org/officeDocument/2006/relationships/image" Target="../media/image24.png"/><Relationship Id="rId7" Type="http://schemas.openxmlformats.org/officeDocument/2006/relationships/image" Target="../media/image27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microsoft.com/office/2007/relationships/hdphoto" Target="NULL"/><Relationship Id="rId5" Type="http://schemas.openxmlformats.org/officeDocument/2006/relationships/image" Target="../media/image1.png"/><Relationship Id="rId4" Type="http://schemas.openxmlformats.org/officeDocument/2006/relationships/hyperlink" Target="https://vk.com/away.php?to=https://teatrorel.ru/projects/uroki-scenicheskoj-rechi/&amp;post=-5817745_2836&amp;cc_key=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NUL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microsoft.com/office/2007/relationships/hdphoto" Target="NULL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трелка вправо 20"/>
          <p:cNvSpPr/>
          <p:nvPr/>
        </p:nvSpPr>
        <p:spPr>
          <a:xfrm>
            <a:off x="0" y="1563638"/>
            <a:ext cx="9144000" cy="230425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err="1" smtClean="0">
                <a:solidFill>
                  <a:srgbClr val="003399"/>
                </a:solidFill>
                <a:latin typeface="Cambria" pitchFamily="18" charset="0"/>
              </a:rPr>
              <a:t>Профориентационная</a:t>
            </a:r>
            <a:r>
              <a:rPr lang="ru-RU" sz="2900" b="1" dirty="0" smtClean="0">
                <a:solidFill>
                  <a:srgbClr val="003399"/>
                </a:solidFill>
                <a:latin typeface="Cambria" pitchFamily="18" charset="0"/>
              </a:rPr>
              <a:t>  работа в условиях цифровой трансформации системы образования.</a:t>
            </a:r>
          </a:p>
          <a:p>
            <a:pPr algn="ctr"/>
            <a:r>
              <a:rPr lang="ru-RU" sz="2900" b="1" dirty="0" smtClean="0">
                <a:solidFill>
                  <a:srgbClr val="003399"/>
                </a:solidFill>
                <a:latin typeface="Cambria" pitchFamily="18" charset="0"/>
              </a:rPr>
              <a:t>Реализация сетевого </a:t>
            </a:r>
            <a:r>
              <a:rPr lang="ru-RU" sz="2900" b="1" dirty="0" err="1" smtClean="0">
                <a:solidFill>
                  <a:srgbClr val="003399"/>
                </a:solidFill>
                <a:latin typeface="Cambria" pitchFamily="18" charset="0"/>
              </a:rPr>
              <a:t>онлайн-проекта</a:t>
            </a:r>
            <a:r>
              <a:rPr lang="ru-RU" sz="2900" b="1" dirty="0" smtClean="0">
                <a:solidFill>
                  <a:srgbClr val="003399"/>
                </a:solidFill>
                <a:latin typeface="Cambria" pitchFamily="18" charset="0"/>
              </a:rPr>
              <a:t> </a:t>
            </a:r>
            <a:endParaRPr lang="ru-RU" sz="2900" dirty="0" smtClean="0">
              <a:solidFill>
                <a:srgbClr val="003399"/>
              </a:solidFill>
              <a:latin typeface="Cambria" pitchFamily="18" charset="0"/>
            </a:endParaRPr>
          </a:p>
          <a:p>
            <a:pPr algn="ctr"/>
            <a:r>
              <a:rPr lang="ru-RU" sz="2900" b="1" dirty="0" smtClean="0">
                <a:solidFill>
                  <a:srgbClr val="003399"/>
                </a:solidFill>
                <a:latin typeface="Cambria" pitchFamily="18" charset="0"/>
              </a:rPr>
              <a:t>«Профи-DAY»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-1"/>
            <a:ext cx="9144000" cy="1059583"/>
          </a:xfrm>
          <a:prstGeom prst="rect">
            <a:avLst/>
          </a:prstGeom>
          <a:solidFill>
            <a:srgbClr val="3D9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/>
                </a:solidFill>
                <a:latin typeface="Cambria" pitchFamily="18" charset="0"/>
              </a:rPr>
              <a:t>                         </a:t>
            </a:r>
            <a:r>
              <a:rPr lang="ru-RU" sz="1400" b="1" dirty="0" smtClean="0">
                <a:solidFill>
                  <a:schemeClr val="bg1"/>
                </a:solidFill>
                <a:latin typeface="Cambria" pitchFamily="18" charset="0"/>
              </a:rPr>
              <a:t>Управление образования, спорта и физической культуры  администрации города Орла</a:t>
            </a:r>
          </a:p>
          <a:p>
            <a:pPr algn="ctr"/>
            <a:endParaRPr lang="ru-RU" sz="800" b="1" dirty="0" smtClean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ambria" pitchFamily="18" charset="0"/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ambria" pitchFamily="18" charset="0"/>
              </a:rPr>
              <a:t> «Дом детского творчества №3 города Орла»</a:t>
            </a:r>
            <a:endParaRPr lang="ru-RU" sz="1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11910"/>
            <a:ext cx="6444208" cy="1131590"/>
          </a:xfrm>
          <a:prstGeom prst="rect">
            <a:avLst/>
          </a:prstGeom>
          <a:solidFill>
            <a:srgbClr val="3D9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08712" y="4320480"/>
            <a:ext cx="2771800" cy="843558"/>
          </a:xfrm>
          <a:prstGeom prst="rect">
            <a:avLst/>
          </a:prstGeom>
          <a:solidFill>
            <a:srgbClr val="0E3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5410200" y="4000500"/>
            <a:ext cx="3733800" cy="11430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9900"/>
            </a:solidFill>
          </a:ln>
        </p:spPr>
        <p:txBody>
          <a:bodyPr>
            <a:normAutofit fontScale="77500" lnSpcReduction="20000"/>
          </a:bodyPr>
          <a:lstStyle/>
          <a:p>
            <a:pPr algn="r"/>
            <a:r>
              <a:rPr lang="ru-RU" sz="2400" b="1" dirty="0" smtClean="0">
                <a:solidFill>
                  <a:srgbClr val="003399"/>
                </a:solidFill>
                <a:latin typeface="Cambria" pitchFamily="18" charset="0"/>
              </a:rPr>
              <a:t>Кузякина Евгения Евгеньевна, </a:t>
            </a:r>
          </a:p>
          <a:p>
            <a:pPr algn="r"/>
            <a:r>
              <a:rPr lang="ru-RU" sz="1800" b="1" dirty="0" smtClean="0">
                <a:solidFill>
                  <a:srgbClr val="003399"/>
                </a:solidFill>
                <a:latin typeface="Cambria" pitchFamily="18" charset="0"/>
                <a:ea typeface="Segoe UI Black" panose="020B0A02040204020203" pitchFamily="34" charset="0"/>
              </a:rPr>
              <a:t>директор МБУДО «Дом детского творчества №3 города Орла», руководитель МОЦ</a:t>
            </a:r>
          </a:p>
        </p:txBody>
      </p:sp>
      <p:pic>
        <p:nvPicPr>
          <p:cNvPr id="23" name="Рисунок 22"/>
          <p:cNvPicPr/>
          <p:nvPr/>
        </p:nvPicPr>
        <p:blipFill>
          <a:blip r:embed="rId3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236296" y="987574"/>
            <a:ext cx="1907704" cy="936104"/>
          </a:xfrm>
          <a:prstGeom prst="rect">
            <a:avLst/>
          </a:prstGeom>
          <a:effectLst/>
        </p:spPr>
      </p:pic>
      <p:pic>
        <p:nvPicPr>
          <p:cNvPr id="24" name="Рисунок 23"/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79512" y="1131590"/>
            <a:ext cx="792087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C:\Users\Евгения\Desktop\ПРОФИ НОВЫЕ\План мероприятий ПРОФИ (pdf.io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95486"/>
            <a:ext cx="3281178" cy="46394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835696" y="267494"/>
            <a:ext cx="2123728" cy="1008112"/>
          </a:xfrm>
          <a:prstGeom prst="rect">
            <a:avLst/>
          </a:prstGeom>
          <a:effectLst/>
        </p:spPr>
      </p:pic>
      <p:pic>
        <p:nvPicPr>
          <p:cNvPr id="33794" name="Picture 2" descr="C:\Users\Евгения\Desktop\ПРОФИ НОВЫЕ\ГЛ. СТРАНИЦА (pdf.io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419622"/>
            <a:ext cx="4785325" cy="33843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2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17675" b="4746"/>
          <a:stretch>
            <a:fillRect/>
          </a:stretch>
        </p:blipFill>
        <p:spPr bwMode="auto">
          <a:xfrm>
            <a:off x="179512" y="123478"/>
            <a:ext cx="43924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t="17676" b="4746"/>
          <a:stretch>
            <a:fillRect/>
          </a:stretch>
        </p:blipFill>
        <p:spPr bwMode="auto">
          <a:xfrm>
            <a:off x="3707904" y="1059582"/>
            <a:ext cx="518457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t="17675" b="4746"/>
          <a:stretch>
            <a:fillRect/>
          </a:stretch>
        </p:blipFill>
        <p:spPr bwMode="auto">
          <a:xfrm>
            <a:off x="179512" y="2787774"/>
            <a:ext cx="520246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876256" y="123478"/>
            <a:ext cx="1835696" cy="864096"/>
          </a:xfrm>
          <a:prstGeom prst="rect">
            <a:avLst/>
          </a:prstGeom>
          <a:effectLst/>
        </p:spPr>
      </p:pic>
      <p:pic>
        <p:nvPicPr>
          <p:cNvPr id="9" name="Picture 18" descr="https://static.tildacdn.com/tild3331-6564-4838-b430-613738666334/we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2211710"/>
            <a:ext cx="2277728" cy="51743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508104" y="3579862"/>
            <a:ext cx="3528392" cy="1008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Количество подключений – 145</a:t>
            </a:r>
          </a:p>
          <a:p>
            <a:r>
              <a:rPr lang="ru-RU" sz="15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Количество просмотров </a:t>
            </a:r>
          </a:p>
          <a:p>
            <a:r>
              <a:rPr lang="ru-RU" sz="15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мастер-классов в записи – более 600</a:t>
            </a:r>
            <a:endParaRPr lang="ru-RU" sz="1500" b="1" dirty="0">
              <a:solidFill>
                <a:srgbClr val="003399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Евгения\Desktop\ПРОФИ МЕДИА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99742"/>
            <a:ext cx="2366873" cy="864096"/>
          </a:xfrm>
          <a:prstGeom prst="rect">
            <a:avLst/>
          </a:prstGeom>
          <a:noFill/>
        </p:spPr>
      </p:pic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15845" b="4929"/>
          <a:stretch>
            <a:fillRect/>
          </a:stretch>
        </p:blipFill>
        <p:spPr bwMode="auto">
          <a:xfrm>
            <a:off x="179512" y="195486"/>
            <a:ext cx="475252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C:\Users\Евгения\Desktop\ПРОФИ МЕДИА\Лого_оранжевый_с_черным_с_оригинальным_дескриптором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87774"/>
            <a:ext cx="2558043" cy="2016224"/>
          </a:xfrm>
          <a:prstGeom prst="rect">
            <a:avLst/>
          </a:prstGeom>
          <a:noFill/>
        </p:spPr>
      </p:pic>
      <p:pic>
        <p:nvPicPr>
          <p:cNvPr id="35844" name="Picture 4" descr="C:\Users\Евгения\Desktop\ПРОФИ МЕДИА\JP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83518"/>
            <a:ext cx="2582144" cy="2582144"/>
          </a:xfrm>
          <a:prstGeom prst="rect">
            <a:avLst/>
          </a:prstGeom>
          <a:noFill/>
        </p:spPr>
      </p:pic>
      <p:pic>
        <p:nvPicPr>
          <p:cNvPr id="35845" name="Picture 5" descr="C:\Users\Евгения\Desktop\ПРОФИ МЕДИА\Петровская Акватор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2859782"/>
            <a:ext cx="2292540" cy="1647333"/>
          </a:xfrm>
          <a:prstGeom prst="rect">
            <a:avLst/>
          </a:prstGeom>
          <a:noFill/>
        </p:spPr>
      </p:pic>
      <p:pic>
        <p:nvPicPr>
          <p:cNvPr id="35846" name="Picture 6" descr="C:\Users\Евгения\Desktop\ПРОФИ МЕДИА\лог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3" y="3579862"/>
            <a:ext cx="2448272" cy="803441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8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164288" y="195486"/>
            <a:ext cx="1835696" cy="864096"/>
          </a:xfrm>
          <a:prstGeom prst="rect">
            <a:avLst/>
          </a:prstGeom>
          <a:effectLst/>
        </p:spPr>
      </p:pic>
      <p:sp>
        <p:nvSpPr>
          <p:cNvPr id="12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трелка вправо 19"/>
          <p:cNvSpPr/>
          <p:nvPr/>
        </p:nvSpPr>
        <p:spPr>
          <a:xfrm>
            <a:off x="0" y="0"/>
            <a:ext cx="9144000" cy="5143500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0" name="Параллелограмм 29"/>
          <p:cNvSpPr/>
          <p:nvPr/>
        </p:nvSpPr>
        <p:spPr>
          <a:xfrm flipV="1">
            <a:off x="3419872" y="843558"/>
            <a:ext cx="3312368" cy="432048"/>
          </a:xfrm>
          <a:prstGeom prst="parallelogram">
            <a:avLst>
              <a:gd name="adj" fmla="val 81653"/>
            </a:avLst>
          </a:prstGeom>
          <a:gradFill>
            <a:gsLst>
              <a:gs pos="0">
                <a:schemeClr val="bg1">
                  <a:alpha val="57000"/>
                </a:schemeClr>
              </a:gs>
              <a:gs pos="71000">
                <a:schemeClr val="bg1">
                  <a:alpha val="1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араллелограмм 31"/>
          <p:cNvSpPr/>
          <p:nvPr/>
        </p:nvSpPr>
        <p:spPr>
          <a:xfrm flipV="1">
            <a:off x="2699792" y="843558"/>
            <a:ext cx="1944216" cy="792088"/>
          </a:xfrm>
          <a:prstGeom prst="parallelogram">
            <a:avLst>
              <a:gd name="adj" fmla="val 81653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flipH="1">
            <a:off x="5292080" y="1275606"/>
            <a:ext cx="2736304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5076056" y="3291830"/>
            <a:ext cx="2736304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0" y="4587974"/>
            <a:ext cx="6444208" cy="576064"/>
          </a:xfrm>
          <a:prstGeom prst="rect">
            <a:avLst/>
          </a:prstGeom>
          <a:solidFill>
            <a:srgbClr val="3D9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408712" y="4587974"/>
            <a:ext cx="2771800" cy="576064"/>
          </a:xfrm>
          <a:prstGeom prst="rect">
            <a:avLst/>
          </a:prstGeom>
          <a:solidFill>
            <a:srgbClr val="0E3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80" y="4838701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3608" y="843558"/>
            <a:ext cx="730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Cambria" pitchFamily="18" charset="0"/>
              </a:rPr>
              <a:t>Спасибо за внимание!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8599" y="1563638"/>
            <a:ext cx="6575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0099"/>
                </a:solidFill>
                <a:latin typeface="Cambria" pitchFamily="18" charset="0"/>
              </a:rPr>
              <a:t>МУНИЦИПАЛЬНЫЙ ОПОРНЫЙ ЦЕНТР</a:t>
            </a:r>
          </a:p>
          <a:p>
            <a:pPr algn="ctr"/>
            <a:r>
              <a:rPr lang="ru-RU" b="1" dirty="0">
                <a:solidFill>
                  <a:srgbClr val="000099"/>
                </a:solidFill>
                <a:latin typeface="Cambria" pitchFamily="18" charset="0"/>
              </a:rPr>
              <a:t>ДОПОЛНИТЕЛЬНОГО ОБРАЗОВАНИЯ </a:t>
            </a:r>
            <a:r>
              <a:rPr lang="ru-RU" b="1" dirty="0" smtClean="0">
                <a:solidFill>
                  <a:srgbClr val="000099"/>
                </a:solidFill>
                <a:latin typeface="Cambria" pitchFamily="18" charset="0"/>
              </a:rPr>
              <a:t>ДЕТЕЙ ГОРОДА ОРЛА</a:t>
            </a:r>
            <a:endParaRPr lang="ru-RU" b="1" dirty="0">
              <a:solidFill>
                <a:srgbClr val="000099"/>
              </a:solidFill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19672" y="2283718"/>
            <a:ext cx="5976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МБУДО </a:t>
            </a:r>
            <a:r>
              <a:rPr lang="ru-RU" sz="1600" b="1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«Дом детского творчества </a:t>
            </a: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1600" b="1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Орла»</a:t>
            </a:r>
          </a:p>
          <a:p>
            <a:pPr algn="ctr"/>
            <a:r>
              <a:rPr lang="ru-RU" sz="1600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Контактные данные: </a:t>
            </a:r>
            <a:r>
              <a:rPr lang="ru-RU" sz="1600" b="1" dirty="0">
                <a:solidFill>
                  <a:srgbClr val="000099"/>
                </a:solidFill>
                <a:effectLst/>
                <a:latin typeface="Cambria" pitchFamily="18" charset="0"/>
                <a:cs typeface="Times New Roman" panose="02020603050405020304" pitchFamily="18" charset="0"/>
              </a:rPr>
              <a:t>г. </a:t>
            </a:r>
            <a:r>
              <a:rPr lang="ru-RU" sz="1600" b="1" dirty="0" smtClean="0">
                <a:solidFill>
                  <a:srgbClr val="000099"/>
                </a:solidFill>
                <a:effectLst/>
                <a:latin typeface="Cambria" pitchFamily="18" charset="0"/>
                <a:cs typeface="Times New Roman" panose="02020603050405020304" pitchFamily="18" charset="0"/>
              </a:rPr>
              <a:t>Орёл</a:t>
            </a:r>
            <a:r>
              <a:rPr lang="ru-RU" sz="1600" b="1" dirty="0">
                <a:solidFill>
                  <a:srgbClr val="000099"/>
                </a:solidFill>
                <a:effectLst/>
                <a:latin typeface="Cambria" pitchFamily="18" charset="0"/>
                <a:cs typeface="Times New Roman" panose="02020603050405020304" pitchFamily="18" charset="0"/>
              </a:rPr>
              <a:t>, ул. Комсомольская, д. 39</a:t>
            </a:r>
            <a:endParaRPr lang="ru-RU" sz="1600" b="1" dirty="0">
              <a:solidFill>
                <a:srgbClr val="000099"/>
              </a:solidFill>
              <a:latin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Контактный телефон: </a:t>
            </a: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+7(486)2</a:t>
            </a:r>
            <a:r>
              <a:rPr lang="ru-RU" sz="1600" b="1" dirty="0" smtClean="0">
                <a:solidFill>
                  <a:srgbClr val="000099"/>
                </a:solidFill>
                <a:effectLst/>
                <a:latin typeface="Cambria" pitchFamily="18" charset="0"/>
                <a:cs typeface="Times New Roman" panose="02020603050405020304" pitchFamily="18" charset="0"/>
              </a:rPr>
              <a:t>75-19-76</a:t>
            </a:r>
            <a:endParaRPr lang="ru-RU" sz="1600" b="1" dirty="0">
              <a:solidFill>
                <a:srgbClr val="000099"/>
              </a:solidFill>
              <a:effectLst/>
              <a:latin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Электронная почта образовательной организации:</a:t>
            </a:r>
          </a:p>
          <a:p>
            <a:pPr algn="ctr"/>
            <a:r>
              <a:rPr lang="en-US" sz="1600" b="1" dirty="0">
                <a:solidFill>
                  <a:srgbClr val="000099"/>
                </a:solidFill>
                <a:effectLst/>
                <a:latin typeface="Cambria" pitchFamily="18" charset="0"/>
                <a:cs typeface="Times New Roman" panose="02020603050405020304" pitchFamily="18" charset="0"/>
              </a:rPr>
              <a:t>ddtorel3@yandex.ru</a:t>
            </a:r>
          </a:p>
          <a:p>
            <a:pPr algn="ctr"/>
            <a:r>
              <a:rPr lang="ru-RU" sz="1600" dirty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Сайт образовательной организации:</a:t>
            </a:r>
          </a:p>
          <a:p>
            <a:pPr algn="ctr"/>
            <a:r>
              <a:rPr lang="en-US" sz="1600" b="1" dirty="0" smtClean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  <a:hlinkClick r:id="rId3"/>
              </a:rPr>
              <a:t>http://orel-ddt3.obr57.ru/</a:t>
            </a: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000099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408712" y="4320480"/>
            <a:ext cx="2771800" cy="843558"/>
          </a:xfrm>
          <a:prstGeom prst="rect">
            <a:avLst/>
          </a:prstGeom>
          <a:solidFill>
            <a:srgbClr val="0E3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299942"/>
            <a:ext cx="6444208" cy="843558"/>
          </a:xfrm>
          <a:prstGeom prst="rect">
            <a:avLst/>
          </a:prstGeom>
          <a:solidFill>
            <a:srgbClr val="3D9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 cstate="print"/>
          <a:srcRect t="28386" b="5627"/>
          <a:stretch>
            <a:fillRect/>
          </a:stretch>
        </p:blipFill>
        <p:spPr bwMode="auto">
          <a:xfrm>
            <a:off x="1835696" y="195486"/>
            <a:ext cx="2664296" cy="217987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4" cstate="print"/>
          <a:srcRect l="8205" t="15385" r="24103" b="10769"/>
          <a:stretch>
            <a:fillRect/>
          </a:stretch>
        </p:blipFill>
        <p:spPr bwMode="auto">
          <a:xfrm>
            <a:off x="179512" y="195486"/>
            <a:ext cx="1512168" cy="217965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 b="-7363"/>
          <a:stretch>
            <a:fillRect/>
          </a:stretch>
        </p:blipFill>
        <p:spPr bwMode="auto">
          <a:xfrm>
            <a:off x="179512" y="2499742"/>
            <a:ext cx="3600400" cy="233539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95486"/>
            <a:ext cx="4146265" cy="25202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1746" name="Picture 2" descr="C:\Users\Евгения\Desktop\ПРОФИ МЕДИА\Лого_оранжевый_с_черным_с_оригинальным_дескриптором (1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2643758"/>
            <a:ext cx="2304256" cy="1816190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8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516216" y="2931790"/>
            <a:ext cx="2160240" cy="936104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5486"/>
            <a:ext cx="8280920" cy="936104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000" b="1" dirty="0" err="1" smtClean="0">
                <a:solidFill>
                  <a:srgbClr val="000099"/>
                </a:solidFill>
                <a:latin typeface="Cambria" panose="02040503050406030204" pitchFamily="18" charset="0"/>
              </a:rPr>
              <a:t>Профориентационный</a:t>
            </a:r>
            <a:r>
              <a:rPr lang="ru-RU" sz="3000" b="1" dirty="0" smtClean="0">
                <a:solidFill>
                  <a:srgbClr val="000099"/>
                </a:solidFill>
                <a:latin typeface="Cambria" panose="02040503050406030204" pitchFamily="18" charset="0"/>
              </a:rPr>
              <a:t> </a:t>
            </a:r>
            <a:r>
              <a:rPr lang="ru-RU" sz="3000" b="1" dirty="0" err="1" smtClean="0">
                <a:solidFill>
                  <a:srgbClr val="000099"/>
                </a:solidFill>
                <a:latin typeface="Cambria" panose="02040503050406030204" pitchFamily="18" charset="0"/>
              </a:rPr>
              <a:t>онлайн-проект</a:t>
            </a:r>
            <a:endParaRPr lang="ru-RU" sz="3000" b="1" dirty="0" smtClean="0">
              <a:solidFill>
                <a:srgbClr val="000099"/>
              </a:solidFill>
              <a:latin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ru-RU" sz="3000" b="1" dirty="0" smtClean="0">
                <a:solidFill>
                  <a:srgbClr val="000099"/>
                </a:solidFill>
                <a:latin typeface="Cambria" panose="02040503050406030204" pitchFamily="18" charset="0"/>
              </a:rPr>
              <a:t> «Профи-</a:t>
            </a:r>
            <a:r>
              <a:rPr lang="en-US" sz="3000" b="1" dirty="0" smtClean="0">
                <a:solidFill>
                  <a:srgbClr val="000099"/>
                </a:solidFill>
                <a:latin typeface="Cambria" panose="02040503050406030204" pitchFamily="18" charset="0"/>
              </a:rPr>
              <a:t>DAY</a:t>
            </a:r>
            <a:r>
              <a:rPr lang="ru-RU" sz="3000" b="1" dirty="0" smtClean="0">
                <a:solidFill>
                  <a:srgbClr val="000099"/>
                </a:solidFill>
                <a:latin typeface="Cambria" panose="02040503050406030204" pitchFamily="18" charset="0"/>
              </a:rPr>
              <a:t>»</a:t>
            </a:r>
            <a:endParaRPr lang="ru-RU" sz="3000" b="1" dirty="0">
              <a:solidFill>
                <a:srgbClr val="000099"/>
              </a:solidFill>
              <a:latin typeface="Cambria" panose="020405030504060302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347614"/>
            <a:ext cx="3960440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Cambria" panose="02040503050406030204" pitchFamily="18" charset="0"/>
              </a:rPr>
              <a:t>Целевая аудитория: обучающиеся 5-11 классов</a:t>
            </a:r>
            <a:endParaRPr lang="ru-RU" b="1" dirty="0">
              <a:solidFill>
                <a:srgbClr val="000099"/>
              </a:solidFill>
              <a:latin typeface="Cambria" panose="02040503050406030204" pitchFamily="18" charset="0"/>
            </a:endParaRPr>
          </a:p>
        </p:txBody>
      </p:sp>
      <p:pic>
        <p:nvPicPr>
          <p:cNvPr id="15362" name="Picture 2" descr="Профориентация для детей и зачем нужна работа по профориентации с деть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7614"/>
            <a:ext cx="3914800" cy="3027446"/>
          </a:xfrm>
          <a:prstGeom prst="rect">
            <a:avLst/>
          </a:prstGeom>
          <a:noFill/>
        </p:spPr>
      </p:pic>
      <p:pic>
        <p:nvPicPr>
          <p:cNvPr id="15364" name="Picture 4" descr="Академия строительст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11710"/>
            <a:ext cx="4103983" cy="2448272"/>
          </a:xfrm>
          <a:prstGeom prst="rect">
            <a:avLst/>
          </a:prstGeom>
          <a:noFill/>
        </p:spPr>
      </p:pic>
      <p:sp>
        <p:nvSpPr>
          <p:cNvPr id="10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00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ПРОФИDAY\WhatsApp Image 2021-03-19 at 10.08.4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5486"/>
            <a:ext cx="3168352" cy="448616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5486"/>
            <a:ext cx="2952328" cy="211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03598"/>
            <a:ext cx="1007878" cy="837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/>
          <p:nvPr/>
        </p:nvPicPr>
        <p:blipFill>
          <a:blip r:embed="rId5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3491880" y="195486"/>
            <a:ext cx="1907704" cy="936104"/>
          </a:xfrm>
          <a:prstGeom prst="rect">
            <a:avLst/>
          </a:prstGeom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55726"/>
            <a:ext cx="458797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https://static.tildacdn.com/tild3331-6564-4838-b430-613738666334/web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4515966"/>
            <a:ext cx="1944216" cy="441667"/>
          </a:xfrm>
          <a:prstGeom prst="rect">
            <a:avLst/>
          </a:prstGeom>
          <a:noFill/>
        </p:spPr>
      </p:pic>
      <p:sp>
        <p:nvSpPr>
          <p:cNvPr id="20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4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/>
          <a:srcRect l="33414" t="20172" r="39206" b="9889"/>
          <a:stretch/>
        </p:blipFill>
        <p:spPr bwMode="auto">
          <a:xfrm>
            <a:off x="179512" y="140579"/>
            <a:ext cx="2146318" cy="30853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32466" t="22873" r="37606" b="4511"/>
          <a:stretch/>
        </p:blipFill>
        <p:spPr bwMode="auto">
          <a:xfrm>
            <a:off x="2410242" y="124203"/>
            <a:ext cx="2386288" cy="32578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33456" t="34412" r="37656" b="8681"/>
          <a:stretch/>
        </p:blipFill>
        <p:spPr bwMode="auto">
          <a:xfrm>
            <a:off x="3059832" y="2911820"/>
            <a:ext cx="1872208" cy="20746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74" t="15656" r="15455" b="6641"/>
          <a:stretch/>
        </p:blipFill>
        <p:spPr bwMode="auto">
          <a:xfrm>
            <a:off x="179512" y="3299920"/>
            <a:ext cx="2756839" cy="16710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 cstate="print"/>
          <a:srcRect t="11739" r="10540" b="7737"/>
          <a:stretch/>
        </p:blipFill>
        <p:spPr bwMode="auto">
          <a:xfrm>
            <a:off x="5076056" y="3219822"/>
            <a:ext cx="3436504" cy="17399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 l="19696" t="11220" r="20908" b="4757"/>
          <a:stretch>
            <a:fillRect/>
          </a:stretch>
        </p:blipFill>
        <p:spPr bwMode="auto">
          <a:xfrm>
            <a:off x="6948264" y="123478"/>
            <a:ext cx="1908720" cy="17281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315" name="Picture 3" descr="F:\ПРОФИDAY\WhatsApp Image 2021-04-05 at 22.57.22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173" b="10940"/>
          <a:stretch/>
        </p:blipFill>
        <p:spPr bwMode="auto">
          <a:xfrm>
            <a:off x="4932040" y="123478"/>
            <a:ext cx="1905791" cy="264724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930" t="25253" r="33019" b="7245"/>
          <a:stretch/>
        </p:blipFill>
        <p:spPr bwMode="auto">
          <a:xfrm>
            <a:off x="6948264" y="1923678"/>
            <a:ext cx="1872207" cy="173089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616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016"/>
          <a:stretch/>
        </p:blipFill>
        <p:spPr bwMode="auto">
          <a:xfrm>
            <a:off x="4932040" y="2211710"/>
            <a:ext cx="4054401" cy="20739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3478"/>
            <a:ext cx="6480720" cy="85725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Мастер-класс  </a:t>
            </a:r>
            <a:br>
              <a:rPr lang="ru-RU" sz="2000" b="1" dirty="0" smtClean="0">
                <a:solidFill>
                  <a:srgbClr val="003399"/>
                </a:solidFill>
                <a:latin typeface="Cambria" panose="02040503050406030204" pitchFamily="18" charset="0"/>
              </a:rPr>
            </a:br>
            <a:r>
              <a:rPr lang="ru-RU" sz="20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«</a:t>
            </a:r>
            <a:r>
              <a:rPr lang="ru-RU" sz="2000" b="1" dirty="0">
                <a:solidFill>
                  <a:srgbClr val="003399"/>
                </a:solidFill>
                <a:latin typeface="Cambria" panose="02040503050406030204" pitchFamily="18" charset="0"/>
              </a:rPr>
              <a:t>Основы актерского мастерства в повседневной жизни»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994" b="4490"/>
          <a:stretch/>
        </p:blipFill>
        <p:spPr bwMode="auto">
          <a:xfrm>
            <a:off x="251520" y="1059582"/>
            <a:ext cx="4997285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F:\ПРОФИDAY\Эмблема новая театр куко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9542"/>
            <a:ext cx="1512168" cy="821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 cstate="print"/>
          <a:srcRect l="33345" t="25962" r="37798" b="12009"/>
          <a:stretch/>
        </p:blipFill>
        <p:spPr bwMode="auto">
          <a:xfrm>
            <a:off x="3275856" y="2139702"/>
            <a:ext cx="1977785" cy="23913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Picture 18" descr="https://static.tildacdn.com/tild3331-6564-4838-b430-613738666334/web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27934"/>
            <a:ext cx="2897339" cy="656678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652120" y="1131590"/>
            <a:ext cx="309634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Мастер-класс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«Театр теней»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804248" y="195486"/>
            <a:ext cx="2088232" cy="1069105"/>
            <a:chOff x="163873" y="301924"/>
            <a:chExt cx="2160321" cy="1086485"/>
          </a:xfrm>
        </p:grpSpPr>
        <p:sp>
          <p:nvSpPr>
            <p:cNvPr id="10" name="Надпись 27"/>
            <p:cNvSpPr txBox="1"/>
            <p:nvPr/>
          </p:nvSpPr>
          <p:spPr>
            <a:xfrm>
              <a:off x="163873" y="569315"/>
              <a:ext cx="2160321" cy="62110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b="1" dirty="0">
                  <a:solidFill>
                    <a:srgbClr val="548DD4"/>
                  </a:solidFill>
                  <a:effectLst/>
                  <a:latin typeface="Microsoft YaHei UI Light"/>
                  <a:ea typeface="Calibri"/>
                  <a:cs typeface="Calibri"/>
                </a:rPr>
                <a:t>ПРОФИ </a:t>
              </a:r>
              <a:r>
                <a:rPr lang="en-US" sz="2000" b="1" dirty="0">
                  <a:solidFill>
                    <a:srgbClr val="548DD4"/>
                  </a:solidFill>
                  <a:effectLst/>
                  <a:latin typeface="Microsoft YaHei UI Light"/>
                  <a:ea typeface="Calibri"/>
                  <a:cs typeface="Calibri"/>
                </a:rPr>
                <a:t>DAY</a:t>
              </a:r>
              <a:endParaRPr lang="ru-RU" sz="11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  <p:pic>
          <p:nvPicPr>
            <p:cNvPr id="13" name="Рисунок 12" descr="pngtree-technological-sense-circle-luminous-circle-blue-broken-coil-artificial-intelligence-aperture-png-image_349938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59047">
              <a:off x="1035170" y="301924"/>
              <a:ext cx="1086485" cy="1086485"/>
            </a:xfrm>
            <a:prstGeom prst="rect">
              <a:avLst/>
            </a:prstGeom>
            <a:noFill/>
          </p:spPr>
        </p:pic>
        <p:cxnSp>
          <p:nvCxnSpPr>
            <p:cNvPr id="14" name="AutoShape 16"/>
            <p:cNvCxnSpPr>
              <a:cxnSpLocks noChangeShapeType="1"/>
            </p:cNvCxnSpPr>
            <p:nvPr/>
          </p:nvCxnSpPr>
          <p:spPr bwMode="auto">
            <a:xfrm>
              <a:off x="241539" y="1078302"/>
              <a:ext cx="1414145" cy="0"/>
            </a:xfrm>
            <a:prstGeom prst="straightConnector1">
              <a:avLst/>
            </a:prstGeom>
            <a:noFill/>
            <a:ln w="9525">
              <a:solidFill>
                <a:schemeClr val="accent6">
                  <a:lumMod val="60000"/>
                  <a:lumOff val="40000"/>
                </a:schemeClr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" name="Прямоугольник 14"/>
          <p:cNvSpPr/>
          <p:nvPr/>
        </p:nvSpPr>
        <p:spPr>
          <a:xfrm>
            <a:off x="5652120" y="4443958"/>
            <a:ext cx="27195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hlinkClick r:id="rId8"/>
              </a:rPr>
              <a:t>https://youtu.be/StDUYUCJJYA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9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8351913" y="1995686"/>
            <a:ext cx="684583" cy="648072"/>
          </a:xfrm>
          <a:prstGeom prst="rect">
            <a:avLst/>
          </a:prstGeom>
        </p:spPr>
      </p:pic>
      <p:sp>
        <p:nvSpPr>
          <p:cNvPr id="17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03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19" t="18223" r="19326" b="7767"/>
          <a:stretch/>
        </p:blipFill>
        <p:spPr bwMode="auto">
          <a:xfrm>
            <a:off x="1763688" y="771550"/>
            <a:ext cx="5616624" cy="37601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 descr="F:\ПРОФИDAY\театр Свободное пространств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487"/>
            <a:ext cx="1852936" cy="7149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-2005" y="50487"/>
            <a:ext cx="9252520" cy="85725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Уроки </a:t>
            </a:r>
            <a:r>
              <a:rPr lang="ru-RU" sz="2400" b="1" dirty="0">
                <a:solidFill>
                  <a:srgbClr val="003399"/>
                </a:solidFill>
                <a:latin typeface="Cambria" panose="02040503050406030204" pitchFamily="18" charset="0"/>
              </a:rPr>
              <a:t>сценической речи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4515966"/>
            <a:ext cx="5616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Cambria" panose="02040503050406030204" pitchFamily="18" charset="0"/>
                <a:hlinkClick r:id="rId4"/>
              </a:rPr>
              <a:t>https://teatrorel.ru/projects/uroki-scenicheskoj-rechi/</a:t>
            </a:r>
            <a:endParaRPr lang="ru-RU" sz="1600" b="1" dirty="0">
              <a:latin typeface="Cambria" panose="02040503050406030204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5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987574"/>
          </a:xfrm>
          <a:prstGeom prst="rect">
            <a:avLst/>
          </a:prstGeom>
          <a:effectLst/>
        </p:spPr>
      </p:pic>
      <p:sp>
        <p:nvSpPr>
          <p:cNvPr id="16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093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956" y="187144"/>
            <a:ext cx="7955540" cy="8572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Интерактивная </a:t>
            </a:r>
            <a:r>
              <a:rPr lang="ru-RU" sz="2400" b="1" dirty="0" err="1" smtClean="0">
                <a:solidFill>
                  <a:srgbClr val="003399"/>
                </a:solidFill>
                <a:latin typeface="Cambria" panose="02040503050406030204" pitchFamily="18" charset="0"/>
              </a:rPr>
              <a:t>профориентационная</a:t>
            </a:r>
            <a: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 конференция </a:t>
            </a:r>
            <a:b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</a:br>
            <a: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«Режиссёр - профессия </a:t>
            </a:r>
            <a:r>
              <a:rPr lang="ru-RU" sz="2400" b="1" dirty="0">
                <a:solidFill>
                  <a:srgbClr val="003399"/>
                </a:solidFill>
                <a:latin typeface="Cambria" panose="02040503050406030204" pitchFamily="18" charset="0"/>
              </a:rPr>
              <a:t>будущего</a:t>
            </a:r>
            <a:r>
              <a:rPr lang="ru-RU" sz="24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»</a:t>
            </a:r>
            <a:endParaRPr lang="ru-RU" sz="2400" b="1" dirty="0">
              <a:solidFill>
                <a:srgbClr val="003399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sz="half" idx="1"/>
          </p:nvPr>
        </p:nvPicPr>
        <p:blipFill rotWithShape="1">
          <a:blip r:embed="rId2" cstate="print"/>
          <a:srcRect t="11728" b="4152"/>
          <a:stretch/>
        </p:blipFill>
        <p:spPr bwMode="auto">
          <a:xfrm>
            <a:off x="179512" y="1151995"/>
            <a:ext cx="5382070" cy="26226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 rotWithShape="1">
          <a:blip r:embed="rId3" cstate="print"/>
          <a:srcRect t="12080" b="4766"/>
          <a:stretch/>
        </p:blipFill>
        <p:spPr bwMode="auto">
          <a:xfrm>
            <a:off x="4067944" y="2427734"/>
            <a:ext cx="4752528" cy="244827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218" name="Picture 2" descr="F:\ПРОФИDAY\Институт культур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622"/>
            <a:ext cx="936104" cy="903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8" descr="https://static.tildacdn.com/tild3331-6564-4838-b430-613738666334/we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83918"/>
            <a:ext cx="2594708" cy="589439"/>
          </a:xfrm>
          <a:prstGeom prst="rect">
            <a:avLst/>
          </a:prstGeom>
          <a:noFill/>
        </p:spPr>
      </p:pic>
      <p:pic>
        <p:nvPicPr>
          <p:cNvPr id="14" name="Рисунок 13"/>
          <p:cNvPicPr/>
          <p:nvPr/>
        </p:nvPicPr>
        <p:blipFill>
          <a:blip r:embed="rId6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156176" y="1203598"/>
            <a:ext cx="2123728" cy="1152128"/>
          </a:xfrm>
          <a:prstGeom prst="rect">
            <a:avLst/>
          </a:prstGeom>
          <a:effectLst/>
        </p:spPr>
      </p:pic>
      <p:sp>
        <p:nvSpPr>
          <p:cNvPr id="15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413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2283718"/>
            <a:ext cx="3456384" cy="56921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Мастер-класс «Бал»</a:t>
            </a:r>
            <a:endParaRPr lang="ru-RU" sz="2000" b="1" dirty="0">
              <a:solidFill>
                <a:srgbClr val="003399"/>
              </a:solidFill>
              <a:latin typeface="Cambria" panose="02040503050406030204" pitchFamily="18" charset="0"/>
            </a:endParaRPr>
          </a:p>
        </p:txBody>
      </p:sp>
      <p:pic>
        <p:nvPicPr>
          <p:cNvPr id="16" name="Picture 18" descr="https://static.tildacdn.com/tild3331-6564-4838-b430-613738666334/we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371950"/>
            <a:ext cx="2277728" cy="517431"/>
          </a:xfrm>
          <a:prstGeom prst="rect">
            <a:avLst/>
          </a:prstGeom>
          <a:noFill/>
        </p:spPr>
      </p:pic>
      <p:pic>
        <p:nvPicPr>
          <p:cNvPr id="14" name="Рисунок 13"/>
          <p:cNvPicPr/>
          <p:nvPr/>
        </p:nvPicPr>
        <p:blipFill>
          <a:blip r:embed="rId3" cstate="print">
            <a:extLst>
              <a:ext uri="{BEBA8EAE-BF5A-486C-A8C5-ECC9F3942E4B}">
                <a14:imgProps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092280" y="0"/>
            <a:ext cx="1835696" cy="864096"/>
          </a:xfrm>
          <a:prstGeom prst="rect">
            <a:avLst/>
          </a:prstGeom>
          <a:effectLst/>
        </p:spPr>
      </p:pic>
      <p:sp>
        <p:nvSpPr>
          <p:cNvPr id="17" name="Прямоугольник 16"/>
          <p:cNvSpPr/>
          <p:nvPr/>
        </p:nvSpPr>
        <p:spPr>
          <a:xfrm>
            <a:off x="4572000" y="915566"/>
            <a:ext cx="4248472" cy="10052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Количество подключений – 114</a:t>
            </a:r>
          </a:p>
          <a:p>
            <a:r>
              <a:rPr lang="ru-RU" sz="16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Количество просмотров </a:t>
            </a:r>
          </a:p>
          <a:p>
            <a:r>
              <a:rPr lang="ru-RU" sz="1600" b="1" dirty="0" smtClean="0">
                <a:solidFill>
                  <a:srgbClr val="003399"/>
                </a:solidFill>
                <a:latin typeface="Cambria" panose="02040503050406030204" pitchFamily="18" charset="0"/>
              </a:rPr>
              <a:t>мастер-классов в записи – более 200</a:t>
            </a:r>
            <a:endParaRPr lang="ru-RU" sz="1600" b="1" dirty="0">
              <a:solidFill>
                <a:srgbClr val="003399"/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532" y="1127529"/>
            <a:ext cx="462172" cy="43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/>
          <p:nvPr/>
        </p:nvPicPr>
        <p:blipFill>
          <a:blip r:embed="rId7" cstate="print"/>
          <a:srcRect t="11230" b="4768"/>
          <a:stretch>
            <a:fillRect/>
          </a:stretch>
        </p:blipFill>
        <p:spPr bwMode="auto">
          <a:xfrm>
            <a:off x="179512" y="267494"/>
            <a:ext cx="42663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9702"/>
            <a:ext cx="3744416" cy="21052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Объект 14"/>
          <p:cNvPicPr>
            <a:picLocks noGrp="1"/>
          </p:cNvPicPr>
          <p:nvPr>
            <p:ph sz="half" idx="2"/>
          </p:nvPr>
        </p:nvPicPr>
        <p:blipFill>
          <a:blip r:embed="rId9" cstate="print"/>
          <a:srcRect t="11230" b="4768"/>
          <a:stretch>
            <a:fillRect/>
          </a:stretch>
        </p:blipFill>
        <p:spPr bwMode="auto">
          <a:xfrm>
            <a:off x="4860032" y="2931790"/>
            <a:ext cx="3997881" cy="187220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2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555790" y="4838706"/>
            <a:ext cx="3859795" cy="304801"/>
          </a:xfrm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</a:rPr>
              <a:t>МБУДО "Дом детского творчества №3 города Орла"</a:t>
            </a:r>
            <a:endParaRPr lang="ru-RU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3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</TotalTime>
  <Words>296</Words>
  <Application>Microsoft Office PowerPoint</Application>
  <PresentationFormat>Экран (16:9)</PresentationFormat>
  <Paragraphs>53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Мастер-класс   «Основы актерского мастерства в повседневной жизни»</vt:lpstr>
      <vt:lpstr>Уроки сценической речи</vt:lpstr>
      <vt:lpstr>Интерактивная профориентационная конференция  «Режиссёр - профессия будущего»</vt:lpstr>
      <vt:lpstr>Мастер-класс «Бал»</vt:lpstr>
      <vt:lpstr>Слайд 10</vt:lpstr>
      <vt:lpstr>Слайд 11</vt:lpstr>
      <vt:lpstr>Слайд 12</vt:lpstr>
      <vt:lpstr>Слайд 13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sp7</dc:creator>
  <cp:lastModifiedBy>Евгения</cp:lastModifiedBy>
  <cp:revision>179</cp:revision>
  <dcterms:created xsi:type="dcterms:W3CDTF">2019-04-03T11:03:49Z</dcterms:created>
  <dcterms:modified xsi:type="dcterms:W3CDTF">2022-05-16T12:15:31Z</dcterms:modified>
</cp:coreProperties>
</file>