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8" r:id="rId2"/>
    <p:sldId id="259" r:id="rId3"/>
    <p:sldId id="281" r:id="rId4"/>
    <p:sldId id="261" r:id="rId5"/>
    <p:sldId id="289" r:id="rId6"/>
    <p:sldId id="283" r:id="rId7"/>
    <p:sldId id="265" r:id="rId8"/>
    <p:sldId id="275" r:id="rId9"/>
    <p:sldId id="266" r:id="rId10"/>
    <p:sldId id="286" r:id="rId11"/>
    <p:sldId id="287" r:id="rId12"/>
    <p:sldId id="267" r:id="rId13"/>
    <p:sldId id="268" r:id="rId14"/>
    <p:sldId id="290" r:id="rId15"/>
    <p:sldId id="276" r:id="rId16"/>
    <p:sldId id="277" r:id="rId17"/>
    <p:sldId id="292" r:id="rId18"/>
    <p:sldId id="293" r:id="rId19"/>
    <p:sldId id="294" r:id="rId20"/>
    <p:sldId id="295" r:id="rId21"/>
    <p:sldId id="274" r:id="rId22"/>
  </p:sldIdLst>
  <p:sldSz cx="12192000" cy="6858000"/>
  <p:notesSz cx="681355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66A"/>
    <a:srgbClr val="2709A7"/>
    <a:srgbClr val="003366"/>
    <a:srgbClr val="00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76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5011A-BD6D-4C43-8833-CA94E92C29D4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077C0-6502-41FF-A3E7-360EF47E428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BC10C-FD35-486B-A192-0BFA416E980B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3BC6B-A189-4FF6-B40B-98A5883FD4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77200" cy="5853112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A2A8E-1E99-498E-AFA8-64778E804EA9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D3417-165C-4186-8C8F-9028980BBB6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1C21F-1747-4EE2-B71C-86305439E710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62250-0C18-41C8-AE79-E01F05881FE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C7374-3619-44C9-BC88-CF3EBE521131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FCC6A-9498-4DD8-9677-9DAFEBEE3D5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5CC4B-D20E-4495-BA25-7712ED1472BD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EBF29-483C-4473-B074-7FA92AD8889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08A5B-A49B-48D3-8CEF-EAB204B372D9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E7E13-A957-4E8F-8584-DEE1AEC8AA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5FD88-1A8C-4FD5-83E0-81520E485736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6C266-AC2B-4485-9987-D49D1576189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7714-032B-46EB-9913-3A82BC118698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6C381-746E-4A33-B3FE-CBCB8A4609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1D4BE-0CFA-4DE4-8F46-9A23696F4E52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2DBB9-059B-4041-A875-6527609FEA4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0E06F-8088-4E3A-9ADC-CDA1AE3525B1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0BE73-88A6-462E-B703-87DA5F1E0C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>
              <a:defRPr/>
            </a:pPr>
            <a:fld id="{2CF62000-1A29-4CA3-8B65-411B40BE6867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>
              <a:defRPr/>
            </a:pPr>
            <a:fld id="{2949815A-322E-491B-AE2E-90AE6370119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46087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603250"/>
          </a:xfrm>
        </p:spPr>
        <p:txBody>
          <a:bodyPr/>
          <a:lstStyle/>
          <a:p>
            <a:pPr algn="ctr" eaLnBrk="1" hangingPunct="1"/>
            <a:r>
              <a:rPr lang="ru-RU" sz="2100" smtClean="0">
                <a:solidFill>
                  <a:schemeClr val="tx1"/>
                </a:solidFill>
                <a:latin typeface="Arial" charset="0"/>
              </a:rPr>
              <a:t>ГАУДО «Оренбургский областной Дворец творчества детей и молодежи</a:t>
            </a:r>
            <a:br>
              <a:rPr lang="ru-RU" sz="2100" smtClean="0">
                <a:solidFill>
                  <a:schemeClr val="tx1"/>
                </a:solidFill>
                <a:latin typeface="Arial" charset="0"/>
              </a:rPr>
            </a:br>
            <a:r>
              <a:rPr lang="ru-RU" sz="2100" smtClean="0">
                <a:solidFill>
                  <a:schemeClr val="tx1"/>
                </a:solidFill>
                <a:latin typeface="Arial" charset="0"/>
              </a:rPr>
              <a:t> им. В.П. Поляничко»</a:t>
            </a:r>
            <a:br>
              <a:rPr lang="ru-RU" sz="2100" smtClean="0">
                <a:solidFill>
                  <a:schemeClr val="tx1"/>
                </a:solidFill>
                <a:latin typeface="Arial" charset="0"/>
              </a:rPr>
            </a:br>
            <a:endParaRPr lang="ru-RU" sz="2100" smtClean="0">
              <a:latin typeface="Arial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95375"/>
            <a:ext cx="10972800" cy="50355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mtClean="0"/>
              <a:t>Методический семинар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400" smtClean="0"/>
              <a:t>«</a:t>
            </a:r>
            <a:r>
              <a:rPr lang="ru-RU" sz="2800" smtClean="0"/>
              <a:t>Проектирование индивидуального образовательного маршрута развития одаренного обучающегося в творческом объединении организации дополнительного образования»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80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2600" smtClean="0"/>
              <a:t>                                                 </a:t>
            </a:r>
            <a:r>
              <a:rPr lang="ru-RU" sz="2000" smtClean="0"/>
              <a:t>Пустыльникова Галина Викторовна</a:t>
            </a:r>
            <a:endParaRPr lang="ru-RU" sz="2600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2100" smtClean="0"/>
              <a:t>                                                                   </a:t>
            </a:r>
            <a:r>
              <a:rPr lang="ru-RU" sz="2000" smtClean="0"/>
              <a:t>методист высшей квалификационной категории</a:t>
            </a:r>
          </a:p>
        </p:txBody>
      </p:sp>
      <p:pic>
        <p:nvPicPr>
          <p:cNvPr id="13315" name="Picture 4" descr="tala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513" y="3694113"/>
            <a:ext cx="3125787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277813"/>
            <a:ext cx="10972800" cy="357187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Обучающий семинар</a:t>
            </a:r>
            <a:br>
              <a:rPr lang="ru-RU" sz="2000" b="1" smtClean="0">
                <a:solidFill>
                  <a:schemeClr val="tx1"/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 «Выявление одаренного обучающегося в творческом объединении организации дополнительного образования»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819150"/>
            <a:ext cx="10972800" cy="52197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40987" name="Group 27"/>
          <p:cNvGraphicFramePr>
            <a:graphicFrameLocks noGrp="1"/>
          </p:cNvGraphicFramePr>
          <p:nvPr/>
        </p:nvGraphicFramePr>
        <p:xfrm>
          <a:off x="600075" y="1660525"/>
          <a:ext cx="11004550" cy="3971926"/>
        </p:xfrm>
        <a:graphic>
          <a:graphicData uri="http://schemas.openxmlformats.org/drawingml/2006/table">
            <a:tbl>
              <a:tblPr/>
              <a:tblGrid>
                <a:gridCol w="5627688"/>
                <a:gridCol w="5376862"/>
              </a:tblGrid>
              <a:tr h="4762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066A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Инструментальные признаки одаренности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Наличие специфических стратегий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8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Сформированность качественно своеобразного индивидуального стиля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Особый тип организации знаний одаренного ребенка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Своеобразный тип обучаемости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23888" y="0"/>
            <a:ext cx="10972800" cy="384175"/>
          </a:xfrm>
        </p:spPr>
        <p:txBody>
          <a:bodyPr/>
          <a:lstStyle/>
          <a:p>
            <a:pPr algn="ctr" eaLnBrk="1" hangingPunct="1"/>
            <a:endParaRPr lang="ru-RU" sz="2000" b="1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977900"/>
            <a:ext cx="10972800" cy="5153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42015" name="Group 31"/>
          <p:cNvGraphicFramePr>
            <a:graphicFrameLocks noGrp="1"/>
          </p:cNvGraphicFramePr>
          <p:nvPr/>
        </p:nvGraphicFramePr>
        <p:xfrm>
          <a:off x="520700" y="1130300"/>
          <a:ext cx="11004550" cy="4076701"/>
        </p:xfrm>
        <a:graphic>
          <a:graphicData uri="http://schemas.openxmlformats.org/drawingml/2006/table">
            <a:tbl>
              <a:tblPr/>
              <a:tblGrid>
                <a:gridCol w="5972175"/>
                <a:gridCol w="5032375"/>
              </a:tblGrid>
              <a:tr h="4603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9066A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Мотивационные признаки одаренности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9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избирательная чувствительность к определенным сторонам предметной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познавательная потребность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Ярко выраженный интерес к тем или иным занятиям или сферам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Предпочтение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Высокая требовательность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357187"/>
          </a:xfrm>
        </p:spPr>
        <p:txBody>
          <a:bodyPr/>
          <a:lstStyle/>
          <a:p>
            <a:pPr algn="ctr" eaLnBrk="1" hangingPunct="1"/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Таблица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      Выявление одаренного обучающегося в творческом объединении </a:t>
            </a:r>
            <a:b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художественной направленности, вид одаренности – изобразительная</a:t>
            </a:r>
            <a:endParaRPr lang="ru-RU" sz="2000" smtClean="0">
              <a:latin typeface="Times New Roman" pitchFamily="18" charset="0"/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23950"/>
            <a:ext cx="10972800" cy="52197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7710" name="Group 62"/>
          <p:cNvGraphicFramePr>
            <a:graphicFrameLocks noGrp="1"/>
          </p:cNvGraphicFramePr>
          <p:nvPr/>
        </p:nvGraphicFramePr>
        <p:xfrm>
          <a:off x="585788" y="1100138"/>
          <a:ext cx="11004550" cy="4954017"/>
        </p:xfrm>
        <a:graphic>
          <a:graphicData uri="http://schemas.openxmlformats.org/drawingml/2006/table">
            <a:tbl>
              <a:tblPr/>
              <a:tblGrid>
                <a:gridCol w="3138487"/>
                <a:gridCol w="7866063"/>
              </a:tblGrid>
              <a:tr h="4778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066A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Инструментальные признаки одаренности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Наличие специфических стратегий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расположение предметов в соответствии с задуманной композицией; предварительное замысливание сюжета, предварительные наброски; переход от схематического к реалистическому изображению; смешанные проекции в рисунке; богатая тематика рисунков; использование в работе большого количества материалов, техник;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практическая направленность продуктивной деятельности; стремление к экспериментированию с различными материалами; специфичность цветовых решений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Сформированность качественно своеобразного индивидуального стиля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функционализм – ребенок рисует не только то, что видит, но и то, что уже знает об этом предмете; работы оригинальны и отмечены печатью индивидуальности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Особый тип организации знаний одаренного ребенка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развитие оригинальности замысла и композиции; экспериментирование с техниками изобразительного искусства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Своеобразный тип обучаемости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ускоренный темп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обучаемости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0"/>
            <a:ext cx="10972800" cy="384175"/>
          </a:xfrm>
        </p:spPr>
        <p:txBody>
          <a:bodyPr/>
          <a:lstStyle/>
          <a:p>
            <a:pPr algn="ctr" eaLnBrk="1" hangingPunct="1"/>
            <a:endParaRPr lang="ru-RU" sz="2000" b="1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77900"/>
            <a:ext cx="10972800" cy="5153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8713" name="Group 41"/>
          <p:cNvGraphicFramePr>
            <a:graphicFrameLocks noGrp="1"/>
          </p:cNvGraphicFramePr>
          <p:nvPr/>
        </p:nvGraphicFramePr>
        <p:xfrm>
          <a:off x="560388" y="322263"/>
          <a:ext cx="11004550" cy="5414963"/>
        </p:xfrm>
        <a:graphic>
          <a:graphicData uri="http://schemas.openxmlformats.org/drawingml/2006/table">
            <a:tbl>
              <a:tblPr/>
              <a:tblGrid>
                <a:gridCol w="3494087"/>
                <a:gridCol w="7510463"/>
              </a:tblGrid>
              <a:tr h="4603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066A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Мотивационные признаки одаренности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0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избирательная чувствительность к определенным сторонам предметной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личностное развитие и самовыражение ребенка средствами изобразительного искусства; развитие художественной выразительности в продуктивной деятельности; осознание своих переживаний и состояний, передача их через цвет, форму, линию, тон.</a:t>
                      </a:r>
                      <a:r>
                        <a:rPr kumimoji="0" lang="ru-RU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4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познавательная потребность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самообразование: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просмотр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видеоуроков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посещение мастер-классов.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Ярко выраженный интерес к тем или иным занятиям или сферам деятельности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проявляли большой интерес к визуальной информации (узнавание произведений искусства выдающихся мастеров); проводили много времени за рисованием и лепкой; демонстрировали опережающую свой возраст умелость; осознанно строили композицию рисунков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Предпочтение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поиск новых форм изображения; использование нетрадиционных техник в изобразительном искусстве.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Высокая требовательность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победа на конкурсах, участие в выставках, оттачивание мастерства, стремление к совершенству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Семинар-практикум «Проектирование макета технологической карты ИОМ расширения и углубления образовательных границ обучающегося в реализуемых ДООП»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smtClean="0"/>
              <a:t>Сущность понятия «индивидуальный образовательный маршрут».</a:t>
            </a:r>
          </a:p>
          <a:p>
            <a:r>
              <a:rPr lang="ru-RU" sz="2000" smtClean="0"/>
              <a:t>Условия эффективного проектирования и реализации ИОМ.</a:t>
            </a:r>
          </a:p>
          <a:p>
            <a:r>
              <a:rPr lang="ru-RU" sz="2000" smtClean="0"/>
              <a:t>Методологические подходы к проектированию ИОМ.</a:t>
            </a:r>
          </a:p>
          <a:p>
            <a:r>
              <a:rPr lang="ru-RU" sz="2000" smtClean="0"/>
              <a:t>Этапы построения индивидуального образовательного маршрута </a:t>
            </a:r>
            <a:br>
              <a:rPr lang="ru-RU" sz="2000" smtClean="0"/>
            </a:br>
            <a:r>
              <a:rPr lang="ru-RU" sz="2000" smtClean="0"/>
              <a:t>(по А.В. Хуторскому).</a:t>
            </a:r>
            <a:br>
              <a:rPr lang="ru-RU" sz="2000" smtClean="0"/>
            </a:br>
            <a:endParaRPr lang="ru-RU" sz="2000" smtClean="0"/>
          </a:p>
          <a:p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609600"/>
          </a:xfrm>
        </p:spPr>
        <p:txBody>
          <a:bodyPr/>
          <a:lstStyle/>
          <a:p>
            <a:pPr algn="ctr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Макет технологической карты ИОМ расширения и углубления образовательных границ обучающегося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89038"/>
            <a:ext cx="10972800" cy="494188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7651" name="Picture 4" descr="3 (3)_page-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313" y="1195388"/>
            <a:ext cx="7024687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277813"/>
            <a:ext cx="10972800" cy="282575"/>
          </a:xfrm>
        </p:spPr>
        <p:txBody>
          <a:bodyPr/>
          <a:lstStyle/>
          <a:p>
            <a:pPr algn="ctr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Разработанная технологическая карта ИОМ расширения и углубления образовательных границ обучающегося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5000" y="1079500"/>
            <a:ext cx="10972800" cy="50514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8675" name="Picture 7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9438" y="962025"/>
            <a:ext cx="734218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490537"/>
          </a:xfrm>
        </p:spPr>
        <p:txBody>
          <a:bodyPr/>
          <a:lstStyle/>
          <a:p>
            <a:pPr algn="r"/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Продолжение таблицы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90575"/>
            <a:ext cx="10972800" cy="53403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9699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650875"/>
            <a:ext cx="7808913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238125"/>
            <a:ext cx="10972800" cy="396875"/>
          </a:xfrm>
        </p:spPr>
        <p:txBody>
          <a:bodyPr/>
          <a:lstStyle/>
          <a:p>
            <a:pPr algn="r"/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Продолжение таблицы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58838"/>
            <a:ext cx="10972800" cy="527208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0723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5713" y="852488"/>
            <a:ext cx="7366000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411162"/>
          </a:xfrm>
        </p:spPr>
        <p:txBody>
          <a:bodyPr/>
          <a:lstStyle/>
          <a:p>
            <a:pPr algn="r"/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Продолжение таблицы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92163"/>
            <a:ext cx="10972800" cy="53387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1747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1713" y="776288"/>
            <a:ext cx="7558087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781050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Нормативно-правовые основы создания индивидуального образовательного маршрута развития одаренного обучающегося в ОДО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1192213"/>
            <a:ext cx="10972800" cy="488791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1800" smtClean="0"/>
              <a:t>«Концепция общенациональной системы выявления и развития молодых талантов» (утв. Президентом РФ 03.04.2012 г. № Пр-827);</a:t>
            </a:r>
          </a:p>
          <a:p>
            <a:pPr algn="just">
              <a:lnSpc>
                <a:spcPct val="80000"/>
              </a:lnSpc>
            </a:pPr>
            <a:r>
              <a:rPr lang="ru-RU" sz="1800" smtClean="0"/>
              <a:t> Федеральный закон «Об образовании в Российской Федерации» от 29.12.2012 г. № 273-ФЗ          (с изменениями и дополнениями) ( ст.5, ст.75, ст. 77);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800" smtClean="0"/>
              <a:t>Национальный проект «Образование» (утв. президиумом Совета при Президенте РФ по стратегическому развитию и национальном проектам, протокол от 24 декабря 2018 г. № 16);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1800" smtClean="0"/>
              <a:t>Концепция развития дополнительного образования детей до 2030 года (утв. распоряжением Правительства РФ от 31.03.2022 г. № 678-р);</a:t>
            </a:r>
          </a:p>
          <a:p>
            <a:pPr algn="just">
              <a:lnSpc>
                <a:spcPct val="80000"/>
              </a:lnSpc>
            </a:pPr>
            <a:r>
              <a:rPr lang="ru-RU" sz="1800" smtClean="0"/>
              <a:t>Постановление Правительства РФ от 17 ноября 2015 г. № 1239 «Об утверждении Правил выявления детей, проявивших выдающиеся способности, сопровождения и мониторинга их дальнейшего развития» (с изменениями и дополнениями);</a:t>
            </a:r>
          </a:p>
          <a:p>
            <a:pPr algn="just">
              <a:lnSpc>
                <a:spcPct val="80000"/>
              </a:lnSpc>
            </a:pPr>
            <a:r>
              <a:rPr lang="ru-RU" sz="1800" smtClean="0"/>
              <a:t>Приказ Минпросвещения России «Об утверждении Порядка организации и осуществления образовательной деятельности по дополнительным общеобразовательным программам»        (от 09.11.2018 г. № 196); </a:t>
            </a:r>
          </a:p>
          <a:p>
            <a:pPr algn="just">
              <a:lnSpc>
                <a:spcPct val="80000"/>
              </a:lnSpc>
            </a:pPr>
            <a:r>
              <a:rPr lang="ru-RU" sz="1800" smtClean="0"/>
              <a:t> Приказ Минпросвещения РФ от 30 сентября 2020 г. № 533 «О внесении изменений в Порядок организации и осуществления образовательной деятельности по дополнительным общеобразовательным программам, утвержденный приказом Министерства просвещения РФ от 9 ноября 2018 г. № 196».</a:t>
            </a:r>
          </a:p>
          <a:p>
            <a:pPr algn="just">
              <a:lnSpc>
                <a:spcPct val="80000"/>
              </a:lnSpc>
            </a:pPr>
            <a:endParaRPr lang="ru-RU" sz="1800" smtClean="0"/>
          </a:p>
          <a:p>
            <a:pPr algn="just" eaLnBrk="1" hangingPunct="1">
              <a:lnSpc>
                <a:spcPct val="80000"/>
              </a:lnSpc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384175"/>
          </a:xfrm>
        </p:spPr>
        <p:txBody>
          <a:bodyPr/>
          <a:lstStyle/>
          <a:p>
            <a:pPr algn="r"/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Продолжение таблицы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04863"/>
            <a:ext cx="10972800" cy="53260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2771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0150" y="882650"/>
            <a:ext cx="755808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490537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Рефлексия деятельности педагога и методиста по завершению</a:t>
            </a:r>
            <a:br>
              <a:rPr lang="ru-RU" sz="2000" b="1" smtClean="0">
                <a:solidFill>
                  <a:schemeClr val="tx1"/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 методического семинара</a:t>
            </a:r>
            <a:r>
              <a:rPr lang="ru-RU" sz="3800" smtClean="0"/>
              <a:t> 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5625" y="1773238"/>
            <a:ext cx="10972800" cy="43576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000" smtClean="0"/>
              <a:t>В процессе проектирования ИОМ расширения и углубления образовательных границ обучающегося у меня вызвали затруднения ….</a:t>
            </a:r>
          </a:p>
          <a:p>
            <a:pPr algn="just" eaLnBrk="1" hangingPunct="1">
              <a:lnSpc>
                <a:spcPct val="90000"/>
              </a:lnSpc>
            </a:pPr>
            <a:endParaRPr lang="ru-RU" sz="2000" smtClean="0"/>
          </a:p>
          <a:p>
            <a:pPr algn="just" eaLnBrk="1" hangingPunct="1">
              <a:lnSpc>
                <a:spcPct val="90000"/>
              </a:lnSpc>
            </a:pPr>
            <a:r>
              <a:rPr lang="ru-RU" sz="2000" smtClean="0"/>
              <a:t>В процессе проектирования ИОМ расширения и углубления образовательных границ обучающегося я определила для себя …</a:t>
            </a:r>
          </a:p>
          <a:p>
            <a:pPr algn="just" eaLnBrk="1" hangingPunct="1">
              <a:lnSpc>
                <a:spcPct val="90000"/>
              </a:lnSpc>
            </a:pPr>
            <a:endParaRPr lang="ru-RU" sz="2000" smtClean="0"/>
          </a:p>
          <a:p>
            <a:pPr algn="just" eaLnBrk="1" hangingPunct="1">
              <a:lnSpc>
                <a:spcPct val="90000"/>
              </a:lnSpc>
            </a:pPr>
            <a:r>
              <a:rPr lang="ru-RU" sz="2000" smtClean="0"/>
              <a:t>В процессе проектирования ИОМ расширения и углубления образовательных границ обучающегося я проявила …</a:t>
            </a:r>
          </a:p>
          <a:p>
            <a:pPr eaLnBrk="1" hangingPunct="1">
              <a:lnSpc>
                <a:spcPct val="90000"/>
              </a:lnSpc>
            </a:pPr>
            <a:endParaRPr lang="ru-RU" sz="2000" smtClean="0"/>
          </a:p>
          <a:p>
            <a:pPr eaLnBrk="1" hangingPunct="1">
              <a:lnSpc>
                <a:spcPct val="90000"/>
              </a:lnSpc>
            </a:pPr>
            <a:endParaRPr lang="ru-RU" sz="2000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708025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Конкурентные преимущества дополнительного образования в сравнении с другими видами формального образования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57400" lvl="4" indent="-228600" algn="just">
              <a:lnSpc>
                <a:spcPct val="107000"/>
              </a:lnSpc>
            </a:pPr>
            <a:endParaRPr lang="ru-RU" sz="1300" i="1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>
              <a:lnSpc>
                <a:spcPct val="107000"/>
              </a:lnSpc>
            </a:pPr>
            <a:r>
              <a:rPr lang="ru-RU" sz="2400" smtClean="0">
                <a:ea typeface="Calibri" pitchFamily="34" charset="0"/>
                <a:cs typeface="Times New Roman" pitchFamily="18" charset="0"/>
              </a:rPr>
              <a:t>свободный личностный выбор деятельности, определяющей индивидуальное развитие человека; </a:t>
            </a:r>
          </a:p>
          <a:p>
            <a:pPr indent="449263" algn="just">
              <a:lnSpc>
                <a:spcPct val="107000"/>
              </a:lnSpc>
            </a:pPr>
            <a:r>
              <a:rPr lang="ru-RU" sz="2400" smtClean="0">
                <a:ea typeface="Calibri" pitchFamily="34" charset="0"/>
                <a:cs typeface="Times New Roman" pitchFamily="18" charset="0"/>
              </a:rPr>
              <a:t>вариативность содержания и форм организации образовательного процесса; </a:t>
            </a:r>
          </a:p>
          <a:p>
            <a:pPr indent="449263" algn="just">
              <a:lnSpc>
                <a:spcPct val="107000"/>
              </a:lnSpc>
            </a:pPr>
            <a:r>
              <a:rPr lang="ru-RU" sz="2400" smtClean="0">
                <a:ea typeface="Calibri" pitchFamily="34" charset="0"/>
                <a:cs typeface="Times New Roman" pitchFamily="18" charset="0"/>
              </a:rPr>
              <a:t>доступность глобального знания и информации для каждого; </a:t>
            </a:r>
          </a:p>
          <a:p>
            <a:pPr indent="449263" algn="just">
              <a:lnSpc>
                <a:spcPct val="107000"/>
              </a:lnSpc>
            </a:pPr>
            <a:r>
              <a:rPr lang="ru-RU" sz="2400" smtClean="0">
                <a:ea typeface="Calibri" pitchFamily="34" charset="0"/>
                <a:cs typeface="Times New Roman" pitchFamily="18" charset="0"/>
              </a:rPr>
              <a:t>адаптивность к возникающим изменениям</a:t>
            </a:r>
            <a:r>
              <a:rPr lang="ru-RU" sz="2400" smtClean="0">
                <a:cs typeface="Times New Roman" pitchFamily="18" charset="0"/>
              </a:rPr>
              <a:t>.</a:t>
            </a:r>
            <a:r>
              <a:rPr lang="ru-RU" sz="2400" smtClean="0"/>
              <a:t> </a:t>
            </a:r>
            <a:endParaRPr lang="ru-RU" sz="2400" smtClean="0">
              <a:cs typeface="Times New Roman" pitchFamily="18" charset="0"/>
            </a:endParaRPr>
          </a:p>
          <a:p>
            <a:pPr indent="449263" algn="just">
              <a:lnSpc>
                <a:spcPct val="107000"/>
              </a:lnSpc>
              <a:buFont typeface="Wingdings" pitchFamily="2" charset="2"/>
              <a:buNone/>
            </a:pPr>
            <a:r>
              <a:rPr lang="ru-RU" sz="1800" smtClean="0">
                <a:cs typeface="Times New Roman" pitchFamily="18" charset="0"/>
              </a:rPr>
              <a:t>(</a:t>
            </a:r>
            <a:r>
              <a:rPr lang="ru-RU" sz="1800" smtClean="0"/>
              <a:t>Концепция развития дополнительного образования детей до 2030 года (утв. распоряжением Правительства РФ от 31 марта 2022 г. № 678-р)</a:t>
            </a:r>
            <a:endParaRPr lang="ru-RU" sz="1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2075"/>
          </a:xfrm>
        </p:spPr>
        <p:txBody>
          <a:bodyPr/>
          <a:lstStyle/>
          <a:p>
            <a:pPr eaLnBrk="1" hangingPunct="1"/>
            <a:endParaRPr lang="ru-RU" sz="2000" b="1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85775"/>
            <a:ext cx="10972800" cy="564515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000" b="1" smtClean="0"/>
              <a:t>Цель методического семинара: </a:t>
            </a:r>
            <a:r>
              <a:rPr lang="ru-RU" sz="2000" smtClean="0"/>
              <a:t>обучение педагогов и методистов проектировать индивидуальный образовательный маршрут развития одаренного обучающегося в организации дополнительного образования.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000" b="1" smtClean="0"/>
              <a:t>Задачи: </a:t>
            </a:r>
          </a:p>
          <a:p>
            <a:pPr algn="just" eaLnBrk="1" hangingPunct="1">
              <a:buFontTx/>
              <a:buNone/>
            </a:pPr>
            <a:r>
              <a:rPr lang="ru-RU" sz="2000" smtClean="0"/>
              <a:t>- систематизировать знания в области «одаренности» и «индивидуальный образовательный маршрут»;</a:t>
            </a:r>
          </a:p>
          <a:p>
            <a:pPr algn="just" eaLnBrk="1" hangingPunct="1">
              <a:buFontTx/>
              <a:buNone/>
            </a:pPr>
            <a:r>
              <a:rPr lang="ru-RU" sz="2000" smtClean="0"/>
              <a:t> - внедрить в практику педагогической деятельности методики выявления одаренного обучающегося; </a:t>
            </a:r>
          </a:p>
          <a:p>
            <a:pPr algn="just" eaLnBrk="1" hangingPunct="1">
              <a:buFontTx/>
              <a:buNone/>
            </a:pPr>
            <a:r>
              <a:rPr lang="ru-RU" sz="2000" smtClean="0"/>
              <a:t>-   заполнить макет технологической карты индивидуального образовательного маршрута расширения и углубления образовательных границ обучающегося в реализуемых программах.</a:t>
            </a:r>
          </a:p>
          <a:p>
            <a:pPr algn="just" eaLnBrk="1" hangingPunct="1">
              <a:buFontTx/>
              <a:buNone/>
            </a:pPr>
            <a:r>
              <a:rPr lang="ru-RU" sz="2000" b="1" smtClean="0"/>
              <a:t>Результат: </a:t>
            </a:r>
            <a:r>
              <a:rPr lang="ru-RU" sz="2000" smtClean="0"/>
              <a:t>педагоги и методисты умеют выявить</a:t>
            </a:r>
            <a:r>
              <a:rPr lang="ru-RU" sz="2000" b="1" smtClean="0"/>
              <a:t> </a:t>
            </a:r>
            <a:r>
              <a:rPr lang="ru-RU" sz="2000" smtClean="0"/>
              <a:t>одаренного обучающегося в творческом объединении и </a:t>
            </a:r>
            <a:r>
              <a:rPr lang="ru-RU" sz="2000" smtClean="0">
                <a:cs typeface="Times New Roman" pitchFamily="18" charset="0"/>
              </a:rPr>
              <a:t>могут</a:t>
            </a:r>
            <a:r>
              <a:rPr lang="ru-RU" sz="200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smtClean="0">
                <a:cs typeface="Times New Roman" pitchFamily="18" charset="0"/>
              </a:rPr>
              <a:t>спроектировать </a:t>
            </a:r>
            <a:r>
              <a:rPr lang="ru-RU" sz="2000" smtClean="0"/>
              <a:t>индивидуальн</a:t>
            </a:r>
            <a:r>
              <a:rPr lang="ru-RU" sz="2000" smtClean="0">
                <a:cs typeface="Times New Roman" pitchFamily="18" charset="0"/>
              </a:rPr>
              <a:t>ый</a:t>
            </a:r>
            <a:r>
              <a:rPr lang="ru-RU" sz="2000" smtClean="0"/>
              <a:t> образовательн</a:t>
            </a:r>
            <a:r>
              <a:rPr lang="ru-RU" sz="2000" smtClean="0">
                <a:cs typeface="Times New Roman" pitchFamily="18" charset="0"/>
              </a:rPr>
              <a:t>ый</a:t>
            </a:r>
            <a:r>
              <a:rPr lang="ru-RU" sz="2000" smtClean="0"/>
              <a:t> маршрут </a:t>
            </a:r>
            <a:r>
              <a:rPr lang="ru-RU" sz="2000" smtClean="0">
                <a:cs typeface="Times New Roman" pitchFamily="18" charset="0"/>
              </a:rPr>
              <a:t>развития его способностей.</a:t>
            </a:r>
          </a:p>
          <a:p>
            <a:pPr algn="just" eaLnBrk="1" hangingPunct="1">
              <a:buFontTx/>
              <a:buNone/>
            </a:pPr>
            <a:endParaRPr lang="ru-RU" sz="2000" smtClean="0"/>
          </a:p>
          <a:p>
            <a:pPr algn="just" eaLnBrk="1" hangingPunct="1">
              <a:buFontTx/>
              <a:buNone/>
            </a:pPr>
            <a:endParaRPr lang="ru-RU" sz="2000" b="1" smtClean="0"/>
          </a:p>
          <a:p>
            <a:pPr algn="just" eaLnBrk="1" hangingPunct="1">
              <a:buFontTx/>
              <a:buNone/>
            </a:pPr>
            <a:endParaRPr lang="ru-RU" sz="2000" b="1" smtClean="0"/>
          </a:p>
          <a:p>
            <a:pPr algn="just" eaLnBrk="1" hangingPunct="1">
              <a:buFontTx/>
              <a:buNone/>
            </a:pPr>
            <a:endParaRPr lang="ru-RU" sz="2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Цикл семинаров системной работы в проектировании ИОМ развития одаренного  обучающегося в организации дополнительного образования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25625"/>
            <a:ext cx="10972800" cy="430530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ru-RU" sz="2000" smtClean="0"/>
              <a:t>Проведение </a:t>
            </a:r>
            <a:r>
              <a:rPr lang="ru-RU" sz="2000" i="1" smtClean="0"/>
              <a:t>теоретического семинара</a:t>
            </a:r>
            <a:r>
              <a:rPr lang="ru-RU" sz="2000" smtClean="0"/>
              <a:t> «Развитие одаренного обучающегося в организации дополнительного образования».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smtClean="0"/>
              <a:t>Проведение </a:t>
            </a:r>
            <a:r>
              <a:rPr lang="ru-RU" sz="2000" i="1" smtClean="0"/>
              <a:t>обучающегося семинара</a:t>
            </a:r>
            <a:r>
              <a:rPr lang="ru-RU" sz="2000" smtClean="0"/>
              <a:t> «Выявление одаренного обучающегося в творческом объединении организации дополнительного образования».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smtClean="0"/>
              <a:t>Проведение </a:t>
            </a:r>
            <a:r>
              <a:rPr lang="ru-RU" sz="2000" i="1" smtClean="0"/>
              <a:t>семинара-практикума </a:t>
            </a:r>
            <a:r>
              <a:rPr lang="ru-RU" sz="2000" smtClean="0"/>
              <a:t>«Проектирование макета технологической карты ИОМ расширения и углубления образовательных границ обучающегося в реализуемых ДООП».</a:t>
            </a:r>
          </a:p>
          <a:p>
            <a:pPr algn="just">
              <a:buFont typeface="Wingdings" pitchFamily="2" charset="2"/>
              <a:buChar char="q"/>
            </a:pPr>
            <a:endParaRPr lang="ru-RU" sz="2000" smtClean="0"/>
          </a:p>
          <a:p>
            <a:pPr algn="just">
              <a:buFont typeface="Wingdings" pitchFamily="2" charset="2"/>
              <a:buChar char="q"/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Теоретический семинар </a:t>
            </a:r>
            <a:br>
              <a:rPr lang="ru-RU" sz="2400" b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«Развитие одаренного обучающегося в организации </a:t>
            </a:r>
            <a:r>
              <a:rPr lang="ru-RU" sz="2400" b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дополнительного образования</a:t>
            </a: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»</a:t>
            </a:r>
            <a:endParaRPr lang="ru-RU" sz="2400" b="1" smtClean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571500" y="1600200"/>
            <a:ext cx="10972800" cy="4530725"/>
          </a:xfrm>
        </p:spPr>
        <p:txBody>
          <a:bodyPr/>
          <a:lstStyle/>
          <a:p>
            <a:pPr algn="just"/>
            <a:r>
              <a:rPr lang="ru-RU" sz="2000" smtClean="0"/>
              <a:t>Содержание понятия «одаренность», «одаренный ребенок».</a:t>
            </a:r>
          </a:p>
          <a:p>
            <a:pPr algn="just"/>
            <a:r>
              <a:rPr lang="ru-RU" sz="2000" smtClean="0"/>
              <a:t>Признаки одаренности: мотивационные и инструментальные.</a:t>
            </a:r>
          </a:p>
          <a:p>
            <a:pPr algn="just"/>
            <a:r>
              <a:rPr lang="ru-RU" sz="2000" smtClean="0"/>
              <a:t>Классификация видов одаренности: по степени сформированности одаренности, по форме проявления, по широте проявлений в различных видах деятельности, по особенностям возрастного развития.</a:t>
            </a:r>
          </a:p>
          <a:p>
            <a:pPr algn="just"/>
            <a:r>
              <a:rPr lang="ru-RU" sz="2000" smtClean="0"/>
              <a:t>Методики выявления одаренности у обучающихся в условиях дополнительного образования.</a:t>
            </a:r>
          </a:p>
          <a:p>
            <a:pPr algn="just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211137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Структурированная информация теоретического семинара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96938"/>
            <a:ext cx="10972800" cy="523398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3707" name="Group 155"/>
          <p:cNvGraphicFramePr>
            <a:graphicFrameLocks noGrp="1"/>
          </p:cNvGraphicFramePr>
          <p:nvPr/>
        </p:nvGraphicFramePr>
        <p:xfrm>
          <a:off x="746125" y="700088"/>
          <a:ext cx="10818813" cy="5784216"/>
        </p:xfrm>
        <a:graphic>
          <a:graphicData uri="http://schemas.openxmlformats.org/drawingml/2006/table">
            <a:tbl>
              <a:tblPr/>
              <a:tblGrid>
                <a:gridCol w="393700"/>
                <a:gridCol w="8693150"/>
                <a:gridCol w="582613"/>
                <a:gridCol w="508000"/>
                <a:gridCol w="641350"/>
              </a:tblGrid>
              <a:tr h="4191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Спецификация учебных элементов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учебного элемента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Одаренность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Одаренный ребенок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Признаки одаренности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Инструментальные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Мотивационные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Наличие специфических стратегий деятельности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Сформированность качественно своеобразного индивидуального стиля деятельности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Особый тип организации знаний одаренного ребенка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Своеобразный тип обучаемости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избирательная чувствительность к определенным сторонам предметной действительности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Повышенная познавательная потребность, которая проявляется в ненасытной любознательности, а также готовности по собственной инициативе выходить за пределы исходных требований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Ярко выраженный интерес к тем или иным занятиям или сферам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Предпочтение парадоксальной, противоречивой и неопределенной информации, неприятие стандартных, типичных заданий и готовых ответов</a:t>
                      </a: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Высокая требовательность к результатам собственного труда, склонность ставить сверхтрудные цели и настойчивость в их достижении, стремление к совершенству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Виды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Практическая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609600" y="234950"/>
            <a:ext cx="10972800" cy="42863"/>
          </a:xfrm>
        </p:spPr>
        <p:txBody>
          <a:bodyPr/>
          <a:lstStyle/>
          <a:p>
            <a:pPr algn="ctr" eaLnBrk="1" hangingPunct="1"/>
            <a:endParaRPr lang="ru-RU" sz="1400" b="1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96938"/>
            <a:ext cx="10972800" cy="523398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65799" name="Group 263"/>
          <p:cNvGraphicFramePr>
            <a:graphicFrameLocks noGrp="1"/>
          </p:cNvGraphicFramePr>
          <p:nvPr/>
        </p:nvGraphicFramePr>
        <p:xfrm>
          <a:off x="746125" y="304800"/>
          <a:ext cx="10817225" cy="6242686"/>
        </p:xfrm>
        <a:graphic>
          <a:graphicData uri="http://schemas.openxmlformats.org/drawingml/2006/table">
            <a:tbl>
              <a:tblPr/>
              <a:tblGrid>
                <a:gridCol w="352425">
                  <a:extLst>
                    <a:ext uri="{9D8B030D-6E8A-4147-A177-3AD203B41FA5}"/>
                  </a:extLst>
                </a:gridCol>
                <a:gridCol w="8732838">
                  <a:extLst>
                    <a:ext uri="{9D8B030D-6E8A-4147-A177-3AD203B41FA5}"/>
                  </a:extLst>
                </a:gridCol>
                <a:gridCol w="582612">
                  <a:extLst>
                    <a:ext uri="{9D8B030D-6E8A-4147-A177-3AD203B41FA5}"/>
                  </a:extLst>
                </a:gridCol>
                <a:gridCol w="508000">
                  <a:extLst>
                    <a:ext uri="{9D8B030D-6E8A-4147-A177-3AD203B41FA5}"/>
                  </a:extLst>
                </a:gridCol>
                <a:gridCol w="641350">
                  <a:extLst>
                    <a:ext uri="{9D8B030D-6E8A-4147-A177-3AD203B41FA5}"/>
                  </a:extLst>
                </a:gridCol>
              </a:tblGrid>
              <a:tr h="265113"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Продолжение таблицы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27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Познавательная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Художественно-эстетическая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Коммуникативная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Духовно-ценностная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Одаренность в ремеслах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Спортивная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Организационная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Интеллектуальная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Хореографическая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Сценическая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Литературно-поэтическая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Изобразительная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Музыкальная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Лидерская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Аттрактивная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Создание новых духовных ценностей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Служение людям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Методики выявления одаренности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выявления одаренности детей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оценки склонностей педагога к работе с одаренными учащимися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выявления и распознавания способностей у обучающихся родителями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solidFill>
                  <a:schemeClr val="tx1"/>
                </a:solidFill>
                <a:latin typeface="Arial" charset="0"/>
              </a:rPr>
              <a:t>Граф учебной информации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38188"/>
            <a:ext cx="10972800" cy="53927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4" descr="рисунок гра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0" y="846138"/>
            <a:ext cx="6143625" cy="51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1174</TotalTime>
  <Words>1233</Words>
  <Application>Microsoft Office PowerPoint</Application>
  <PresentationFormat>Произвольный</PresentationFormat>
  <Paragraphs>249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Край</vt:lpstr>
      <vt:lpstr>ГАУДО «Оренбургский областной Дворец творчества детей и молодежи  им. В.П. Поляничко» </vt:lpstr>
      <vt:lpstr>Нормативно-правовые основы создания индивидуального образовательного маршрута развития одаренного обучающегося в ОДО</vt:lpstr>
      <vt:lpstr>Конкурентные преимущества дополнительного образования в сравнении с другими видами формального образования</vt:lpstr>
      <vt:lpstr>Слайд 4</vt:lpstr>
      <vt:lpstr>Цикл семинаров системной работы в проектировании ИОМ развития одаренного  обучающегося в организации дополнительного образования</vt:lpstr>
      <vt:lpstr>Теоретический семинар  «Развитие одаренного обучающегося в организации дополнительного образования»</vt:lpstr>
      <vt:lpstr>Структурированная информация теоретического семинара</vt:lpstr>
      <vt:lpstr>Слайд 8</vt:lpstr>
      <vt:lpstr>Граф учебной информации</vt:lpstr>
      <vt:lpstr>Обучающий семинар  «Выявление одаренного обучающегося в творческом объединении организации дополнительного образования»</vt:lpstr>
      <vt:lpstr>Слайд 11</vt:lpstr>
      <vt:lpstr>Таблица      Выявление одаренного обучающегося в творческом объединении  художественной направленности, вид одаренности – изобразительная</vt:lpstr>
      <vt:lpstr>Слайд 13</vt:lpstr>
      <vt:lpstr>Семинар-практикум «Проектирование макета технологической карты ИОМ расширения и углубления образовательных границ обучающегося в реализуемых ДООП»</vt:lpstr>
      <vt:lpstr>Макет технологической карты ИОМ расширения и углубления образовательных границ обучающегося  </vt:lpstr>
      <vt:lpstr>Разработанная технологическая карта ИОМ расширения и углубления образовательных границ обучающегося</vt:lpstr>
      <vt:lpstr>Продолжение таблицы</vt:lpstr>
      <vt:lpstr>Продолжение таблицы</vt:lpstr>
      <vt:lpstr>Продолжение таблицы</vt:lpstr>
      <vt:lpstr>Продолжение таблицы</vt:lpstr>
      <vt:lpstr>Рефлексия деятельности педагога и методиста по завершению  методического семинара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Роман</cp:lastModifiedBy>
  <cp:revision>43</cp:revision>
  <dcterms:created xsi:type="dcterms:W3CDTF">2022-05-06T04:43:25Z</dcterms:created>
  <dcterms:modified xsi:type="dcterms:W3CDTF">2022-05-17T04:20:11Z</dcterms:modified>
</cp:coreProperties>
</file>