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73" r:id="rId2"/>
    <p:sldId id="257" r:id="rId3"/>
    <p:sldId id="258" r:id="rId4"/>
    <p:sldId id="261" r:id="rId5"/>
    <p:sldId id="274" r:id="rId6"/>
    <p:sldId id="278" r:id="rId7"/>
    <p:sldId id="277" r:id="rId8"/>
    <p:sldId id="275" r:id="rId9"/>
    <p:sldId id="266" r:id="rId10"/>
    <p:sldId id="267" r:id="rId11"/>
    <p:sldId id="268" r:id="rId12"/>
    <p:sldId id="269" r:id="rId13"/>
    <p:sldId id="279" r:id="rId14"/>
    <p:sldId id="270" r:id="rId15"/>
    <p:sldId id="272" r:id="rId16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85DF8E"/>
    <a:srgbClr val="B2B2B2"/>
    <a:srgbClr val="DDDDDD"/>
    <a:srgbClr val="E9EEC4"/>
    <a:srgbClr val="24882E"/>
    <a:srgbClr val="F52B03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120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641600" y="3962400"/>
            <a:ext cx="86820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76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A5FB4-26F6-4216-80D4-A883747890D6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3339-D344-44F4-8D75-903D3B85E2E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78010-439F-47CF-8E8E-A7265FAA29DD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BEA45-6DC4-4D41-AE82-E09F6AF90B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77200" cy="5853112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27D97-390B-422A-8EC6-BF37E5A30E91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39F5D-4DBD-4F7E-8455-8A366CB2BE4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EC0E9-28DF-4202-91EF-0F2901E72569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55231-FEFC-4C05-95FD-8FF388AE42E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FBC08-DC33-43C0-A3B3-8766D73D1EA4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08216-2A7B-4F79-9785-68ADEC502D4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2373D-E6D3-4F57-AF8B-B26E605989CF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9BBB5-3E35-4095-A091-1E9C25F53A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366CB-ED34-4BD4-AD03-08F3DA3DFE9E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08046-FFCA-4B14-9A05-DBC7E34C617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DBD46-E64C-443C-A1AE-703A6007ACF0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9F264-1A4F-48A1-A63C-98163039ED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61B39-4FE6-4ED8-9C15-4CE745A2C3E8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FAE12-4F28-4EB6-B32D-0197A49F315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AF024-435B-4AB9-9287-83C85C39A61F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8B3F7-EAE6-4C02-9420-1A148A405F4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1078B-0774-4044-B6CD-E94249876BB4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D0791-01C5-4D19-9CE9-61373D0B07B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+mj-lt"/>
              </a:defRPr>
            </a:lvl1pPr>
          </a:lstStyle>
          <a:p>
            <a:pPr>
              <a:defRPr/>
            </a:pPr>
            <a:fld id="{9B37553B-6D92-43EB-BAED-4BD083E87B61}" type="datetimeFigureOut">
              <a:rPr lang="ru-RU"/>
              <a:pPr>
                <a:defRPr/>
              </a:pPr>
              <a:t>17.05.2022</a:t>
            </a:fld>
            <a:endParaRPr lang="ru-RU" altLang="en-US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pPr>
              <a:defRPr/>
            </a:pPr>
            <a:fld id="{715B79D4-E57F-4EE1-A4DB-63B93FA1A79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31751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</p:sldLayoutIdLst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cs typeface="+mn-cs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7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ГАУДО «Оренбургский областной Дворец творчества детей и молодежи им. В.П. Поляничко»</a:t>
            </a:r>
            <a:br>
              <a:rPr lang="ru-RU" sz="2800" smtClean="0">
                <a:solidFill>
                  <a:schemeClr val="tx1"/>
                </a:solidFill>
                <a:latin typeface="Arial" charset="0"/>
              </a:rPr>
            </a:br>
            <a:endParaRPr lang="ru-RU" sz="28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ru-RU" sz="2900" smtClean="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endParaRPr lang="ru-RU" sz="2900" smtClean="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endParaRPr lang="ru-RU" sz="4000" b="1" smtClean="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4000" b="1" smtClean="0">
                <a:latin typeface="Times New Roman" pitchFamily="18" charset="0"/>
              </a:rPr>
              <a:t>Пустыльникова Галина Викторовна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2963863" y="4492625"/>
            <a:ext cx="695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методист высшей квалификационной категории</a:t>
            </a:r>
          </a:p>
        </p:txBody>
      </p:sp>
      <p:pic>
        <p:nvPicPr>
          <p:cNvPr id="13316" name="Picture 4" descr="Дворец от Алексея ++++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1775" y="1503363"/>
            <a:ext cx="3238500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algn="ctr" eaLnBrk="1" hangingPunct="1"/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Участие в научно-практических конференциях</a:t>
            </a:r>
            <a:r>
              <a:rPr lang="ru-RU" smtClean="0"/>
              <a:t> </a:t>
            </a:r>
          </a:p>
        </p:txBody>
      </p:sp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706438" y="5540375"/>
            <a:ext cx="4852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 i="1"/>
              <a:t>«Образование: вчера, сегодня, завтра»</a:t>
            </a:r>
            <a:r>
              <a:rPr lang="ru-RU"/>
              <a:t> </a:t>
            </a:r>
          </a:p>
        </p:txBody>
      </p:sp>
      <p:sp>
        <p:nvSpPr>
          <p:cNvPr id="22531" name="Rectangle 7"/>
          <p:cNvSpPr>
            <a:spLocks noChangeArrowheads="1"/>
          </p:cNvSpPr>
          <p:nvPr/>
        </p:nvSpPr>
        <p:spPr bwMode="auto">
          <a:xfrm>
            <a:off x="5934075" y="5475288"/>
            <a:ext cx="5316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    «Цифровая трансформация образования:            </a:t>
            </a:r>
          </a:p>
          <a:p>
            <a:r>
              <a:rPr lang="ru-RU" b="1"/>
              <a:t>                   вызовы и перспективы»</a:t>
            </a:r>
            <a:r>
              <a:rPr lang="ru-RU"/>
              <a:t> </a:t>
            </a:r>
          </a:p>
        </p:txBody>
      </p:sp>
      <p:pic>
        <p:nvPicPr>
          <p:cNvPr id="22532" name="Picture 9" descr="c5268c_cfcf38714118417288bef09ff701fbd1~mv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24538" y="1643063"/>
            <a:ext cx="5994400" cy="358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1" descr="c5268c_32a635d9de0b48daa439f23314f2ef56~m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838" y="1644650"/>
            <a:ext cx="4848225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67988" y="339725"/>
            <a:ext cx="108108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algn="ctr" eaLnBrk="1" hangingPunct="1"/>
            <a:r>
              <a:rPr lang="ru-RU" sz="2800" smtClean="0">
                <a:solidFill>
                  <a:schemeClr val="tx1"/>
                </a:solidFill>
              </a:rPr>
              <a:t>Публикации в информационно-методических журналах</a:t>
            </a:r>
            <a:r>
              <a:rPr lang="ru-RU" smtClean="0"/>
              <a:t> </a:t>
            </a:r>
          </a:p>
        </p:txBody>
      </p:sp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650875" y="5659438"/>
            <a:ext cx="4589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/>
              <a:t>// Внешкольник Оренбуржья</a:t>
            </a:r>
            <a:r>
              <a:rPr lang="ru-RU"/>
              <a:t> 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7666038" y="5545138"/>
            <a:ext cx="2271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2400"/>
              <a:t>// Про_ДОД</a:t>
            </a:r>
          </a:p>
        </p:txBody>
      </p:sp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73238" y="-7686675"/>
            <a:ext cx="3598863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7225" y="1498600"/>
            <a:ext cx="2847975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4800" y="1397000"/>
            <a:ext cx="2820988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6100" y="1524000"/>
            <a:ext cx="27146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0" descr="Pro_DOD_April_2022-1_page-00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45350" y="1593850"/>
            <a:ext cx="3751263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567988" y="339725"/>
            <a:ext cx="108108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algn="ctr" eaLnBrk="1" hangingPunct="1"/>
            <a:r>
              <a:rPr lang="ru-RU" sz="2800" smtClean="0">
                <a:solidFill>
                  <a:schemeClr val="tx1"/>
                </a:solidFill>
              </a:rPr>
              <a:t>Электронное портфолио методиста</a:t>
            </a:r>
          </a:p>
        </p:txBody>
      </p:sp>
      <p:pic>
        <p:nvPicPr>
          <p:cNvPr id="24578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67988" y="339725"/>
            <a:ext cx="108108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8550" y="1144588"/>
            <a:ext cx="7151688" cy="48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77963"/>
            <a:ext cx="10972800" cy="465296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923925"/>
          </a:xfrm>
        </p:spPr>
        <p:txBody>
          <a:bodyPr/>
          <a:lstStyle/>
          <a:p>
            <a:pPr algn="ctr"/>
            <a:r>
              <a:rPr lang="ru-RU" sz="1800" b="1" smtClean="0">
                <a:solidFill>
                  <a:schemeClr val="tx1"/>
                </a:solidFill>
                <a:latin typeface="Arial" charset="0"/>
              </a:rPr>
              <a:t>Учебно-методическое пособие </a:t>
            </a:r>
            <a:br>
              <a:rPr lang="ru-RU" sz="1800" b="1" smtClean="0">
                <a:solidFill>
                  <a:schemeClr val="tx1"/>
                </a:solidFill>
                <a:latin typeface="Arial" charset="0"/>
              </a:rPr>
            </a:br>
            <a:r>
              <a:rPr lang="ru-RU" sz="1800" b="1" smtClean="0">
                <a:solidFill>
                  <a:srgbClr val="000099"/>
                </a:solidFill>
                <a:latin typeface="Arial" charset="0"/>
              </a:rPr>
              <a:t>«Особенности создания и реализации методического продукта с применением электронного обучения и дистанционных образовательных технологий в организации дополнительного образования»</a:t>
            </a:r>
          </a:p>
        </p:txBody>
      </p:sp>
      <p:pic>
        <p:nvPicPr>
          <p:cNvPr id="25603" name="Picture 2" descr="G:\2022 АРКТУР!!!\2 тур\Визитная карточка\ВИЗИТНАЯ КАРТОЧКА\материал для презентации\титулы проектов\титул пособие_page-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9700" y="1455738"/>
            <a:ext cx="3273425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титул (1)_page-0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1163" y="1330325"/>
            <a:ext cx="36957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2" descr="G:\2022 АРКТУР!!!\2 тур\Визитная карточка\ВИЗИТНАЯ КАРТОЧКА\материал для презентации\титулы проектов\титул пособие_page-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9700" y="1455738"/>
            <a:ext cx="3273425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5" descr="титул (1)_page-0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1163" y="1330325"/>
            <a:ext cx="36957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algn="ctr" eaLnBrk="1" hangingPunct="1"/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Команда, ориентированная на успех!</a:t>
            </a:r>
          </a:p>
        </p:txBody>
      </p:sp>
      <p:pic>
        <p:nvPicPr>
          <p:cNvPr id="26626" name="Picture 4" descr="1-19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6700" y="2725738"/>
            <a:ext cx="5064125" cy="33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5" descr="WhatsApp Image 2021-03-05 at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433513"/>
            <a:ext cx="575786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67988" y="339725"/>
            <a:ext cx="108108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60400" y="203200"/>
            <a:ext cx="10972800" cy="42863"/>
          </a:xfrm>
        </p:spPr>
        <p:txBody>
          <a:bodyPr anchor="ctr"/>
          <a:lstStyle/>
          <a:p>
            <a:pPr algn="ctr" eaLnBrk="1" hangingPunct="1"/>
            <a:endParaRPr lang="ru-RU" sz="2800" smtClean="0">
              <a:solidFill>
                <a:schemeClr val="tx1"/>
              </a:solidFill>
            </a:endParaRPr>
          </a:p>
        </p:txBody>
      </p:sp>
      <p:pic>
        <p:nvPicPr>
          <p:cNvPr id="4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1888" y="2411413"/>
            <a:ext cx="2705100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0975" y="495300"/>
            <a:ext cx="25193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8113" y="265113"/>
            <a:ext cx="2519362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2475" y="3932238"/>
            <a:ext cx="2519363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3600" y="1720850"/>
            <a:ext cx="25193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2313" y="3646488"/>
            <a:ext cx="2519362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Rectangle 18"/>
          <p:cNvSpPr>
            <a:spLocks noChangeArrowheads="1"/>
          </p:cNvSpPr>
          <p:nvPr/>
        </p:nvSpPr>
        <p:spPr bwMode="auto">
          <a:xfrm>
            <a:off x="3600450" y="4768850"/>
            <a:ext cx="2332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>
              <a:solidFill>
                <a:srgbClr val="F52B03"/>
              </a:solidFill>
            </a:endParaRPr>
          </a:p>
        </p:txBody>
      </p:sp>
      <p:sp>
        <p:nvSpPr>
          <p:cNvPr id="27657" name="Rectangle 17"/>
          <p:cNvSpPr>
            <a:spLocks noChangeArrowheads="1"/>
          </p:cNvSpPr>
          <p:nvPr/>
        </p:nvSpPr>
        <p:spPr bwMode="auto">
          <a:xfrm>
            <a:off x="7366000" y="2743200"/>
            <a:ext cx="2197100" cy="3429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  <a:p>
            <a:pPr algn="ctr"/>
            <a:r>
              <a:rPr lang="ru-RU" b="1"/>
              <a:t>Самообразование</a:t>
            </a:r>
          </a:p>
          <a:p>
            <a:pPr algn="ctr"/>
            <a:endParaRPr lang="ru-RU"/>
          </a:p>
        </p:txBody>
      </p:sp>
      <p:sp>
        <p:nvSpPr>
          <p:cNvPr id="27658" name="Rectangle 18"/>
          <p:cNvSpPr>
            <a:spLocks noChangeArrowheads="1"/>
          </p:cNvSpPr>
          <p:nvPr/>
        </p:nvSpPr>
        <p:spPr bwMode="auto">
          <a:xfrm>
            <a:off x="5499100" y="1193800"/>
            <a:ext cx="2032000" cy="5715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Ориентация на </a:t>
            </a:r>
          </a:p>
          <a:p>
            <a:pPr algn="ctr"/>
            <a:r>
              <a:rPr lang="ru-RU" b="1"/>
              <a:t>успех учащихся</a:t>
            </a:r>
          </a:p>
        </p:txBody>
      </p:sp>
      <p:sp>
        <p:nvSpPr>
          <p:cNvPr id="27659" name="Rectangle 20"/>
          <p:cNvSpPr>
            <a:spLocks noChangeArrowheads="1"/>
          </p:cNvSpPr>
          <p:nvPr/>
        </p:nvSpPr>
        <p:spPr bwMode="auto">
          <a:xfrm>
            <a:off x="2794000" y="1308100"/>
            <a:ext cx="2235200" cy="787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/>
          </a:p>
          <a:p>
            <a:pPr algn="ctr"/>
            <a:r>
              <a:rPr lang="ru-RU" b="1"/>
              <a:t>Современные </a:t>
            </a:r>
          </a:p>
          <a:p>
            <a:pPr algn="ctr"/>
            <a:r>
              <a:rPr lang="ru-RU" b="1"/>
              <a:t>образовательные </a:t>
            </a:r>
          </a:p>
          <a:p>
            <a:pPr algn="ctr"/>
            <a:r>
              <a:rPr lang="ru-RU" b="1"/>
              <a:t>технологии</a:t>
            </a:r>
          </a:p>
          <a:p>
            <a:pPr algn="ctr"/>
            <a:endParaRPr lang="ru-RU"/>
          </a:p>
        </p:txBody>
      </p:sp>
      <p:sp>
        <p:nvSpPr>
          <p:cNvPr id="27660" name="Rectangle 21"/>
          <p:cNvSpPr>
            <a:spLocks noChangeArrowheads="1"/>
          </p:cNvSpPr>
          <p:nvPr/>
        </p:nvSpPr>
        <p:spPr bwMode="auto">
          <a:xfrm>
            <a:off x="5930900" y="4648200"/>
            <a:ext cx="2273300" cy="368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Работа в команде</a:t>
            </a:r>
          </a:p>
        </p:txBody>
      </p:sp>
      <p:sp>
        <p:nvSpPr>
          <p:cNvPr id="27661" name="Rectangle 22"/>
          <p:cNvSpPr>
            <a:spLocks noChangeArrowheads="1"/>
          </p:cNvSpPr>
          <p:nvPr/>
        </p:nvSpPr>
        <p:spPr bwMode="auto">
          <a:xfrm>
            <a:off x="3594100" y="4914900"/>
            <a:ext cx="1981200" cy="622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Жизненные</a:t>
            </a:r>
          </a:p>
          <a:p>
            <a:pPr algn="ctr"/>
            <a:r>
              <a:rPr lang="ru-RU" b="1"/>
              <a:t> утверждения</a:t>
            </a:r>
          </a:p>
        </p:txBody>
      </p:sp>
      <p:sp>
        <p:nvSpPr>
          <p:cNvPr id="27662" name="Rectangle 23"/>
          <p:cNvSpPr>
            <a:spLocks noChangeArrowheads="1"/>
          </p:cNvSpPr>
          <p:nvPr/>
        </p:nvSpPr>
        <p:spPr bwMode="auto">
          <a:xfrm>
            <a:off x="1282700" y="3289300"/>
            <a:ext cx="2400300" cy="6985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600" b="1"/>
          </a:p>
          <a:p>
            <a:pPr algn="ctr"/>
            <a:r>
              <a:rPr lang="ru-RU" sz="1600" b="1"/>
              <a:t>Нормативно-правовая </a:t>
            </a:r>
          </a:p>
          <a:p>
            <a:pPr algn="ctr"/>
            <a:r>
              <a:rPr lang="ru-RU" sz="1600" b="1"/>
              <a:t> база доп. образования</a:t>
            </a:r>
          </a:p>
          <a:p>
            <a:pPr algn="ctr"/>
            <a:endParaRPr lang="ru-RU"/>
          </a:p>
        </p:txBody>
      </p:sp>
      <p:sp>
        <p:nvSpPr>
          <p:cNvPr id="27663" name="Rectangle 24"/>
          <p:cNvSpPr>
            <a:spLocks noChangeArrowheads="1"/>
          </p:cNvSpPr>
          <p:nvPr/>
        </p:nvSpPr>
        <p:spPr bwMode="auto">
          <a:xfrm>
            <a:off x="4292600" y="2832100"/>
            <a:ext cx="2413000" cy="927100"/>
          </a:xfrm>
          <a:prstGeom prst="rect">
            <a:avLst/>
          </a:prstGeom>
          <a:solidFill>
            <a:srgbClr val="85DF8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600" b="1"/>
          </a:p>
          <a:p>
            <a:pPr algn="ctr"/>
            <a:r>
              <a:rPr lang="ru-RU" b="1"/>
              <a:t>Слагаемые успеха </a:t>
            </a:r>
          </a:p>
          <a:p>
            <a:pPr algn="ctr"/>
            <a:r>
              <a:rPr lang="ru-RU" b="1"/>
              <a:t>современного</a:t>
            </a:r>
          </a:p>
          <a:p>
            <a:pPr algn="ctr"/>
            <a:r>
              <a:rPr lang="ru-RU" b="1"/>
              <a:t> методиста</a:t>
            </a:r>
          </a:p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7813"/>
            <a:ext cx="10972800" cy="688975"/>
          </a:xfrm>
        </p:spPr>
        <p:txBody>
          <a:bodyPr anchor="ctr"/>
          <a:lstStyle/>
          <a:p>
            <a:pPr algn="ctr" eaLnBrk="1" hangingPunct="1"/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Достопримечательности г. Оренбурга</a:t>
            </a:r>
          </a:p>
        </p:txBody>
      </p:sp>
      <p:pic>
        <p:nvPicPr>
          <p:cNvPr id="14338" name="Picture 6" descr="европа и аз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5588" y="981075"/>
            <a:ext cx="3611562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 descr="Гагарину памятни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4363" y="3943350"/>
            <a:ext cx="287972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8" descr="пуховый платок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72550" y="1292225"/>
            <a:ext cx="2693988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9" descr="Пушкин и Дал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5050" y="1270000"/>
            <a:ext cx="2233613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981075" y="4856163"/>
            <a:ext cx="2293938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b="1"/>
              <a:t>Памятник Пушкину и  Далю</a:t>
            </a:r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8958263" y="4897438"/>
            <a:ext cx="2732087" cy="469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b="1"/>
              <a:t>Оренбургский пуховый платок</a:t>
            </a:r>
            <a:endParaRPr lang="ru-RU" b="1"/>
          </a:p>
        </p:txBody>
      </p:sp>
      <p:sp>
        <p:nvSpPr>
          <p:cNvPr id="14344" name="Text Box 9"/>
          <p:cNvSpPr txBox="1">
            <a:spLocks noChangeArrowheads="1"/>
          </p:cNvSpPr>
          <p:nvPr/>
        </p:nvSpPr>
        <p:spPr bwMode="auto">
          <a:xfrm>
            <a:off x="4597400" y="3478213"/>
            <a:ext cx="2386013" cy="4175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b="1"/>
              <a:t>Стела «Европа-Азия»</a:t>
            </a:r>
            <a:endParaRPr lang="ru-RU" b="1"/>
          </a:p>
        </p:txBody>
      </p:sp>
      <p:sp>
        <p:nvSpPr>
          <p:cNvPr id="14345" name="Text Box 11"/>
          <p:cNvSpPr txBox="1">
            <a:spLocks noChangeArrowheads="1"/>
          </p:cNvSpPr>
          <p:nvPr/>
        </p:nvSpPr>
        <p:spPr bwMode="auto">
          <a:xfrm>
            <a:off x="4759325" y="6102350"/>
            <a:ext cx="2306638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b="1"/>
              <a:t>Памятник Ю.А. Гагарину</a:t>
            </a:r>
            <a:endParaRPr lang="ru-RU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algn="ctr" eaLnBrk="1" hangingPunct="1"/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ГАУДО «Оренбургский областной Дворец творчества детей и молодежи </a:t>
            </a:r>
            <a:b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им. В.П. Поляничко»</a:t>
            </a:r>
          </a:p>
        </p:txBody>
      </p:sp>
      <p:pic>
        <p:nvPicPr>
          <p:cNvPr id="15362" name="Picture 5" descr="Дворец от Алексея ++++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541463"/>
            <a:ext cx="8313738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7813"/>
            <a:ext cx="10972800" cy="674687"/>
          </a:xfrm>
        </p:spPr>
        <p:txBody>
          <a:bodyPr anchor="ctr"/>
          <a:lstStyle/>
          <a:p>
            <a:pPr algn="ctr" eaLnBrk="1" hangingPunct="1"/>
            <a:r>
              <a:rPr lang="ru-RU" sz="1600" smtClean="0">
                <a:latin typeface="Times New Roman" pitchFamily="18" charset="0"/>
              </a:rPr>
              <a:t/>
            </a:r>
            <a:br>
              <a:rPr lang="ru-RU" sz="1600" smtClean="0">
                <a:latin typeface="Times New Roman" pitchFamily="18" charset="0"/>
              </a:rPr>
            </a:br>
            <a:r>
              <a:rPr lang="ru-RU" sz="1800" b="1" smtClean="0">
                <a:solidFill>
                  <a:schemeClr val="tx1"/>
                </a:solidFill>
                <a:latin typeface="Arial" charset="0"/>
              </a:rPr>
              <a:t>Направления регионального ресурсного центра развития системы дополнительного образования детей Оренбургской области  ГАУДО «ООДТДМ им В.П. Поляничко»</a:t>
            </a:r>
            <a:r>
              <a:rPr lang="ru-RU" sz="3800" smtClean="0"/>
              <a:t> </a:t>
            </a:r>
          </a:p>
        </p:txBody>
      </p:sp>
      <p:graphicFrame>
        <p:nvGraphicFramePr>
          <p:cNvPr id="16415" name="Group 31"/>
          <p:cNvGraphicFramePr>
            <a:graphicFrameLocks noGrp="1"/>
          </p:cNvGraphicFramePr>
          <p:nvPr/>
        </p:nvGraphicFramePr>
        <p:xfrm>
          <a:off x="660400" y="1263650"/>
          <a:ext cx="10896600" cy="4518025"/>
        </p:xfrm>
        <a:graphic>
          <a:graphicData uri="http://schemas.openxmlformats.org/drawingml/2006/table">
            <a:tbl>
              <a:tblPr/>
              <a:tblGrid>
                <a:gridCol w="5372100">
                  <a:extLst>
                    <a:ext uri="{9D8B030D-6E8A-4147-A177-3AD203B41FA5}"/>
                  </a:extLst>
                </a:gridCol>
                <a:gridCol w="5524500">
                  <a:extLst>
                    <a:ext uri="{9D8B030D-6E8A-4147-A177-3AD203B41FA5}"/>
                  </a:extLst>
                </a:gridCol>
              </a:tblGrid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«Организационное, методическое и аналитическое сопровождение и мониторинг развития системы ДОД на территории Оренбургской области»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«Организация и проведение региональных конкурсов и региональных этапов Всероссийских конкурсов профессионального мастерства педагогических кадров Оренбургской области»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09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«Научно-методическое и информационно-аналитическое сопровождение деятельности педагогических работников образовательных организаций Оренбургской области, реализующих ДООП художественной и социально-гуманитарной направленности»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«Методическое и информационно-аналитическое сопровождение деятельности волонтерских отрядов образовательных организаций Оренбургской области»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«Научно-методическое и информационно-аналитическое сопровождение дополнительного образования детей с ограниченными возможностями здоровья и инвалидностью»;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«Методическое и информационно-аналитическое сопровождение и продвижение ученического самоуправления, молодежного лидерского движения в образовательных организациях Оренбургской области»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794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«Научно-методическое и информационно-аналитическое сопровождение деятельности специалистов в области воспитания»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«Организация и проведение массовых, общественно значимых мероприятий в сфере воспитания и дополнительного образования детей в Оренбургской области».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74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«Программно-методическое и кадровое обеспечение организации отдыха, оздоровления и занятости детей и подростков в Оренбургской области»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«Региональная координация конкурсов и олимпиад для детей, подростков и молодежи (художественной и социально-гуманитарной направленности)»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74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«Организационно-методическое сопровождение системы повышения профессионального мастерства педагогических работников организаций дополнительного образования детей художественной и социально-гуманитарной направленности»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«Реализация целевой модели наставничества образовательных организаций Оренбургской области, реализующих дополнительные общеобразовательные общеразвивающие программы художественной и социально-гуманитарной направленности»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Рабочие будни методиста</a:t>
            </a:r>
          </a:p>
        </p:txBody>
      </p:sp>
      <p:pic>
        <p:nvPicPr>
          <p:cNvPr id="17410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14013" y="333375"/>
            <a:ext cx="11176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poisk5101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394450" y="1508125"/>
            <a:ext cx="5256213" cy="2892425"/>
          </a:xfrm>
        </p:spPr>
      </p:pic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6769100" y="4913313"/>
            <a:ext cx="4895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Решение актуальных вопросов методической деятельности в организациях дополнительного образования области</a:t>
            </a:r>
          </a:p>
        </p:txBody>
      </p:sp>
      <p:pic>
        <p:nvPicPr>
          <p:cNvPr id="17413" name="Picture 7" descr="33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7038" y="1195388"/>
            <a:ext cx="21939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8" descr="0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3788" y="1266825"/>
            <a:ext cx="1851025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9" descr="Методические рекомендации по смешанному _page-00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6700" y="1174750"/>
            <a:ext cx="21717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Rectangle 10"/>
          <p:cNvSpPr>
            <a:spLocks noChangeArrowheads="1"/>
          </p:cNvSpPr>
          <p:nvPr/>
        </p:nvSpPr>
        <p:spPr bwMode="auto">
          <a:xfrm>
            <a:off x="1103313" y="3411538"/>
            <a:ext cx="489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Программно-методическое обеспечение образовательного процесса</a:t>
            </a:r>
          </a:p>
        </p:txBody>
      </p:sp>
      <p:pic>
        <p:nvPicPr>
          <p:cNvPr id="17417" name="Рисунок 7" descr="C:\Users\Admin\Desktop\журнал\консультация\DSC_783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000" y="4052888"/>
            <a:ext cx="2711450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Рисунок 8" descr="C:\Users\Admin\Desktop\журнал\консультация\консультация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92500" y="4086225"/>
            <a:ext cx="2782888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7" descr="C:\Users\Admin\Desktop\журнал\консультация\DSC_783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000" y="4052888"/>
            <a:ext cx="2711450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8" descr="C:\Users\Admin\Desktop\журнал\консультация\консультация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92500" y="4086225"/>
            <a:ext cx="2782888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7813"/>
            <a:ext cx="10972800" cy="595312"/>
          </a:xfrm>
        </p:spPr>
        <p:txBody>
          <a:bodyPr/>
          <a:lstStyle/>
          <a:p>
            <a:pPr algn="ctr"/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Современные образовательные технологии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50913"/>
            <a:ext cx="10972800" cy="5180012"/>
          </a:xfrm>
        </p:spPr>
        <p:txBody>
          <a:bodyPr/>
          <a:lstStyle/>
          <a:p>
            <a:pPr marL="1849438" lvl="4" indent="-508000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/>
              <a:t>ИТ – технологии:</a:t>
            </a: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r>
              <a:rPr lang="ru-RU" sz="1800" i="1" smtClean="0">
                <a:solidFill>
                  <a:srgbClr val="0000FF"/>
                </a:solidFill>
              </a:rPr>
              <a:t>Образовательные электронные ресурсы</a:t>
            </a:r>
            <a:r>
              <a:rPr lang="ru-RU" sz="1800" smtClean="0">
                <a:solidFill>
                  <a:srgbClr val="0000FF"/>
                </a:solidFill>
              </a:rPr>
              <a:t> :</a:t>
            </a: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• http://window.edu.ru/resource/982/47982 – Федеральный центр информационно-образовательных ресурсов. </a:t>
            </a: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• https://proektoria.online/ – онлайн-площадка для коммуникации, выбора профессии и работы над проектными задачами. </a:t>
            </a: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• http://bibliotekar.ru/ – электронная библиотека «Библиотекарь.Ру».</a:t>
            </a: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endParaRPr lang="ru-RU" sz="1800" i="1" smtClean="0">
              <a:solidFill>
                <a:srgbClr val="0000FF"/>
              </a:solidFill>
            </a:endParaRP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r>
              <a:rPr lang="ru-RU" sz="1800" i="1" smtClean="0">
                <a:solidFill>
                  <a:srgbClr val="0000FF"/>
                </a:solidFill>
              </a:rPr>
              <a:t>Сервисы для проведения видеоконференций: </a:t>
            </a: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• https://www.skype.com/ru – площадка для проведения видеоконференций.</a:t>
            </a: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• https://vk.com/im?sel=c12  – платформа для проведения онлайн-занятий. </a:t>
            </a: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• https://bigbluebutton.ru/ – площадка для проведения вебинаров. </a:t>
            </a:r>
          </a:p>
          <a:p>
            <a:pPr marL="762000" indent="-762000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• https://webex-russia.ru/ – платформа для видеосвязи. </a:t>
            </a:r>
          </a:p>
          <a:p>
            <a:pPr marL="762000" indent="-762000">
              <a:lnSpc>
                <a:spcPct val="90000"/>
              </a:lnSpc>
            </a:pPr>
            <a:endParaRPr lang="ru-RU" sz="1800" smtClean="0"/>
          </a:p>
        </p:txBody>
      </p:sp>
      <p:pic>
        <p:nvPicPr>
          <p:cNvPr id="18435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02950" y="228600"/>
            <a:ext cx="900113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6" descr="\\10.0.1.3\файлообменник\Пустыльникова Г.В\Галина\DSC_3054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449638"/>
            <a:ext cx="3151187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6" descr="\\10.0.1.3\файлообменник\Пустыльникова Г.В\Галина\DSC_3054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4113" y="3449638"/>
            <a:ext cx="3151187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277813"/>
            <a:ext cx="10972800" cy="485775"/>
          </a:xfrm>
        </p:spPr>
        <p:txBody>
          <a:bodyPr anchor="ctr"/>
          <a:lstStyle/>
          <a:p>
            <a:pPr algn="ctr"/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Методическое проектирование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4294967295"/>
          </p:nvPr>
        </p:nvSpPr>
        <p:spPr>
          <a:xfrm>
            <a:off x="623888" y="900113"/>
            <a:ext cx="10972800" cy="53990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1800" b="1" smtClean="0"/>
          </a:p>
          <a:p>
            <a:pPr>
              <a:buFont typeface="Wingdings" pitchFamily="2" charset="2"/>
              <a:buNone/>
            </a:pPr>
            <a:endParaRPr lang="ru-RU" sz="1800" smtClean="0"/>
          </a:p>
        </p:txBody>
      </p:sp>
      <p:pic>
        <p:nvPicPr>
          <p:cNvPr id="19459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02950" y="228600"/>
            <a:ext cx="900113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 descr="G:\2022 АРКТУР!!!\2 тур\Визитная карточка\ВИЗИТНАЯ КАРТОЧКА\материал для презентации\титулы проектов\мастерство приходит с практикой_page-0001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7675" y="1025525"/>
            <a:ext cx="3362325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 descr="G:\2022 АРКТУР!!!\2 тур\Визитная карточка\ВИЗИТНАЯ КАРТОЧКА\материал для презентации\титулы проектов\педагогическая мастерская_page-0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958850"/>
            <a:ext cx="3236913" cy="51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4" descr="G:\2022 АРКТУР!!!\2 тур\Визитная карточка\ВИЗИТНАЯ КАРТОЧКА\материал для презентации\титулы проектов\проектирование занятия_page-0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78325" y="950913"/>
            <a:ext cx="338137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3" descr="G:\2022 АРКТУР!!!\2 тур\Визитная карточка\ВИЗИТНАЯ КАРТОЧКА\материал для презентации\титулы проектов\педагогическая мастерская_page-0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1850" y="933450"/>
            <a:ext cx="3236913" cy="51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4" descr="G:\2022 АРКТУР!!!\2 тур\Визитная карточка\ВИЗИТНАЯ КАРТОЧКА\материал для презентации\титулы проектов\проектирование занятия_page-0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78325" y="950913"/>
            <a:ext cx="338137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2" descr="G:\2022 АРКТУР!!!\2 тур\Визитная карточка\ВИЗИТНАЯ КАРТОЧКА\материал для презентации\титулы проектов\мастерство приходит с практикой_page-0001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7675" y="1025525"/>
            <a:ext cx="3362325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277813"/>
            <a:ext cx="10972800" cy="695325"/>
          </a:xfrm>
        </p:spPr>
        <p:txBody>
          <a:bodyPr anchor="ctr"/>
          <a:lstStyle/>
          <a:p>
            <a:pPr algn="ctr" eaLnBrk="1" hangingPunct="1"/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Ориентация на успех обучающихся</a:t>
            </a:r>
          </a:p>
        </p:txBody>
      </p:sp>
      <p:pic>
        <p:nvPicPr>
          <p:cNvPr id="20482" name="Picture 4" descr="1549042215_1524548121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0138" y="1943100"/>
            <a:ext cx="6211887" cy="404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67988" y="339725"/>
            <a:ext cx="108108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>
            <a:spLocks noChangeArrowheads="1"/>
          </p:cNvSpPr>
          <p:nvPr/>
        </p:nvSpPr>
        <p:spPr bwMode="auto">
          <a:xfrm>
            <a:off x="706438" y="904875"/>
            <a:ext cx="3086100" cy="623888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dk1"/>
                </a:solidFill>
                <a:latin typeface="+mn-lt"/>
                <a:cs typeface="+mn-cs"/>
              </a:rPr>
              <a:t>Методист</a:t>
            </a:r>
          </a:p>
        </p:txBody>
      </p:sp>
      <p:sp>
        <p:nvSpPr>
          <p:cNvPr id="5" name="Овал 4"/>
          <p:cNvSpPr>
            <a:spLocks noChangeArrowheads="1"/>
          </p:cNvSpPr>
          <p:nvPr/>
        </p:nvSpPr>
        <p:spPr bwMode="auto">
          <a:xfrm>
            <a:off x="839788" y="3289300"/>
            <a:ext cx="3086100" cy="622300"/>
          </a:xfrm>
          <a:prstGeom prst="ellipse">
            <a:avLst/>
          </a:prstGeom>
          <a:solidFill>
            <a:srgbClr val="26CCE2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dk1"/>
                </a:solidFill>
                <a:latin typeface="+mn-lt"/>
                <a:cs typeface="+mn-cs"/>
              </a:rPr>
              <a:t>Педагоги</a:t>
            </a:r>
          </a:p>
        </p:txBody>
      </p:sp>
      <p:sp>
        <p:nvSpPr>
          <p:cNvPr id="6" name="Овал 5"/>
          <p:cNvSpPr>
            <a:spLocks noChangeArrowheads="1"/>
          </p:cNvSpPr>
          <p:nvPr/>
        </p:nvSpPr>
        <p:spPr bwMode="auto">
          <a:xfrm>
            <a:off x="731838" y="5532438"/>
            <a:ext cx="3086100" cy="577850"/>
          </a:xfrm>
          <a:prstGeom prst="ellipse">
            <a:avLst/>
          </a:prstGeom>
          <a:solidFill>
            <a:srgbClr val="FF6600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dk1"/>
                </a:solidFill>
                <a:latin typeface="+mn-lt"/>
                <a:cs typeface="+mn-cs"/>
              </a:rPr>
              <a:t>Обучающиеся</a:t>
            </a:r>
          </a:p>
        </p:txBody>
      </p:sp>
      <p:cxnSp>
        <p:nvCxnSpPr>
          <p:cNvPr id="20487" name="Прямая со стрелкой 7"/>
          <p:cNvCxnSpPr>
            <a:cxnSpLocks/>
          </p:cNvCxnSpPr>
          <p:nvPr/>
        </p:nvCxnSpPr>
        <p:spPr bwMode="auto">
          <a:xfrm>
            <a:off x="2249488" y="1681163"/>
            <a:ext cx="1587" cy="1508125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</p:cxnSp>
      <p:cxnSp>
        <p:nvCxnSpPr>
          <p:cNvPr id="20488" name="Прямая со стрелкой 8"/>
          <p:cNvCxnSpPr>
            <a:cxnSpLocks/>
          </p:cNvCxnSpPr>
          <p:nvPr/>
        </p:nvCxnSpPr>
        <p:spPr bwMode="auto">
          <a:xfrm flipH="1">
            <a:off x="2262188" y="4060825"/>
            <a:ext cx="14287" cy="1336675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20489" name="TextBox 9"/>
          <p:cNvSpPr txBox="1">
            <a:spLocks noChangeArrowheads="1"/>
          </p:cNvSpPr>
          <p:nvPr/>
        </p:nvSpPr>
        <p:spPr bwMode="auto">
          <a:xfrm rot="5400000">
            <a:off x="1430338" y="2030413"/>
            <a:ext cx="178752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>
                <a:latin typeface="Calibri" pitchFamily="34" charset="0"/>
              </a:rPr>
              <a:t>методическое</a:t>
            </a:r>
            <a:r>
              <a:rPr lang="ru-RU">
                <a:latin typeface="Calibri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600">
                <a:latin typeface="Calibri" pitchFamily="34" charset="0"/>
              </a:rPr>
              <a:t>сопровождени</a:t>
            </a:r>
            <a:r>
              <a:rPr lang="ru-RU">
                <a:latin typeface="Calibri" pitchFamily="34" charset="0"/>
              </a:rPr>
              <a:t>е</a:t>
            </a:r>
          </a:p>
        </p:txBody>
      </p:sp>
      <p:sp>
        <p:nvSpPr>
          <p:cNvPr id="20490" name="TextBox 18"/>
          <p:cNvSpPr txBox="1">
            <a:spLocks noChangeArrowheads="1"/>
          </p:cNvSpPr>
          <p:nvPr/>
        </p:nvSpPr>
        <p:spPr bwMode="auto">
          <a:xfrm rot="5400000">
            <a:off x="1562100" y="4587876"/>
            <a:ext cx="1787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сотрудничество</a:t>
            </a:r>
          </a:p>
        </p:txBody>
      </p:sp>
      <p:sp>
        <p:nvSpPr>
          <p:cNvPr id="2" name="Овал 3"/>
          <p:cNvSpPr>
            <a:spLocks noChangeArrowheads="1"/>
          </p:cNvSpPr>
          <p:nvPr/>
        </p:nvSpPr>
        <p:spPr bwMode="auto">
          <a:xfrm>
            <a:off x="693738" y="866775"/>
            <a:ext cx="3086100" cy="674688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dk1"/>
                </a:solidFill>
                <a:latin typeface="+mn-lt"/>
                <a:cs typeface="+mn-cs"/>
              </a:rPr>
              <a:t>Методист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algn="ctr" eaLnBrk="1" hangingPunct="1"/>
            <a:r>
              <a:rPr lang="ru-RU" sz="3800" b="1" i="1" smtClean="0"/>
              <a:t/>
            </a:r>
            <a:br>
              <a:rPr lang="ru-RU" sz="3800" b="1" i="1" smtClean="0"/>
            </a:br>
            <a:r>
              <a:rPr lang="ru-RU" sz="3800" b="1" i="1" smtClean="0"/>
              <a:t/>
            </a:r>
            <a:br>
              <a:rPr lang="ru-RU" sz="3800" b="1" i="1" smtClean="0"/>
            </a:br>
            <a:r>
              <a:rPr lang="ru-RU" sz="3800" b="1" i="1" smtClean="0"/>
              <a:t/>
            </a:r>
            <a:br>
              <a:rPr lang="ru-RU" sz="3800" b="1" i="1" smtClean="0"/>
            </a:br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«Образование поможет выжить. </a:t>
            </a:r>
            <a:br>
              <a:rPr lang="ru-RU" sz="2800" smtClean="0">
                <a:solidFill>
                  <a:schemeClr val="tx1"/>
                </a:solidFill>
                <a:latin typeface="Arial" charset="0"/>
              </a:rPr>
            </a:br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Самообразование приведет вас к успеху» </a:t>
            </a:r>
            <a:r>
              <a:rPr lang="ru-RU" sz="240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2400" smtClean="0">
                <a:solidFill>
                  <a:schemeClr val="tx1"/>
                </a:solidFill>
                <a:latin typeface="Arial" charset="0"/>
              </a:rPr>
            </a:br>
            <a:r>
              <a:rPr lang="ru-RU" sz="2400" smtClean="0">
                <a:solidFill>
                  <a:schemeClr val="tx1"/>
                </a:solidFill>
                <a:latin typeface="Arial" charset="0"/>
              </a:rPr>
              <a:t>                                                                                    Джим Рон</a:t>
            </a:r>
            <a:br>
              <a:rPr lang="ru-RU" sz="2400" smtClean="0">
                <a:solidFill>
                  <a:schemeClr val="tx1"/>
                </a:solidFill>
                <a:latin typeface="Arial" charset="0"/>
              </a:rPr>
            </a:br>
            <a:endParaRPr lang="ru-RU" sz="2400" smtClean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1506" name="Picture 5" descr="2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525" y="1968500"/>
            <a:ext cx="3598863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 descr="2018 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6750" y="2800350"/>
            <a:ext cx="3598863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 descr="повышение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4050" y="3516313"/>
            <a:ext cx="3598863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https://clipartcraft.com/images/gears-clipart-blue-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567988" y="339725"/>
            <a:ext cx="108108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767</TotalTime>
  <Words>402</Words>
  <Application>Microsoft Office PowerPoint</Application>
  <PresentationFormat>Произвольный</PresentationFormat>
  <Paragraphs>78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Garamond</vt:lpstr>
      <vt:lpstr>Wingdings</vt:lpstr>
      <vt:lpstr>Calibri</vt:lpstr>
      <vt:lpstr>Times New Roman</vt:lpstr>
      <vt:lpstr>Край</vt:lpstr>
      <vt:lpstr>Край</vt:lpstr>
      <vt:lpstr>ГАУДО «Оренбургский областной Дворец творчества детей и молодежи им. В.П. Поляничко» </vt:lpstr>
      <vt:lpstr>Достопримечательности г. Оренбурга</vt:lpstr>
      <vt:lpstr>ГАУДО «Оренбургский областной Дворец творчества детей и молодежи  им. В.П. Поляничко»</vt:lpstr>
      <vt:lpstr> Направления регионального ресурсного центра развития системы дополнительного образования детей Оренбургской области  ГАУДО «ООДТДМ им В.П. Поляничко» </vt:lpstr>
      <vt:lpstr>Рабочие будни методиста</vt:lpstr>
      <vt:lpstr>Современные образовательные технологии</vt:lpstr>
      <vt:lpstr>Методическое проектирование</vt:lpstr>
      <vt:lpstr>Ориентация на успех обучающихся</vt:lpstr>
      <vt:lpstr>   «Образование поможет выжить.  Самообразование приведет вас к успеху»                                                                                      Джим Рон </vt:lpstr>
      <vt:lpstr>Участие в научно-практических конференциях </vt:lpstr>
      <vt:lpstr>Публикации в информационно-методических журналах </vt:lpstr>
      <vt:lpstr>Электронное портфолио методиста</vt:lpstr>
      <vt:lpstr>Учебно-методическое пособие  «Особенности создания и реализации методического продукта с применением электронного обучения и дистанционных образовательных технологий в организации дополнительного образования»</vt:lpstr>
      <vt:lpstr>Команда, ориентированная на успех!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</cp:lastModifiedBy>
  <cp:revision>40</cp:revision>
  <dcterms:created xsi:type="dcterms:W3CDTF">2022-05-06T04:43:25Z</dcterms:created>
  <dcterms:modified xsi:type="dcterms:W3CDTF">2022-05-16T20:54:54Z</dcterms:modified>
</cp:coreProperties>
</file>