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355" r:id="rId3"/>
    <p:sldId id="348" r:id="rId4"/>
    <p:sldId id="321" r:id="rId5"/>
    <p:sldId id="356" r:id="rId6"/>
    <p:sldId id="358" r:id="rId7"/>
    <p:sldId id="364" r:id="rId8"/>
    <p:sldId id="350" r:id="rId9"/>
    <p:sldId id="360" r:id="rId10"/>
    <p:sldId id="359" r:id="rId11"/>
    <p:sldId id="345" r:id="rId12"/>
    <p:sldId id="349" r:id="rId13"/>
    <p:sldId id="352" r:id="rId14"/>
    <p:sldId id="3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4C6B"/>
    <a:srgbClr val="00496A"/>
    <a:srgbClr val="81486B"/>
    <a:srgbClr val="347571"/>
    <a:srgbClr val="8B7E75"/>
    <a:srgbClr val="008080"/>
    <a:srgbClr val="0099CC"/>
    <a:srgbClr val="00CCFF"/>
    <a:srgbClr val="00CC99"/>
    <a:srgbClr val="F3F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94660"/>
  </p:normalViewPr>
  <p:slideViewPr>
    <p:cSldViewPr snapToGrid="0">
      <p:cViewPr varScale="1">
        <p:scale>
          <a:sx n="89" d="100"/>
          <a:sy n="89" d="100"/>
        </p:scale>
        <p:origin x="653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0;&#1044;\Desktop\&#1090;&#1091;&#1087;&#1086;&#1077;%20&#1089;&#1086;&#1079;&#1074;&#1077;&#1079;&#1076;&#1080;&#1077;\&#1082;&#1086;&#1085;&#1082;&#1091;&#1088;&#1089;\&#1050;&#1085;&#1080;&#1075;&#1072;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Стандарт таблиц стилей </a:t>
            </a:r>
            <a:r>
              <a:rPr lang="en-US" b="1"/>
              <a:t>css3</a:t>
            </a:r>
            <a:endParaRPr lang="ru-RU" b="1"/>
          </a:p>
        </c:rich>
      </c:tx>
      <c:layout>
        <c:manualLayout>
          <c:xMode val="edge"/>
          <c:yMode val="edge"/>
          <c:x val="0.3613976067952136"/>
          <c:y val="7.8886310904872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20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0438216876433757E-2"/>
          <c:y val="7.046898439749269E-2"/>
          <c:w val="0.8204100531241012"/>
          <c:h val="0.6834492198746344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Лист1!$D$23</c:f>
              <c:strCache>
                <c:ptCount val="1"/>
                <c:pt idx="0">
                  <c:v>Входная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Лист1!$C$24:$C$33</c:f>
              <c:strCache>
                <c:ptCount val="10"/>
                <c:pt idx="0">
                  <c:v>Михайленко Владимир</c:v>
                </c:pt>
                <c:pt idx="1">
                  <c:v>Пархоменко Егор</c:v>
                </c:pt>
                <c:pt idx="2">
                  <c:v>Хлыстунов Илья</c:v>
                </c:pt>
                <c:pt idx="3">
                  <c:v>Сидоренко Леонид</c:v>
                </c:pt>
                <c:pt idx="4">
                  <c:v>Чесноков  Кирилл</c:v>
                </c:pt>
                <c:pt idx="5">
                  <c:v>Мотовилов Матвей</c:v>
                </c:pt>
                <c:pt idx="6">
                  <c:v>Солдатов  Михаил</c:v>
                </c:pt>
                <c:pt idx="7">
                  <c:v>Кривошеин  Олег</c:v>
                </c:pt>
                <c:pt idx="8">
                  <c:v>Гунгер  Александр</c:v>
                </c:pt>
                <c:pt idx="9">
                  <c:v>Сидоров  Данил</c:v>
                </c:pt>
              </c:strCache>
            </c:strRef>
          </c:cat>
          <c:val>
            <c:numRef>
              <c:f>Лист1!$D$24:$D$33</c:f>
              <c:numCache>
                <c:formatCode>General</c:formatCode>
                <c:ptCount val="10"/>
                <c:pt idx="0">
                  <c:v>4</c:v>
                </c:pt>
                <c:pt idx="1">
                  <c:v>2</c:v>
                </c:pt>
                <c:pt idx="2">
                  <c:v>6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4</c:v>
                </c:pt>
                <c:pt idx="8">
                  <c:v>3</c:v>
                </c:pt>
                <c:pt idx="9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Лист1!$E$23</c:f>
              <c:strCache>
                <c:ptCount val="1"/>
                <c:pt idx="0">
                  <c:v>Текущая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Лист1!$C$24:$C$33</c:f>
              <c:strCache>
                <c:ptCount val="10"/>
                <c:pt idx="0">
                  <c:v>Михайленко Владимир</c:v>
                </c:pt>
                <c:pt idx="1">
                  <c:v>Пархоменко Егор</c:v>
                </c:pt>
                <c:pt idx="2">
                  <c:v>Хлыстунов Илья</c:v>
                </c:pt>
                <c:pt idx="3">
                  <c:v>Сидоренко Леонид</c:v>
                </c:pt>
                <c:pt idx="4">
                  <c:v>Чесноков  Кирилл</c:v>
                </c:pt>
                <c:pt idx="5">
                  <c:v>Мотовилов Матвей</c:v>
                </c:pt>
                <c:pt idx="6">
                  <c:v>Солдатов  Михаил</c:v>
                </c:pt>
                <c:pt idx="7">
                  <c:v>Кривошеин  Олег</c:v>
                </c:pt>
                <c:pt idx="8">
                  <c:v>Гунгер  Александр</c:v>
                </c:pt>
                <c:pt idx="9">
                  <c:v>Сидоров  Данил</c:v>
                </c:pt>
              </c:strCache>
            </c:strRef>
          </c:cat>
          <c:val>
            <c:numRef>
              <c:f>Лист1!$E$24:$E$33</c:f>
              <c:numCache>
                <c:formatCode>General</c:formatCode>
                <c:ptCount val="10"/>
                <c:pt idx="0">
                  <c:v>7</c:v>
                </c:pt>
                <c:pt idx="1">
                  <c:v>5</c:v>
                </c:pt>
                <c:pt idx="2">
                  <c:v>9</c:v>
                </c:pt>
                <c:pt idx="3">
                  <c:v>5</c:v>
                </c:pt>
                <c:pt idx="4">
                  <c:v>5</c:v>
                </c:pt>
                <c:pt idx="5">
                  <c:v>6</c:v>
                </c:pt>
                <c:pt idx="6">
                  <c:v>6</c:v>
                </c:pt>
                <c:pt idx="7">
                  <c:v>8</c:v>
                </c:pt>
                <c:pt idx="8">
                  <c:v>8</c:v>
                </c:pt>
                <c:pt idx="9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Лист1!$F$23</c:f>
              <c:strCache>
                <c:ptCount val="1"/>
                <c:pt idx="0">
                  <c:v>Итоговая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Лист1!$C$24:$C$33</c:f>
              <c:strCache>
                <c:ptCount val="10"/>
                <c:pt idx="0">
                  <c:v>Михайленко Владимир</c:v>
                </c:pt>
                <c:pt idx="1">
                  <c:v>Пархоменко Егор</c:v>
                </c:pt>
                <c:pt idx="2">
                  <c:v>Хлыстунов Илья</c:v>
                </c:pt>
                <c:pt idx="3">
                  <c:v>Сидоренко Леонид</c:v>
                </c:pt>
                <c:pt idx="4">
                  <c:v>Чесноков  Кирилл</c:v>
                </c:pt>
                <c:pt idx="5">
                  <c:v>Мотовилов Матвей</c:v>
                </c:pt>
                <c:pt idx="6">
                  <c:v>Солдатов  Михаил</c:v>
                </c:pt>
                <c:pt idx="7">
                  <c:v>Кривошеин  Олег</c:v>
                </c:pt>
                <c:pt idx="8">
                  <c:v>Гунгер  Александр</c:v>
                </c:pt>
                <c:pt idx="9">
                  <c:v>Сидоров  Данил</c:v>
                </c:pt>
              </c:strCache>
            </c:strRef>
          </c:cat>
          <c:val>
            <c:numRef>
              <c:f>Лист1!$F$24:$F$33</c:f>
              <c:numCache>
                <c:formatCode>General</c:formatCode>
                <c:ptCount val="10"/>
                <c:pt idx="0">
                  <c:v>7</c:v>
                </c:pt>
                <c:pt idx="1">
                  <c:v>5</c:v>
                </c:pt>
                <c:pt idx="2">
                  <c:v>9</c:v>
                </c:pt>
                <c:pt idx="3">
                  <c:v>5</c:v>
                </c:pt>
                <c:pt idx="4">
                  <c:v>5</c:v>
                </c:pt>
                <c:pt idx="5">
                  <c:v>6</c:v>
                </c:pt>
                <c:pt idx="6">
                  <c:v>6</c:v>
                </c:pt>
                <c:pt idx="7">
                  <c:v>8</c:v>
                </c:pt>
                <c:pt idx="8">
                  <c:v>8</c:v>
                </c:pt>
                <c:pt idx="9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523280"/>
        <c:axId val="197522496"/>
        <c:axId val="261397424"/>
      </c:bar3DChart>
      <c:catAx>
        <c:axId val="197523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39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522496"/>
        <c:crosses val="autoZero"/>
        <c:auto val="1"/>
        <c:lblAlgn val="ctr"/>
        <c:lblOffset val="100"/>
        <c:noMultiLvlLbl val="0"/>
      </c:catAx>
      <c:valAx>
        <c:axId val="197522496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523280"/>
        <c:crosses val="autoZero"/>
        <c:crossBetween val="between"/>
      </c:valAx>
      <c:serAx>
        <c:axId val="2613974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522496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Язык программирования </a:t>
            </a:r>
            <a:r>
              <a:rPr lang="en-US" b="1"/>
              <a:t>JavaScript</a:t>
            </a:r>
            <a:endParaRPr lang="ru-RU" b="1"/>
          </a:p>
        </c:rich>
      </c:tx>
      <c:layout>
        <c:manualLayout>
          <c:xMode val="edge"/>
          <c:yMode val="edge"/>
          <c:x val="0.3613976067952136"/>
          <c:y val="7.8886310904872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20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0438216876433757E-2"/>
          <c:y val="8.9782142632955211E-2"/>
          <c:w val="0.7850531341062682"/>
          <c:h val="0.6388347583921616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Лист1!$D$36</c:f>
              <c:strCache>
                <c:ptCount val="1"/>
                <c:pt idx="0">
                  <c:v>Входная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Лист1!$C$37:$C$46</c:f>
              <c:strCache>
                <c:ptCount val="10"/>
                <c:pt idx="0">
                  <c:v>Михайленко Владимир</c:v>
                </c:pt>
                <c:pt idx="1">
                  <c:v>Пархоменко Егор</c:v>
                </c:pt>
                <c:pt idx="2">
                  <c:v>Хлыстунов Илья</c:v>
                </c:pt>
                <c:pt idx="3">
                  <c:v>Сидоренко Леонид</c:v>
                </c:pt>
                <c:pt idx="4">
                  <c:v>Чесноков  Кирилл</c:v>
                </c:pt>
                <c:pt idx="5">
                  <c:v>Мотовилов Матвей</c:v>
                </c:pt>
                <c:pt idx="6">
                  <c:v>Солдатов  Михаил</c:v>
                </c:pt>
                <c:pt idx="7">
                  <c:v>Кривошеин  Олег</c:v>
                </c:pt>
                <c:pt idx="8">
                  <c:v>Гунгер  Александр</c:v>
                </c:pt>
                <c:pt idx="9">
                  <c:v>Сидоров  Данил</c:v>
                </c:pt>
              </c:strCache>
            </c:strRef>
          </c:cat>
          <c:val>
            <c:numRef>
              <c:f>Лист1!$D$37:$D$46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5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3</c:v>
                </c:pt>
                <c:pt idx="9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Лист1!$E$36</c:f>
              <c:strCache>
                <c:ptCount val="1"/>
                <c:pt idx="0">
                  <c:v>Текущая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Лист1!$C$37:$C$46</c:f>
              <c:strCache>
                <c:ptCount val="10"/>
                <c:pt idx="0">
                  <c:v>Михайленко Владимир</c:v>
                </c:pt>
                <c:pt idx="1">
                  <c:v>Пархоменко Егор</c:v>
                </c:pt>
                <c:pt idx="2">
                  <c:v>Хлыстунов Илья</c:v>
                </c:pt>
                <c:pt idx="3">
                  <c:v>Сидоренко Леонид</c:v>
                </c:pt>
                <c:pt idx="4">
                  <c:v>Чесноков  Кирилл</c:v>
                </c:pt>
                <c:pt idx="5">
                  <c:v>Мотовилов Матвей</c:v>
                </c:pt>
                <c:pt idx="6">
                  <c:v>Солдатов  Михаил</c:v>
                </c:pt>
                <c:pt idx="7">
                  <c:v>Кривошеин  Олег</c:v>
                </c:pt>
                <c:pt idx="8">
                  <c:v>Гунгер  Александр</c:v>
                </c:pt>
                <c:pt idx="9">
                  <c:v>Сидоров  Данил</c:v>
                </c:pt>
              </c:strCache>
            </c:strRef>
          </c:cat>
          <c:val>
            <c:numRef>
              <c:f>Лист1!$E$37:$E$46</c:f>
              <c:numCache>
                <c:formatCode>General</c:formatCode>
                <c:ptCount val="10"/>
                <c:pt idx="0">
                  <c:v>5</c:v>
                </c:pt>
                <c:pt idx="1">
                  <c:v>5</c:v>
                </c:pt>
                <c:pt idx="2">
                  <c:v>9</c:v>
                </c:pt>
                <c:pt idx="3">
                  <c:v>4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7</c:v>
                </c:pt>
                <c:pt idx="8">
                  <c:v>7</c:v>
                </c:pt>
                <c:pt idx="9">
                  <c:v>7</c:v>
                </c:pt>
              </c:numCache>
            </c:numRef>
          </c:val>
        </c:ser>
        <c:ser>
          <c:idx val="2"/>
          <c:order val="2"/>
          <c:tx>
            <c:strRef>
              <c:f>Лист1!$F$36</c:f>
              <c:strCache>
                <c:ptCount val="1"/>
                <c:pt idx="0">
                  <c:v>Итоговая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Лист1!$C$37:$C$46</c:f>
              <c:strCache>
                <c:ptCount val="10"/>
                <c:pt idx="0">
                  <c:v>Михайленко Владимир</c:v>
                </c:pt>
                <c:pt idx="1">
                  <c:v>Пархоменко Егор</c:v>
                </c:pt>
                <c:pt idx="2">
                  <c:v>Хлыстунов Илья</c:v>
                </c:pt>
                <c:pt idx="3">
                  <c:v>Сидоренко Леонид</c:v>
                </c:pt>
                <c:pt idx="4">
                  <c:v>Чесноков  Кирилл</c:v>
                </c:pt>
                <c:pt idx="5">
                  <c:v>Мотовилов Матвей</c:v>
                </c:pt>
                <c:pt idx="6">
                  <c:v>Солдатов  Михаил</c:v>
                </c:pt>
                <c:pt idx="7">
                  <c:v>Кривошеин  Олег</c:v>
                </c:pt>
                <c:pt idx="8">
                  <c:v>Гунгер  Александр</c:v>
                </c:pt>
                <c:pt idx="9">
                  <c:v>Сидоров  Данил</c:v>
                </c:pt>
              </c:strCache>
            </c:strRef>
          </c:cat>
          <c:val>
            <c:numRef>
              <c:f>Лист1!$F$37:$F$46</c:f>
              <c:numCache>
                <c:formatCode>General</c:formatCode>
                <c:ptCount val="10"/>
                <c:pt idx="0">
                  <c:v>5</c:v>
                </c:pt>
                <c:pt idx="1">
                  <c:v>5</c:v>
                </c:pt>
                <c:pt idx="2">
                  <c:v>9</c:v>
                </c:pt>
                <c:pt idx="3">
                  <c:v>4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7</c:v>
                </c:pt>
                <c:pt idx="8">
                  <c:v>7</c:v>
                </c:pt>
                <c:pt idx="9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525240"/>
        <c:axId val="197526024"/>
        <c:axId val="261396576"/>
      </c:bar3DChart>
      <c:catAx>
        <c:axId val="197525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39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526024"/>
        <c:crosses val="autoZero"/>
        <c:auto val="1"/>
        <c:lblAlgn val="ctr"/>
        <c:lblOffset val="100"/>
        <c:noMultiLvlLbl val="0"/>
      </c:catAx>
      <c:valAx>
        <c:axId val="197526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525240"/>
        <c:crosses val="autoZero"/>
        <c:crossBetween val="between"/>
      </c:valAx>
      <c:serAx>
        <c:axId val="26139657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526024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r>
              <a:rPr lang="ru-RU" b="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Участие в конкурсах и конференциях регионального и всероссийского</a:t>
            </a:r>
            <a:r>
              <a:rPr lang="ru-RU" b="0" baseline="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уровней учащимися в 2020-21 учебном году</a:t>
            </a:r>
            <a:endParaRPr lang="ru-RU" b="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Лист1!$B$12</c:f>
              <c:strCache>
                <c:ptCount val="1"/>
                <c:pt idx="0">
                  <c:v>Всего призеров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Лист1!$D$11:$L$11</c:f>
              <c:strCache>
                <c:ptCount val="9"/>
                <c:pt idx="0">
                  <c:v>Международный конкурс научно-исследовательских работ «Ученые будущего» (МГУ).</c:v>
                </c:pt>
                <c:pt idx="1">
                  <c:v>Международный конкурс научно-технических
работ школьников «Старт в Науку» (МФТИ).</c:v>
                </c:pt>
                <c:pt idx="2">
                  <c:v>Международная научная студенческая конференция "МНСК" (НГУ)</c:v>
                </c:pt>
                <c:pt idx="3">
                  <c:v>Межрегиональная научно-практическая конференция "Школа науки III тысячелетия"</c:v>
                </c:pt>
                <c:pt idx="4">
                  <c:v>Областной Хакатон "City Heroes"</c:v>
                </c:pt>
                <c:pt idx="5">
                  <c:v>Конференция школ РАН</c:v>
                </c:pt>
                <c:pt idx="6">
                  <c:v>Научно-практическая конференция "Приборостроение и информационные технологии" (ОНИИП)</c:v>
                </c:pt>
                <c:pt idx="7">
                  <c:v>Межрегиональная научно-практическая конференция НОУ «Поиск»
</c:v>
                </c:pt>
                <c:pt idx="8">
                  <c:v>Открытый областной конкурс "Горячие клавиши"</c:v>
                </c:pt>
              </c:strCache>
            </c:strRef>
          </c:cat>
          <c:val>
            <c:numRef>
              <c:f>Лист1!$D$12:$L$12</c:f>
              <c:numCache>
                <c:formatCode>General</c:formatCode>
                <c:ptCount val="9"/>
                <c:pt idx="0">
                  <c:v>2</c:v>
                </c:pt>
                <c:pt idx="1">
                  <c:v>1</c:v>
                </c:pt>
                <c:pt idx="2">
                  <c:v>5</c:v>
                </c:pt>
                <c:pt idx="3">
                  <c:v>9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2</c:v>
                </c:pt>
                <c:pt idx="8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Лист1!$B$13</c:f>
              <c:strCache>
                <c:ptCount val="1"/>
                <c:pt idx="0">
                  <c:v>Всего участников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8"/>
              <c:layout>
                <c:manualLayout>
                  <c:x val="3.6504669292128475E-3"/>
                  <c:y val="-2.3809528769222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Лист1!$D$11:$L$11</c:f>
              <c:strCache>
                <c:ptCount val="9"/>
                <c:pt idx="0">
                  <c:v>Международный конкурс научно-исследовательских работ «Ученые будущего» (МГУ).</c:v>
                </c:pt>
                <c:pt idx="1">
                  <c:v>Международный конкурс научно-технических
работ школьников «Старт в Науку» (МФТИ).</c:v>
                </c:pt>
                <c:pt idx="2">
                  <c:v>Международная научная студенческая конференция "МНСК" (НГУ)</c:v>
                </c:pt>
                <c:pt idx="3">
                  <c:v>Межрегиональная научно-практическая конференция "Школа науки III тысячелетия"</c:v>
                </c:pt>
                <c:pt idx="4">
                  <c:v>Областной Хакатон "City Heroes"</c:v>
                </c:pt>
                <c:pt idx="5">
                  <c:v>Конференция школ РАН</c:v>
                </c:pt>
                <c:pt idx="6">
                  <c:v>Научно-практическая конференция "Приборостроение и информационные технологии" (ОНИИП)</c:v>
                </c:pt>
                <c:pt idx="7">
                  <c:v>Межрегиональная научно-практическая конференция НОУ «Поиск»
</c:v>
                </c:pt>
                <c:pt idx="8">
                  <c:v>Открытый областной конкурс "Горячие клавиши"</c:v>
                </c:pt>
              </c:strCache>
            </c:strRef>
          </c:cat>
          <c:val>
            <c:numRef>
              <c:f>Лист1!$D$13:$L$13</c:f>
              <c:numCache>
                <c:formatCode>General</c:formatCode>
                <c:ptCount val="9"/>
                <c:pt idx="0">
                  <c:v>3</c:v>
                </c:pt>
                <c:pt idx="1">
                  <c:v>2</c:v>
                </c:pt>
                <c:pt idx="2">
                  <c:v>9</c:v>
                </c:pt>
                <c:pt idx="3">
                  <c:v>13</c:v>
                </c:pt>
                <c:pt idx="4">
                  <c:v>16</c:v>
                </c:pt>
                <c:pt idx="5">
                  <c:v>7</c:v>
                </c:pt>
                <c:pt idx="6">
                  <c:v>8</c:v>
                </c:pt>
                <c:pt idx="7">
                  <c:v>6</c:v>
                </c:pt>
                <c:pt idx="8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5"/>
        <c:gapDepth val="166"/>
        <c:shape val="box"/>
        <c:axId val="197349632"/>
        <c:axId val="197380896"/>
        <c:axId val="0"/>
      </c:bar3DChart>
      <c:catAx>
        <c:axId val="197349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1000" b="0" i="0" u="none" strike="noStrike" kern="1200" baseline="0">
                <a:ln>
                  <a:noFill/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97380896"/>
        <c:crosses val="autoZero"/>
        <c:auto val="1"/>
        <c:lblAlgn val="r"/>
        <c:lblOffset val="100"/>
        <c:noMultiLvlLbl val="0"/>
      </c:catAx>
      <c:valAx>
        <c:axId val="197380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349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359822806599314E-2"/>
          <c:y val="0.93348621703249945"/>
          <c:w val="0.45668417671437866"/>
          <c:h val="5.06407637880189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7E8AA-E400-4A48-BE56-8FFD3C3957BE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6BE9CD-9A40-4CF9-8D74-83379EFAB5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350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6BE9CD-9A40-4CF9-8D74-83379EFAB53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25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519265"/>
      </p:ext>
    </p:extLst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448899"/>
      </p:ext>
    </p:extLst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951235"/>
      </p:ext>
    </p:extLst>
  </p:cSld>
  <p:clrMapOvr>
    <a:masterClrMapping/>
  </p:clrMapOvr>
  <p:transition spd="slow">
    <p:push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522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2686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25834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45211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85717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3514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72001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01734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957162"/>
      </p:ext>
    </p:extLst>
  </p:cSld>
  <p:clrMapOvr>
    <a:masterClrMapping/>
  </p:clrMapOvr>
  <p:transition spd="slow">
    <p:push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3966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29726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77221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17834"/>
      </p:ext>
    </p:extLst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575666"/>
      </p:ext>
    </p:extLst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570021"/>
      </p:ext>
    </p:extLst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82850"/>
      </p:ext>
    </p:extLst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88921"/>
      </p:ext>
    </p:extLst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812230"/>
      </p:ext>
    </p:extLst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038568"/>
      </p:ext>
    </p:extLst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97C1-EB58-4A42-A76B-96EFDED76AD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37D3B-9409-4615-BDCA-7D10D7CA2A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04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97C1-EB58-4A42-A76B-96EFDED76AD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37D3B-9409-4615-BDCA-7D10D7CA2A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818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oleObject" Target="../embeddings/oleObject1.bin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0.png"/><Relationship Id="rId4" Type="http://schemas.openxmlformats.org/officeDocument/2006/relationships/image" Target="../media/image16.emf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0" y="312088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33555" y="162994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Кто говорит?</a:t>
            </a:r>
          </a:p>
        </p:txBody>
      </p:sp>
      <p:sp>
        <p:nvSpPr>
          <p:cNvPr id="11" name="Объект 11"/>
          <p:cNvSpPr txBox="1">
            <a:spLocks/>
          </p:cNvSpPr>
          <p:nvPr/>
        </p:nvSpPr>
        <p:spPr>
          <a:xfrm>
            <a:off x="589237" y="2007672"/>
            <a:ext cx="6222297" cy="3953181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Морозов Антон Дмитриевич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Педагог дополнительного образования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БОУ ДО г. Омска «Центр творчества «Созвездие»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Направление: информатика </a:t>
            </a: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640681" y="7489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1754981" y="8632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869281" y="9775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1983581" y="10918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pic>
        <p:nvPicPr>
          <p:cNvPr id="14" name="Picture 2" descr="\\Obmennka\обменная\ЛОГОТИП СОЗВЕЗДИЕ 2018 ВЕКТОР И РАСТР\Логотип_Созвездие_на_Белом_фоне.jpg"/>
          <p:cNvPicPr>
            <a:picLocks noChangeAspect="1" noChangeArrowheads="1"/>
          </p:cNvPicPr>
          <p:nvPr/>
        </p:nvPicPr>
        <p:blipFill>
          <a:blip r:embed="rId2" cstate="print"/>
          <a:srcRect t="14728" b="20265"/>
          <a:stretch>
            <a:fillRect/>
          </a:stretch>
        </p:blipFill>
        <p:spPr bwMode="auto">
          <a:xfrm>
            <a:off x="6944034" y="4187773"/>
            <a:ext cx="3856466" cy="1773080"/>
          </a:xfrm>
          <a:prstGeom prst="rect">
            <a:avLst/>
          </a:prstGeom>
          <a:noFill/>
        </p:spPr>
      </p:pic>
      <p:pic>
        <p:nvPicPr>
          <p:cNvPr id="3074" name="Picture 2" descr="http://starktur.ru/img/arktu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392" y="1840333"/>
            <a:ext cx="2207749" cy="183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50755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5827" y="230345"/>
            <a:ext cx="8995448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1504" y="51101"/>
            <a:ext cx="9598166" cy="1072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Куда дальше?</a:t>
            </a:r>
            <a:endParaRPr lang="ru-RU" sz="4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1" name="Объект 11"/>
          <p:cNvSpPr txBox="1">
            <a:spLocks/>
          </p:cNvSpPr>
          <p:nvPr/>
        </p:nvSpPr>
        <p:spPr>
          <a:xfrm>
            <a:off x="279143" y="1382118"/>
            <a:ext cx="11408032" cy="535614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5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Перечень ВУЗов, в которые поступили выпускники за последние 5 лет: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Московский физико-технический институт (МФТИ</a:t>
            </a: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Университет «</a:t>
            </a:r>
            <a:r>
              <a:rPr lang="ru-RU" sz="2000" dirty="0" err="1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Иннополис</a:t>
            </a: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Национальный исследовательский технологический университет «</a:t>
            </a:r>
            <a:r>
              <a:rPr lang="ru-RU" sz="2000" dirty="0" err="1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МИСиС</a:t>
            </a: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Санкт-Петербургский </a:t>
            </a: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государственный университет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Национальный исследовательский университет «Высшая школа экономики» (ВШЭ)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Санкт-Петербургский национальный исследовательский университет информационных технологий, механики и оптики (</a:t>
            </a: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ИТМО)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Санкт-Петербургский горный университет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Санкт-Петербургский </a:t>
            </a: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государственный электротехнический университет </a:t>
            </a:r>
            <a:r>
              <a:rPr lang="ru-RU" sz="2000" dirty="0" err="1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СПбГЭТУ</a:t>
            </a: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«ЛЭТИ</a:t>
            </a: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Национальный исследовательский Томский политехнический </a:t>
            </a: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университет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Тюменский </a:t>
            </a: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государственный университет (</a:t>
            </a:r>
            <a:r>
              <a:rPr lang="ru-RU" sz="2000" dirty="0" err="1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ТюмГУ</a:t>
            </a: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Новосибирский </a:t>
            </a: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Государственный Университет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Омский Государственный Университет им. Достоевского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Омский Государственный Технический Университет </a:t>
            </a:r>
            <a:endParaRPr lang="ru-RU" sz="2000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"/>
            </a:pPr>
            <a:r>
              <a:rPr lang="ru-RU" sz="20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др.</a:t>
            </a:r>
            <a:endParaRPr lang="ru-RU" sz="2000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26769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5827" y="230345"/>
            <a:ext cx="8995448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0"/>
            <a:ext cx="9598166" cy="1233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Образовательное пространство</a:t>
            </a:r>
            <a:endParaRPr lang="ru-RU" sz="2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031" name="AutoShape 7" descr="Бренд Тинькоф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Бренд Тинькофф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Объект 11"/>
          <p:cNvSpPr txBox="1">
            <a:spLocks/>
          </p:cNvSpPr>
          <p:nvPr/>
        </p:nvSpPr>
        <p:spPr>
          <a:xfrm>
            <a:off x="386068" y="1193522"/>
            <a:ext cx="11403170" cy="97273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err="1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Хакатон</a:t>
            </a:r>
            <a:r>
              <a:rPr lang="ru-RU" sz="20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0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— это соревнование, в котором командам нужно за короткое время разработать прототип продукта (например, веб-сервис или мобильное приложение) для решения определенной </a:t>
            </a:r>
            <a:r>
              <a:rPr lang="ru-RU" sz="20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проблемы.</a:t>
            </a: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Picture 2" descr="https://sun9-84.userapi.com/s/v1/if2/l1S93mP2_j6SnuVvfpEPV3jIcMCl22NfyYXrHyTwL__qhu0_QOEl5oOlAeg6HLzVQIPc4BOqm7egiC1jf7Httapk.jpg?size=2560x1707&amp;quality=95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920" y="2335800"/>
            <a:ext cx="5175702" cy="345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5575" y="3752701"/>
            <a:ext cx="4049939" cy="27004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975" y="2407281"/>
            <a:ext cx="5583290" cy="370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6769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5827" y="230345"/>
            <a:ext cx="8995448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1504" y="51101"/>
            <a:ext cx="9598166" cy="1072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Один в поле не воин</a:t>
            </a:r>
            <a:endParaRPr lang="ru-RU" sz="40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5122" name="Picture 2" descr="https://sun9-42.userapi.com/s/v1/if1/EpaBoB3Qfs3JMjFJveWK-VTBptp7k3xs5Ocsmb9eOZbr0hSx4wBHNFNlzzxB46Bei3FmbvZK.jpg?size=1200x911&amp;quality=9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042" y="1063565"/>
            <a:ext cx="7443990" cy="565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4996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0" y="312088"/>
            <a:ext cx="6746586" cy="541617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33555" y="162994"/>
            <a:ext cx="7198625" cy="80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Кто говорит?</a:t>
            </a:r>
          </a:p>
        </p:txBody>
      </p:sp>
      <p:sp>
        <p:nvSpPr>
          <p:cNvPr id="11" name="Объект 11"/>
          <p:cNvSpPr txBox="1">
            <a:spLocks/>
          </p:cNvSpPr>
          <p:nvPr/>
        </p:nvSpPr>
        <p:spPr>
          <a:xfrm>
            <a:off x="589237" y="2007672"/>
            <a:ext cx="6222297" cy="3953181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Морозов Антон Дмитриевич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Педагог дополнительного образования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БОУ ДО г. Омска «Центр творчества «Созвездие»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Направление: информатика </a:t>
            </a: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640681" y="7489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1754981" y="8632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869281" y="9775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1983581" y="1091804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>
              <a:solidFill>
                <a:prstClr val="black"/>
              </a:solidFill>
            </a:endParaRPr>
          </a:p>
        </p:txBody>
      </p:sp>
      <p:pic>
        <p:nvPicPr>
          <p:cNvPr id="14" name="Picture 2" descr="\\Obmennka\обменная\ЛОГОТИП СОЗВЕЗДИЕ 2018 ВЕКТОР И РАСТР\Логотип_Созвездие_на_Белом_фоне.jpg"/>
          <p:cNvPicPr>
            <a:picLocks noChangeAspect="1" noChangeArrowheads="1"/>
          </p:cNvPicPr>
          <p:nvPr/>
        </p:nvPicPr>
        <p:blipFill>
          <a:blip r:embed="rId2" cstate="print"/>
          <a:srcRect t="14728" b="20265"/>
          <a:stretch>
            <a:fillRect/>
          </a:stretch>
        </p:blipFill>
        <p:spPr bwMode="auto">
          <a:xfrm>
            <a:off x="6944034" y="4187773"/>
            <a:ext cx="3856466" cy="1773080"/>
          </a:xfrm>
          <a:prstGeom prst="rect">
            <a:avLst/>
          </a:prstGeom>
          <a:noFill/>
        </p:spPr>
      </p:pic>
      <p:pic>
        <p:nvPicPr>
          <p:cNvPr id="3074" name="Picture 2" descr="http://starktur.ru/img/arktu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392" y="1840333"/>
            <a:ext cx="2207749" cy="183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03199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: пятиугольник 3"/>
          <p:cNvSpPr/>
          <p:nvPr/>
        </p:nvSpPr>
        <p:spPr>
          <a:xfrm>
            <a:off x="-5827" y="230345"/>
            <a:ext cx="9955370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74C6B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1247" y="290586"/>
            <a:ext cx="9598166" cy="634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Сфера ИТ и её кадры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927" y="1447801"/>
            <a:ext cx="5322074" cy="35487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7599" y="2460171"/>
            <a:ext cx="5578127" cy="3712941"/>
          </a:xfrm>
          <a:prstGeom prst="rect">
            <a:avLst/>
          </a:prstGeom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5827" y="230345"/>
            <a:ext cx="9955370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1247" y="290586"/>
            <a:ext cx="9662600" cy="634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Характеристика программы</a:t>
            </a:r>
            <a:endParaRPr lang="ru-RU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5547" t="15300" r="33665" b="12300"/>
          <a:stretch/>
        </p:blipFill>
        <p:spPr>
          <a:xfrm>
            <a:off x="7486753" y="1484989"/>
            <a:ext cx="3666620" cy="4849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Объект 11"/>
          <p:cNvSpPr txBox="1">
            <a:spLocks/>
          </p:cNvSpPr>
          <p:nvPr/>
        </p:nvSpPr>
        <p:spPr>
          <a:xfrm>
            <a:off x="301924" y="1323244"/>
            <a:ext cx="6435306" cy="532869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Основные разделы программы: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год обучения: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Дизайн и макетирование сайтов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Разметка страниц, язык </a:t>
            </a:r>
            <a:r>
              <a:rPr lang="en-US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html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Оформление сайтов, язык </a:t>
            </a:r>
            <a:r>
              <a:rPr lang="en-US" sz="1800" b="1" dirty="0" err="1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css</a:t>
            </a: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Приемы верстки, адаптивные </a:t>
            </a: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макеты</a:t>
            </a:r>
            <a:endParaRPr lang="en-US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Создание проекта</a:t>
            </a:r>
            <a:endParaRPr lang="en-US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1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 </a:t>
            </a: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год обучения: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Стандарты </a:t>
            </a:r>
            <a:r>
              <a:rPr lang="en-US" sz="18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html5 </a:t>
            </a:r>
            <a:r>
              <a:rPr lang="ru-RU" sz="18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en-US" sz="18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css3</a:t>
            </a:r>
            <a:endParaRPr lang="ru-RU" sz="18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Программирование сайтов, языки </a:t>
            </a:r>
            <a:r>
              <a:rPr lang="en-US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JavaScript</a:t>
            </a: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и </a:t>
            </a:r>
            <a:r>
              <a:rPr lang="en-US" sz="1800" b="1" dirty="0" err="1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php</a:t>
            </a: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Системы управления контентом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Создание проекта</a:t>
            </a: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105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 год обучения: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Устройство ПК и компьютерные сети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Логические основы компьютеров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Язык программирования </a:t>
            </a:r>
            <a:r>
              <a:rPr lang="en-US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Python</a:t>
            </a: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18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Создание </a:t>
            </a: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проекта</a:t>
            </a: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6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en-US" sz="16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03093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062" y="1484946"/>
            <a:ext cx="4091439" cy="2187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трелка: пятиугольник 3"/>
          <p:cNvSpPr/>
          <p:nvPr/>
        </p:nvSpPr>
        <p:spPr>
          <a:xfrm>
            <a:off x="-5827" y="230345"/>
            <a:ext cx="9955370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74C6B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1247" y="290586"/>
            <a:ext cx="9662600" cy="634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Веб-разработка</a:t>
            </a:r>
            <a:endParaRPr lang="ru-RU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b="60503"/>
          <a:stretch/>
        </p:blipFill>
        <p:spPr>
          <a:xfrm>
            <a:off x="6326566" y="1381598"/>
            <a:ext cx="4318889" cy="314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7" descr="G:\Мои документы\Информатика\7 - Документы\уг 2013-14\экзамен 2014\Досье\V1\задани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099" y="3339393"/>
            <a:ext cx="3244887" cy="3231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5650" t="10566" r="4806"/>
          <a:stretch/>
        </p:blipFill>
        <p:spPr>
          <a:xfrm>
            <a:off x="1858386" y="3102954"/>
            <a:ext cx="3940944" cy="3418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168490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7631" r="27000" b="26592"/>
          <a:stretch/>
        </p:blipFill>
        <p:spPr>
          <a:xfrm>
            <a:off x="5461982" y="1332306"/>
            <a:ext cx="5830813" cy="2955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: пятиугольник 3"/>
          <p:cNvSpPr/>
          <p:nvPr/>
        </p:nvSpPr>
        <p:spPr>
          <a:xfrm>
            <a:off x="-5827" y="230345"/>
            <a:ext cx="9955370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74C6B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1247" y="290586"/>
            <a:ext cx="9662600" cy="634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Методические материалы</a:t>
            </a:r>
            <a:endParaRPr lang="ru-RU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22859" y="1840836"/>
            <a:ext cx="4117419" cy="2475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89130" y="2358002"/>
            <a:ext cx="3281212" cy="28187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Объект 11"/>
          <p:cNvSpPr txBox="1">
            <a:spLocks/>
          </p:cNvSpPr>
          <p:nvPr/>
        </p:nvSpPr>
        <p:spPr>
          <a:xfrm>
            <a:off x="303701" y="1495632"/>
            <a:ext cx="4331800" cy="4930568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ru-RU" sz="24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Содержание:</a:t>
            </a:r>
          </a:p>
          <a:p>
            <a:pPr marL="514350" indent="-514350">
              <a:lnSpc>
                <a:spcPct val="110000"/>
              </a:lnSpc>
              <a:buAutoNum type="arabicParenR"/>
            </a:pPr>
            <a:r>
              <a:rPr lang="ru-RU" sz="24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Презентации с теорией в формате опорного конспекта</a:t>
            </a:r>
          </a:p>
          <a:p>
            <a:pPr marL="514350" indent="-514350">
              <a:lnSpc>
                <a:spcPct val="110000"/>
              </a:lnSpc>
              <a:buAutoNum type="arabicParenR"/>
            </a:pPr>
            <a:r>
              <a:rPr lang="ru-RU" sz="24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Практические задания</a:t>
            </a:r>
          </a:p>
          <a:p>
            <a:pPr marL="514350" indent="-514350">
              <a:lnSpc>
                <a:spcPct val="110000"/>
              </a:lnSpc>
              <a:buAutoNum type="arabicParenR"/>
            </a:pPr>
            <a:r>
              <a:rPr lang="ru-RU" sz="24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Контрольно-оценочные средства</a:t>
            </a:r>
          </a:p>
          <a:p>
            <a:pPr marL="514350" indent="-514350">
              <a:lnSpc>
                <a:spcPct val="110000"/>
              </a:lnSpc>
              <a:buAutoNum type="arabicParenR"/>
            </a:pPr>
            <a:r>
              <a:rPr lang="ru-RU" sz="24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Материалы для самообразования</a:t>
            </a:r>
            <a:endParaRPr lang="ru-RU" sz="24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13600" y="3203714"/>
            <a:ext cx="3973872" cy="2531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l="24125" t="19153" r="7113" b="25598"/>
          <a:stretch/>
        </p:blipFill>
        <p:spPr>
          <a:xfrm>
            <a:off x="5132460" y="4475287"/>
            <a:ext cx="4889500" cy="2107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0543650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: пятиугольник 3"/>
          <p:cNvSpPr/>
          <p:nvPr/>
        </p:nvSpPr>
        <p:spPr>
          <a:xfrm>
            <a:off x="-5827" y="230345"/>
            <a:ext cx="9955370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74C6B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1247" y="290586"/>
            <a:ext cx="9662600" cy="6346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Оценка результативности</a:t>
            </a:r>
            <a:endParaRPr lang="ru-RU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2" name="Объект 11"/>
          <p:cNvSpPr txBox="1">
            <a:spLocks/>
          </p:cNvSpPr>
          <p:nvPr/>
        </p:nvSpPr>
        <p:spPr>
          <a:xfrm>
            <a:off x="389964" y="1193707"/>
            <a:ext cx="10220525" cy="842126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ru-RU" sz="24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Предметные результаты освоения программы учащимися 2 года обучения в 2020-21 учебном году</a:t>
            </a:r>
            <a:endParaRPr lang="ru-RU" sz="24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2885767"/>
              </p:ext>
            </p:extLst>
          </p:nvPr>
        </p:nvGraphicFramePr>
        <p:xfrm>
          <a:off x="6148717" y="2035833"/>
          <a:ext cx="5747109" cy="4528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7919653"/>
              </p:ext>
            </p:extLst>
          </p:nvPr>
        </p:nvGraphicFramePr>
        <p:xfrm>
          <a:off x="201247" y="2199737"/>
          <a:ext cx="5707847" cy="4364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1597702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97555" y="3809995"/>
            <a:ext cx="7241823" cy="23706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1912" y="2460978"/>
            <a:ext cx="7247466" cy="23706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пятиугольник 3"/>
          <p:cNvSpPr/>
          <p:nvPr/>
        </p:nvSpPr>
        <p:spPr>
          <a:xfrm>
            <a:off x="-21647" y="199463"/>
            <a:ext cx="10091336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1504" y="51101"/>
            <a:ext cx="9598166" cy="1072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Конкурсы и конференции 2017-2021</a:t>
            </a:r>
            <a:endParaRPr lang="ru-RU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1" name="Объект 11"/>
          <p:cNvSpPr txBox="1">
            <a:spLocks/>
          </p:cNvSpPr>
          <p:nvPr/>
        </p:nvSpPr>
        <p:spPr>
          <a:xfrm>
            <a:off x="81504" y="1107999"/>
            <a:ext cx="11975029" cy="7885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Более </a:t>
            </a:r>
            <a:r>
              <a:rPr lang="ru-RU" sz="1800" b="1" u="sng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70 учащихся </a:t>
            </a:r>
            <a:r>
              <a:rPr lang="ru-RU" sz="18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становились призерами и победителями региональных конкурсов и конференций. </a:t>
            </a:r>
            <a:r>
              <a:rPr lang="ru-RU" sz="18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Также было подготовлено более </a:t>
            </a:r>
            <a:r>
              <a:rPr lang="ru-RU" sz="1800" b="1" u="sng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 </a:t>
            </a:r>
            <a:r>
              <a:rPr lang="ru-RU" sz="1800" b="1" u="sng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призеров всероссийских и международных конкурсов.</a:t>
            </a: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dirty="0" smtClean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/>
          </p:nvPr>
        </p:nvGraphicFramePr>
        <p:xfrm>
          <a:off x="178593" y="1796345"/>
          <a:ext cx="6831807" cy="48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78579" y="6274172"/>
            <a:ext cx="1354666" cy="2616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Региональные</a:t>
            </a:r>
            <a:endParaRPr lang="ru-RU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00048" y="6262883"/>
            <a:ext cx="1620041" cy="2616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Всероссийские</a:t>
            </a:r>
            <a:endParaRPr lang="ru-RU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08900" y="6012562"/>
            <a:ext cx="39299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400" dirty="0" err="1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Боярников</a:t>
            </a:r>
            <a:r>
              <a:rPr lang="ru-RU" sz="14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Евгений: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Грант за особые способности и достижения в области цифровых технологий </a:t>
            </a:r>
            <a:endParaRPr lang="ru-RU" sz="1400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33756" t="12630" r="32513" b="849"/>
          <a:stretch/>
        </p:blipFill>
        <p:spPr>
          <a:xfrm>
            <a:off x="8272290" y="2007216"/>
            <a:ext cx="2803165" cy="38946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821935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5827" y="230345"/>
            <a:ext cx="8995448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1504" y="51101"/>
            <a:ext cx="9598166" cy="1072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Конкурсы</a:t>
            </a:r>
            <a:r>
              <a:rPr lang="en-US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 ISEF</a:t>
            </a:r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 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7974" y="1278235"/>
            <a:ext cx="115157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International Science and Engineering Fair (ISEF) — </a:t>
            </a:r>
            <a:r>
              <a:rPr lang="ru-RU" sz="20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Всемирный смотр-конкурс научных и инженерных достижений школьников</a:t>
            </a:r>
            <a:r>
              <a:rPr lang="en-US" sz="20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ru-RU" sz="20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России под эгидой </a:t>
            </a:r>
            <a:r>
              <a:rPr lang="en-US" sz="20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ISEF</a:t>
            </a:r>
            <a:r>
              <a:rPr lang="ru-RU" sz="2000" b="1" dirty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проводится 4 конкурса. 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834223"/>
              </p:ext>
            </p:extLst>
          </p:nvPr>
        </p:nvGraphicFramePr>
        <p:xfrm>
          <a:off x="378859" y="2339975"/>
          <a:ext cx="2774205" cy="392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Acrobat Document" r:id="rId3" imgW="4797000" imgH="6770880" progId="">
                  <p:embed/>
                </p:oleObj>
              </mc:Choice>
              <mc:Fallback>
                <p:oleObj name="Acrobat Document" r:id="rId3" imgW="4797000" imgH="677088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859" y="2339975"/>
                        <a:ext cx="2774205" cy="392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577929"/>
              </p:ext>
            </p:extLst>
          </p:nvPr>
        </p:nvGraphicFramePr>
        <p:xfrm>
          <a:off x="1568168" y="2882408"/>
          <a:ext cx="2676602" cy="3783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Acrobat Document" r:id="rId5" imgW="4797000" imgH="6770880" progId="">
                  <p:embed/>
                </p:oleObj>
              </mc:Choice>
              <mc:Fallback>
                <p:oleObj name="Acrobat Document" r:id="rId5" imgW="4797000" imgH="677088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8168" y="2882408"/>
                        <a:ext cx="2676602" cy="37831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8499" y="2339975"/>
            <a:ext cx="2513753" cy="3556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67218" y="2339975"/>
            <a:ext cx="2170265" cy="3070225"/>
          </a:xfrm>
          <a:prstGeom prst="rect">
            <a:avLst/>
          </a:prstGeom>
        </p:spPr>
      </p:pic>
      <p:pic>
        <p:nvPicPr>
          <p:cNvPr id="2053" name="Picture 5" descr="https://psv4.userapi.com/c235131/u413685971/docs/d50/fddd6adc2557/Kuznetsov_A_B_Diplom_3stepeni_2022g.jpg?extra=O4w5GjY8sEYnzMbQY-oy1N8GLeTFDH62N1cjbjj9RxtDo-XDVgfxtaNk-_BoDqaeueh0aCc9DENb7gggX7QQk3vx7ifEBvOYUpr_lKv1B8urEayl2UlnoRRa1xHXDRa009ebxYIZs4V6Dt8blvkHaac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537" y="2882408"/>
            <a:ext cx="2255461" cy="318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568168" y="6127294"/>
            <a:ext cx="39299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«Ученые будущего», организатор МГУ им. М.В. Ломоносова</a:t>
            </a:r>
            <a:endParaRPr lang="ru-RU" sz="16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474002" y="6142359"/>
            <a:ext cx="39299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«РОСТ», организатор Университет </a:t>
            </a:r>
            <a:r>
              <a:rPr lang="ru-RU" sz="1600" b="1" dirty="0" err="1" smtClean="0">
                <a:solidFill>
                  <a:srgbClr val="374C6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Иннополис</a:t>
            </a:r>
            <a:endParaRPr lang="ru-RU" sz="1600" b="1" dirty="0">
              <a:solidFill>
                <a:srgbClr val="374C6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22588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: пятиугольник 3"/>
          <p:cNvSpPr/>
          <p:nvPr/>
        </p:nvSpPr>
        <p:spPr>
          <a:xfrm>
            <a:off x="-5827" y="230345"/>
            <a:ext cx="8995448" cy="722156"/>
          </a:xfrm>
          <a:prstGeom prst="homePlate">
            <a:avLst/>
          </a:prstGeom>
          <a:solidFill>
            <a:srgbClr val="374C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74C6B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1504" y="51101"/>
            <a:ext cx="9598166" cy="1072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Векторный чат</a:t>
            </a:r>
            <a:endParaRPr lang="ru-RU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" name="AutoShape 2" descr="https://pp.userapi.com/c638717/v638717001/393c/5_j090JlSb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pp.userapi.com/c604725/v604725923/16470/Fyxp6WOfQGw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ÐÐ°ÑÑÐ¸Ð½ÐºÐ¸ Ð¿Ð¾ Ð·Ð°Ð¿ÑÐ¾ÑÑ ÐºÐ¾ÑÐ¼Ð¸ÑÐµÑÐºÐ¸Ð¹ ÑÐ¿ÑÑÐ½Ð¸Ðº 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53" y="1627967"/>
            <a:ext cx="3636169" cy="48482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1319514"/>
            <a:ext cx="3279775" cy="46424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19172" t="8810" r="22733" b="24084"/>
          <a:stretch/>
        </p:blipFill>
        <p:spPr>
          <a:xfrm>
            <a:off x="6089932" y="1919315"/>
            <a:ext cx="5799377" cy="36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86895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17051</TotalTime>
  <Words>376</Words>
  <Application>Microsoft Office PowerPoint</Application>
  <PresentationFormat>Широкоэкранный</PresentationFormat>
  <Paragraphs>95</Paragraphs>
  <Slides>13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Segoe UI</vt:lpstr>
      <vt:lpstr>Segoe UI Black</vt:lpstr>
      <vt:lpstr>Symbol</vt:lpstr>
      <vt:lpstr>Tahoma</vt:lpstr>
      <vt:lpstr>Тема Office</vt:lpstr>
      <vt:lpstr>1_Тема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ОБУЧЕНИЯ «МАХАОН»</dc:title>
  <dc:creator>Юлия Зубковская</dc:creator>
  <cp:lastModifiedBy>Admin</cp:lastModifiedBy>
  <cp:revision>237</cp:revision>
  <dcterms:created xsi:type="dcterms:W3CDTF">2017-05-29T20:45:16Z</dcterms:created>
  <dcterms:modified xsi:type="dcterms:W3CDTF">2022-05-19T15:36:17Z</dcterms:modified>
</cp:coreProperties>
</file>