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3"/>
    <p:sldId id="257" r:id="rId24"/>
    <p:sldId id="258" r:id="rId25"/>
    <p:sldId id="259" r:id="rId26"/>
    <p:sldId id="260" r:id="rId27"/>
    <p:sldId id="261" r:id="rId28"/>
    <p:sldId id="262" r:id="rId29"/>
    <p:sldId id="263" r:id="rId30"/>
    <p:sldId id="264" r:id="rId31"/>
    <p:sldId id="265" r:id="rId32"/>
    <p:sldId id="266" r:id="rId33"/>
  </p:sldIdLst>
  <p:sldSz cx="18288000" cy="10287000"/>
  <p:notesSz cx="6858000" cy="9144000"/>
  <p:embeddedFontLst>
    <p:embeddedFont>
      <p:font typeface="Nunito" charset="1" panose="00000500000000000000"/>
      <p:regular r:id="rId6"/>
    </p:embeddedFont>
    <p:embeddedFont>
      <p:font typeface="Nunito Bold" charset="1" panose="00000800000000000000"/>
      <p:regular r:id="rId7"/>
    </p:embeddedFont>
    <p:embeddedFont>
      <p:font typeface="Arimo" charset="1" panose="020B0604020202020204"/>
      <p:regular r:id="rId8"/>
    </p:embeddedFont>
    <p:embeddedFont>
      <p:font typeface="Arimo Bold" charset="1" panose="020B0704020202020204"/>
      <p:regular r:id="rId9"/>
    </p:embeddedFont>
    <p:embeddedFont>
      <p:font typeface="Arimo Italics" charset="1" panose="020B0604020202090204"/>
      <p:regular r:id="rId10"/>
    </p:embeddedFont>
    <p:embeddedFont>
      <p:font typeface="Arimo Bold Italics" charset="1" panose="020B0704020202090204"/>
      <p:regular r:id="rId11"/>
    </p:embeddedFont>
    <p:embeddedFont>
      <p:font typeface="Rubik One" charset="1" panose="02000604000000020004"/>
      <p:regular r:id="rId12"/>
    </p:embeddedFont>
    <p:embeddedFont>
      <p:font typeface="HK Grotesk Light" charset="1" panose="00000400000000000000"/>
      <p:regular r:id="rId13"/>
    </p:embeddedFont>
    <p:embeddedFont>
      <p:font typeface="HK Grotesk Light Bold" charset="1" panose="00000500000000000000"/>
      <p:regular r:id="rId14"/>
    </p:embeddedFont>
    <p:embeddedFont>
      <p:font typeface="HK Grotesk Light Italics" charset="1" panose="00000400000000000000"/>
      <p:regular r:id="rId15"/>
    </p:embeddedFont>
    <p:embeddedFont>
      <p:font typeface="HK Grotesk Light Bold Italics" charset="1" panose="00000500000000000000"/>
      <p:regular r:id="rId16"/>
    </p:embeddedFont>
    <p:embeddedFont>
      <p:font typeface="HK Grotesk Bold" charset="1" panose="00000800000000000000"/>
      <p:regular r:id="rId17"/>
    </p:embeddedFont>
    <p:embeddedFont>
      <p:font typeface="HK Grotesk Bold Italics" charset="1" panose="00000800000000000000"/>
      <p:regular r:id="rId18"/>
    </p:embeddedFont>
    <p:embeddedFont>
      <p:font typeface="Open Sans" charset="1" panose="020B0606030504020204"/>
      <p:regular r:id="rId19"/>
    </p:embeddedFont>
    <p:embeddedFont>
      <p:font typeface="Open Sans Bold" charset="1" panose="020B0806030504020204"/>
      <p:regular r:id="rId20"/>
    </p:embeddedFont>
    <p:embeddedFont>
      <p:font typeface="Open Sans Italics" charset="1" panose="020B0606030504020204"/>
      <p:regular r:id="rId21"/>
    </p:embeddedFont>
    <p:embeddedFont>
      <p:font typeface="Open Sans Bold Italics" charset="1" panose="020B0806030504020204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slides/slide1.xml" Type="http://schemas.openxmlformats.org/officeDocument/2006/relationships/slide"/><Relationship Id="rId24" Target="slides/slide2.xml" Type="http://schemas.openxmlformats.org/officeDocument/2006/relationships/slide"/><Relationship Id="rId25" Target="slides/slide3.xml" Type="http://schemas.openxmlformats.org/officeDocument/2006/relationships/slide"/><Relationship Id="rId26" Target="slides/slide4.xml" Type="http://schemas.openxmlformats.org/officeDocument/2006/relationships/slide"/><Relationship Id="rId27" Target="slides/slide5.xml" Type="http://schemas.openxmlformats.org/officeDocument/2006/relationships/slide"/><Relationship Id="rId28" Target="slides/slide6.xml" Type="http://schemas.openxmlformats.org/officeDocument/2006/relationships/slide"/><Relationship Id="rId29" Target="slides/slide7.xml" Type="http://schemas.openxmlformats.org/officeDocument/2006/relationships/slide"/><Relationship Id="rId3" Target="viewProps.xml" Type="http://schemas.openxmlformats.org/officeDocument/2006/relationships/viewProps"/><Relationship Id="rId30" Target="slides/slide8.xml" Type="http://schemas.openxmlformats.org/officeDocument/2006/relationships/slide"/><Relationship Id="rId31" Target="slides/slide9.xml" Type="http://schemas.openxmlformats.org/officeDocument/2006/relationships/slide"/><Relationship Id="rId32" Target="slides/slide10.xml" Type="http://schemas.openxmlformats.org/officeDocument/2006/relationships/slide"/><Relationship Id="rId33" Target="slides/slide11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7.png" Type="http://schemas.openxmlformats.org/officeDocument/2006/relationships/image"/><Relationship Id="rId6" Target="../media/image6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5.png" Type="http://schemas.openxmlformats.org/officeDocument/2006/relationships/image"/><Relationship Id="rId6" Target="../media/image6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7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6.png" Type="http://schemas.openxmlformats.org/officeDocument/2006/relationships/image"/><Relationship Id="rId6" Target="../media/image8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9.png" Type="http://schemas.openxmlformats.org/officeDocument/2006/relationships/image"/><Relationship Id="rId5" Target="../media/image10.png" Type="http://schemas.openxmlformats.org/officeDocument/2006/relationships/image"/><Relationship Id="rId6" Target="../media/image11.png" Type="http://schemas.openxmlformats.org/officeDocument/2006/relationships/image"/><Relationship Id="rId7" Target="../media/image6.png" Type="http://schemas.openxmlformats.org/officeDocument/2006/relationships/image"/><Relationship Id="rId8" Target="../media/image8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12.png" Type="http://schemas.openxmlformats.org/officeDocument/2006/relationships/image"/><Relationship Id="rId5" Target="../media/image13.png" Type="http://schemas.openxmlformats.org/officeDocument/2006/relationships/image"/><Relationship Id="rId6" Target="../media/image14.png" Type="http://schemas.openxmlformats.org/officeDocument/2006/relationships/image"/><Relationship Id="rId7" Target="../media/image6.png" Type="http://schemas.openxmlformats.org/officeDocument/2006/relationships/image"/><Relationship Id="rId8" Target="../media/image8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15.png" Type="http://schemas.openxmlformats.org/officeDocument/2006/relationships/image"/><Relationship Id="rId5" Target="../media/image6.png" Type="http://schemas.openxmlformats.org/officeDocument/2006/relationships/image"/><Relationship Id="rId6" Target="../media/image8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16.png" Type="http://schemas.openxmlformats.org/officeDocument/2006/relationships/image"/><Relationship Id="rId5" Target="../media/image17.svg" Type="http://schemas.openxmlformats.org/officeDocument/2006/relationships/image"/><Relationship Id="rId6" Target="../media/image18.png" Type="http://schemas.openxmlformats.org/officeDocument/2006/relationships/image"/><Relationship Id="rId7" Target="../media/image19.svg" Type="http://schemas.openxmlformats.org/officeDocument/2006/relationships/image"/><Relationship Id="rId8" Target="../media/image6.png" Type="http://schemas.openxmlformats.org/officeDocument/2006/relationships/image"/><Relationship Id="rId9" Target="../media/image8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6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C038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77326" y="-363068"/>
            <a:ext cx="14919274" cy="11013136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-7037" y="2111287"/>
            <a:ext cx="18288000" cy="35674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39"/>
              </a:lnSpc>
            </a:pPr>
            <a:r>
              <a:rPr lang="en-US" sz="6399">
                <a:solidFill>
                  <a:srgbClr val="FFFFFF"/>
                </a:solidFill>
                <a:latin typeface="Rubik One"/>
              </a:rPr>
              <a:t>ОБРАЗОВАТЕЛЬНАЯ</a:t>
            </a:r>
          </a:p>
          <a:p>
            <a:pPr algn="ctr">
              <a:lnSpc>
                <a:spcPts val="7039"/>
              </a:lnSpc>
            </a:pPr>
            <a:r>
              <a:rPr lang="en-US" sz="6399">
                <a:solidFill>
                  <a:srgbClr val="FFFFFF"/>
                </a:solidFill>
                <a:latin typeface="Rubik One"/>
              </a:rPr>
              <a:t>ПРОГРАММА</a:t>
            </a:r>
          </a:p>
          <a:p>
            <a:pPr algn="ctr">
              <a:lnSpc>
                <a:spcPts val="7039"/>
              </a:lnSpc>
            </a:pPr>
            <a:r>
              <a:rPr lang="en-US" sz="6399">
                <a:solidFill>
                  <a:srgbClr val="FFFFFF"/>
                </a:solidFill>
                <a:latin typeface="Rubik One"/>
              </a:rPr>
              <a:t>"ТЕХНИКА И ТЕХНОЛОГИЯ МЕДИАЖУРНАЛИСТИКИ"</a:t>
            </a:r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284088" y="3156497"/>
            <a:ext cx="1393238" cy="1419861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5609215" y="7815235"/>
            <a:ext cx="1416008" cy="1443065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6317219" y="1678128"/>
            <a:ext cx="436146" cy="44448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561828" y="759603"/>
            <a:ext cx="2690303" cy="3333365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0" y="6447829"/>
            <a:ext cx="18288000" cy="14935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60"/>
              </a:lnSpc>
            </a:pPr>
            <a:r>
              <a:rPr lang="en-US" sz="3600">
                <a:solidFill>
                  <a:srgbClr val="FADB69"/>
                </a:solidFill>
                <a:latin typeface="Rubik One"/>
              </a:rPr>
              <a:t>ТАМАРА СЕРГЕЕВНА ЩЕДРЕНКО</a:t>
            </a:r>
          </a:p>
          <a:p>
            <a:pPr algn="ctr">
              <a:lnSpc>
                <a:spcPts val="3960"/>
              </a:lnSpc>
            </a:pPr>
            <a:r>
              <a:rPr lang="en-US" sz="3600">
                <a:solidFill>
                  <a:srgbClr val="FADB69"/>
                </a:solidFill>
                <a:latin typeface="Rubik One"/>
              </a:rPr>
              <a:t>ЦЕНТР ВНЕШКОЛЬНОЙ РАБОТЫ "ГАЛАКТИКА"</a:t>
            </a:r>
          </a:p>
          <a:p>
            <a:pPr algn="ctr">
              <a:lnSpc>
                <a:spcPts val="3960"/>
              </a:lnSpc>
            </a:pPr>
            <a:r>
              <a:rPr lang="en-US" sz="3600">
                <a:solidFill>
                  <a:srgbClr val="FADB69"/>
                </a:solidFill>
                <a:latin typeface="Rubik One"/>
              </a:rPr>
              <a:t>Г. НОВОСИБИРСК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C038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77326" y="-363068"/>
            <a:ext cx="14919274" cy="11013136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6089769" y="584220"/>
            <a:ext cx="872291" cy="88895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483799" y="584220"/>
            <a:ext cx="436146" cy="44448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677326" y="2105627"/>
            <a:ext cx="872291" cy="888959"/>
          </a:xfrm>
          <a:prstGeom prst="rect">
            <a:avLst/>
          </a:prstGeom>
        </p:spPr>
      </p:pic>
      <p:grpSp>
        <p:nvGrpSpPr>
          <p:cNvPr name="Group 6" id="6"/>
          <p:cNvGrpSpPr/>
          <p:nvPr/>
        </p:nvGrpSpPr>
        <p:grpSpPr>
          <a:xfrm rot="0">
            <a:off x="6482164" y="7591029"/>
            <a:ext cx="5798978" cy="1665706"/>
            <a:chOff x="0" y="0"/>
            <a:chExt cx="3782938" cy="1090984"/>
          </a:xfrm>
        </p:grpSpPr>
        <p:sp>
          <p:nvSpPr>
            <p:cNvPr name="Freeform 7" id="7"/>
            <p:cNvSpPr/>
            <p:nvPr/>
          </p:nvSpPr>
          <p:spPr>
            <a:xfrm>
              <a:off x="0" y="0"/>
              <a:ext cx="3782938" cy="1090985"/>
            </a:xfrm>
            <a:custGeom>
              <a:avLst/>
              <a:gdLst/>
              <a:ahLst/>
              <a:cxnLst/>
              <a:rect r="r" b="b" t="t" l="l"/>
              <a:pathLst>
                <a:path h="1090985" w="3782938">
                  <a:moveTo>
                    <a:pt x="3658478" y="1090984"/>
                  </a:moveTo>
                  <a:lnTo>
                    <a:pt x="124460" y="1090984"/>
                  </a:lnTo>
                  <a:cubicBezTo>
                    <a:pt x="55880" y="1090984"/>
                    <a:pt x="0" y="1035104"/>
                    <a:pt x="0" y="96652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658478" y="0"/>
                  </a:lnTo>
                  <a:cubicBezTo>
                    <a:pt x="3727058" y="0"/>
                    <a:pt x="3782938" y="55880"/>
                    <a:pt x="3782938" y="124460"/>
                  </a:cubicBezTo>
                  <a:lnTo>
                    <a:pt x="3782938" y="966525"/>
                  </a:lnTo>
                  <a:cubicBezTo>
                    <a:pt x="3782938" y="1035105"/>
                    <a:pt x="3727058" y="1090985"/>
                    <a:pt x="3658478" y="109098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7718965" y="8740741"/>
            <a:ext cx="3655910" cy="2609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100"/>
              </a:lnSpc>
              <a:spcBef>
                <a:spcPct val="0"/>
              </a:spcBef>
            </a:pPr>
          </a:p>
        </p:txBody>
      </p:sp>
      <p:sp>
        <p:nvSpPr>
          <p:cNvPr name="TextBox 9" id="9"/>
          <p:cNvSpPr txBox="true"/>
          <p:nvPr/>
        </p:nvSpPr>
        <p:spPr>
          <a:xfrm rot="0">
            <a:off x="7900566" y="7930643"/>
            <a:ext cx="4125195" cy="9144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749"/>
              </a:lnSpc>
              <a:spcBef>
                <a:spcPct val="0"/>
              </a:spcBef>
            </a:pPr>
            <a:r>
              <a:rPr lang="en-US" sz="2499">
                <a:solidFill>
                  <a:srgbClr val="2E0266"/>
                </a:solidFill>
                <a:latin typeface="Nunito Bold"/>
              </a:rPr>
              <a:t>Отгадайте зашифрованное слово</a:t>
            </a:r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6061997" y="7511899"/>
            <a:ext cx="1379374" cy="1823966"/>
          </a:xfrm>
          <a:prstGeom prst="rect">
            <a:avLst/>
          </a:prstGeom>
        </p:spPr>
      </p:pic>
      <p:grpSp>
        <p:nvGrpSpPr>
          <p:cNvPr name="Group 11" id="11"/>
          <p:cNvGrpSpPr/>
          <p:nvPr/>
        </p:nvGrpSpPr>
        <p:grpSpPr>
          <a:xfrm rot="0">
            <a:off x="4237126" y="1357355"/>
            <a:ext cx="9813748" cy="2293445"/>
            <a:chOff x="0" y="0"/>
            <a:chExt cx="13084998" cy="3057927"/>
          </a:xfrm>
        </p:grpSpPr>
        <p:sp>
          <p:nvSpPr>
            <p:cNvPr name="TextBox 12" id="12"/>
            <p:cNvSpPr txBox="true"/>
            <p:nvPr/>
          </p:nvSpPr>
          <p:spPr>
            <a:xfrm rot="0">
              <a:off x="0" y="862684"/>
              <a:ext cx="13084998" cy="219524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2460"/>
                </a:lnSpc>
              </a:pPr>
              <a:r>
                <a:rPr lang="en-US" sz="11327">
                  <a:solidFill>
                    <a:srgbClr val="F9D967"/>
                  </a:solidFill>
                  <a:latin typeface="Rubik One"/>
                </a:rPr>
                <a:t>ГАЛ</a:t>
              </a:r>
              <a:r>
                <a:rPr lang="en-US" sz="11327">
                  <a:solidFill>
                    <a:srgbClr val="E773FF"/>
                  </a:solidFill>
                  <a:latin typeface="Rubik One"/>
                </a:rPr>
                <a:t>AКТ</a:t>
              </a:r>
              <a:r>
                <a:rPr lang="en-US" sz="11327">
                  <a:solidFill>
                    <a:srgbClr val="4FFAFF"/>
                  </a:solidFill>
                  <a:latin typeface="Rubik One"/>
                </a:rPr>
                <a:t>ИКА</a:t>
              </a:r>
            </a:p>
          </p:txBody>
        </p:sp>
        <p:sp>
          <p:nvSpPr>
            <p:cNvPr name="TextBox 13" id="13"/>
            <p:cNvSpPr txBox="true"/>
            <p:nvPr/>
          </p:nvSpPr>
          <p:spPr>
            <a:xfrm rot="0">
              <a:off x="4280516" y="19050"/>
              <a:ext cx="4523966" cy="4246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420"/>
                </a:lnSpc>
              </a:pPr>
              <a:r>
                <a:rPr lang="en-US" spc="72" sz="2200">
                  <a:solidFill>
                    <a:srgbClr val="FFFFFF"/>
                  </a:solidFill>
                  <a:latin typeface="Rubik One"/>
                </a:rPr>
                <a:t>ОБРАЗОВАТЕЛЬНАЯ</a:t>
              </a:r>
            </a:p>
          </p:txBody>
        </p:sp>
      </p:grpSp>
      <p:pic>
        <p:nvPicPr>
          <p:cNvPr name="Picture 14" id="14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-2837311">
            <a:off x="13521584" y="3872726"/>
            <a:ext cx="436146" cy="444480"/>
          </a:xfrm>
          <a:prstGeom prst="rect">
            <a:avLst/>
          </a:prstGeom>
        </p:spPr>
      </p:pic>
      <p:grpSp>
        <p:nvGrpSpPr>
          <p:cNvPr name="Group 15" id="15"/>
          <p:cNvGrpSpPr>
            <a:grpSpLocks noChangeAspect="true"/>
          </p:cNvGrpSpPr>
          <p:nvPr/>
        </p:nvGrpSpPr>
        <p:grpSpPr>
          <a:xfrm rot="1041827">
            <a:off x="6567049" y="4067521"/>
            <a:ext cx="2667034" cy="2540942"/>
            <a:chOff x="0" y="0"/>
            <a:chExt cx="1772920" cy="1689100"/>
          </a:xfrm>
        </p:grpSpPr>
        <p:sp>
          <p:nvSpPr>
            <p:cNvPr name="Freeform 16" id="16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5CE1E6"/>
            </a:solidFill>
          </p:spPr>
        </p:sp>
      </p:grpSp>
      <p:sp>
        <p:nvSpPr>
          <p:cNvPr name="TextBox 17" id="17"/>
          <p:cNvSpPr txBox="true"/>
          <p:nvPr/>
        </p:nvSpPr>
        <p:spPr>
          <a:xfrm rot="-1218952">
            <a:off x="7188811" y="4778181"/>
            <a:ext cx="1386717" cy="14846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440"/>
              </a:lnSpc>
            </a:pPr>
            <a:r>
              <a:rPr lang="en-US" sz="10400">
                <a:solidFill>
                  <a:srgbClr val="FFFFFF"/>
                </a:solidFill>
                <a:latin typeface="Rubik One"/>
              </a:rPr>
              <a:t>К</a:t>
            </a:r>
          </a:p>
        </p:txBody>
      </p:sp>
      <p:grpSp>
        <p:nvGrpSpPr>
          <p:cNvPr name="Group 18" id="18"/>
          <p:cNvGrpSpPr>
            <a:grpSpLocks noChangeAspect="true"/>
          </p:cNvGrpSpPr>
          <p:nvPr/>
        </p:nvGrpSpPr>
        <p:grpSpPr>
          <a:xfrm rot="-893823">
            <a:off x="13647770" y="5911521"/>
            <a:ext cx="2667034" cy="2540942"/>
            <a:chOff x="0" y="0"/>
            <a:chExt cx="1772920" cy="1689100"/>
          </a:xfrm>
        </p:grpSpPr>
        <p:sp>
          <p:nvSpPr>
            <p:cNvPr name="Freeform 19" id="19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FF914D"/>
            </a:solidFill>
          </p:spPr>
        </p:sp>
      </p:grpSp>
      <p:sp>
        <p:nvSpPr>
          <p:cNvPr name="TextBox 20" id="20"/>
          <p:cNvSpPr txBox="true"/>
          <p:nvPr/>
        </p:nvSpPr>
        <p:spPr>
          <a:xfrm rot="-1071320">
            <a:off x="14301853" y="6650510"/>
            <a:ext cx="1386717" cy="14846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440"/>
              </a:lnSpc>
            </a:pPr>
            <a:r>
              <a:rPr lang="en-US" sz="10400">
                <a:solidFill>
                  <a:srgbClr val="FFFFFF"/>
                </a:solidFill>
                <a:latin typeface="Rubik One"/>
              </a:rPr>
              <a:t>А</a:t>
            </a:r>
          </a:p>
        </p:txBody>
      </p:sp>
      <p:grpSp>
        <p:nvGrpSpPr>
          <p:cNvPr name="Group 21" id="21"/>
          <p:cNvGrpSpPr>
            <a:grpSpLocks noChangeAspect="true"/>
          </p:cNvGrpSpPr>
          <p:nvPr/>
        </p:nvGrpSpPr>
        <p:grpSpPr>
          <a:xfrm rot="1214571">
            <a:off x="2472441" y="3559984"/>
            <a:ext cx="2667034" cy="2540942"/>
            <a:chOff x="0" y="0"/>
            <a:chExt cx="1772920" cy="1689100"/>
          </a:xfrm>
        </p:grpSpPr>
        <p:sp>
          <p:nvSpPr>
            <p:cNvPr name="Freeform 22" id="22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23" id="23"/>
          <p:cNvSpPr txBox="true"/>
          <p:nvPr/>
        </p:nvSpPr>
        <p:spPr>
          <a:xfrm rot="1424785">
            <a:off x="3039953" y="4319611"/>
            <a:ext cx="1386717" cy="14846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440"/>
              </a:lnSpc>
            </a:pPr>
            <a:r>
              <a:rPr lang="en-US" sz="10400">
                <a:solidFill>
                  <a:srgbClr val="5801C6"/>
                </a:solidFill>
                <a:latin typeface="Rubik One"/>
              </a:rPr>
              <a:t>У</a:t>
            </a:r>
          </a:p>
        </p:txBody>
      </p:sp>
      <p:grpSp>
        <p:nvGrpSpPr>
          <p:cNvPr name="Group 24" id="24"/>
          <p:cNvGrpSpPr>
            <a:grpSpLocks noChangeAspect="true"/>
          </p:cNvGrpSpPr>
          <p:nvPr/>
        </p:nvGrpSpPr>
        <p:grpSpPr>
          <a:xfrm rot="-914001">
            <a:off x="10411978" y="4067521"/>
            <a:ext cx="2667034" cy="2540942"/>
            <a:chOff x="0" y="0"/>
            <a:chExt cx="1772920" cy="1689100"/>
          </a:xfrm>
        </p:grpSpPr>
        <p:sp>
          <p:nvSpPr>
            <p:cNvPr name="Freeform 25" id="25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E773FF"/>
            </a:solidFill>
          </p:spPr>
        </p:sp>
      </p:grpSp>
      <p:sp>
        <p:nvSpPr>
          <p:cNvPr name="TextBox 26" id="26"/>
          <p:cNvSpPr txBox="true"/>
          <p:nvPr/>
        </p:nvSpPr>
        <p:spPr>
          <a:xfrm rot="-860988">
            <a:off x="11150785" y="4883947"/>
            <a:ext cx="1386717" cy="14846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440"/>
              </a:lnSpc>
            </a:pPr>
            <a:r>
              <a:rPr lang="en-US" sz="10400">
                <a:solidFill>
                  <a:srgbClr val="FFFFFF"/>
                </a:solidFill>
                <a:latin typeface="Rubik One"/>
              </a:rPr>
              <a:t>Р</a:t>
            </a:r>
          </a:p>
        </p:txBody>
      </p:sp>
      <p:grpSp>
        <p:nvGrpSpPr>
          <p:cNvPr name="Group 27" id="27"/>
          <p:cNvGrpSpPr>
            <a:grpSpLocks noChangeAspect="true"/>
          </p:cNvGrpSpPr>
          <p:nvPr/>
        </p:nvGrpSpPr>
        <p:grpSpPr>
          <a:xfrm rot="738188">
            <a:off x="14756252" y="2347585"/>
            <a:ext cx="2667034" cy="2540942"/>
            <a:chOff x="0" y="0"/>
            <a:chExt cx="1772920" cy="1689100"/>
          </a:xfrm>
        </p:grpSpPr>
        <p:sp>
          <p:nvSpPr>
            <p:cNvPr name="Freeform 28" id="28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7ED957"/>
            </a:solidFill>
          </p:spPr>
        </p:sp>
      </p:grpSp>
      <p:sp>
        <p:nvSpPr>
          <p:cNvPr name="TextBox 29" id="29"/>
          <p:cNvSpPr txBox="true"/>
          <p:nvPr/>
        </p:nvSpPr>
        <p:spPr>
          <a:xfrm rot="606646">
            <a:off x="15388141" y="3095329"/>
            <a:ext cx="1386717" cy="14846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440"/>
              </a:lnSpc>
            </a:pPr>
            <a:r>
              <a:rPr lang="en-US" sz="10400">
                <a:solidFill>
                  <a:srgbClr val="FFFFFF"/>
                </a:solidFill>
                <a:latin typeface="Rubik One"/>
              </a:rPr>
              <a:t>Р</a:t>
            </a:r>
          </a:p>
        </p:txBody>
      </p:sp>
      <p:grpSp>
        <p:nvGrpSpPr>
          <p:cNvPr name="Group 30" id="30"/>
          <p:cNvGrpSpPr>
            <a:grpSpLocks noChangeAspect="true"/>
          </p:cNvGrpSpPr>
          <p:nvPr/>
        </p:nvGrpSpPr>
        <p:grpSpPr>
          <a:xfrm rot="-893823">
            <a:off x="727948" y="6320558"/>
            <a:ext cx="2667034" cy="2540942"/>
            <a:chOff x="0" y="0"/>
            <a:chExt cx="1772920" cy="1689100"/>
          </a:xfrm>
        </p:grpSpPr>
        <p:sp>
          <p:nvSpPr>
            <p:cNvPr name="Freeform 31" id="31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F7DB17"/>
            </a:solidFill>
          </p:spPr>
        </p:sp>
      </p:grpSp>
      <p:sp>
        <p:nvSpPr>
          <p:cNvPr name="TextBox 32" id="32"/>
          <p:cNvSpPr txBox="true"/>
          <p:nvPr/>
        </p:nvSpPr>
        <p:spPr>
          <a:xfrm rot="-1071320">
            <a:off x="1410606" y="7136634"/>
            <a:ext cx="1386717" cy="14846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440"/>
              </a:lnSpc>
            </a:pPr>
            <a:r>
              <a:rPr lang="en-US" sz="10400">
                <a:solidFill>
                  <a:srgbClr val="FFFFFF"/>
                </a:solidFill>
                <a:latin typeface="Rubik One"/>
              </a:rPr>
              <a:t>Т</a:t>
            </a:r>
          </a:p>
        </p:txBody>
      </p:sp>
      <p:pic>
        <p:nvPicPr>
          <p:cNvPr name="Picture 33" id="33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2700127" y="8555563"/>
            <a:ext cx="1379122" cy="1405474"/>
          </a:xfrm>
          <a:prstGeom prst="rect">
            <a:avLst/>
          </a:prstGeom>
        </p:spPr>
      </p:pic>
      <p:pic>
        <p:nvPicPr>
          <p:cNvPr name="Picture 34" id="34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-1730887">
            <a:off x="4865335" y="7068911"/>
            <a:ext cx="436146" cy="444480"/>
          </a:xfrm>
          <a:prstGeom prst="rect">
            <a:avLst/>
          </a:prstGeom>
        </p:spPr>
      </p:pic>
      <p:pic>
        <p:nvPicPr>
          <p:cNvPr name="Picture 35" id="35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6105027" y="8229454"/>
            <a:ext cx="1453556" cy="161506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C038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77326" y="257175"/>
            <a:ext cx="14919274" cy="11013136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6089769" y="584220"/>
            <a:ext cx="872291" cy="88895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483799" y="584220"/>
            <a:ext cx="436146" cy="44448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677326" y="2105627"/>
            <a:ext cx="872291" cy="888959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7718965" y="8740741"/>
            <a:ext cx="3655910" cy="2609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100"/>
              </a:lnSpc>
              <a:spcBef>
                <a:spcPct val="0"/>
              </a:spcBef>
            </a:pPr>
          </a:p>
        </p:txBody>
      </p:sp>
      <p:grpSp>
        <p:nvGrpSpPr>
          <p:cNvPr name="Group 7" id="7"/>
          <p:cNvGrpSpPr/>
          <p:nvPr/>
        </p:nvGrpSpPr>
        <p:grpSpPr>
          <a:xfrm rot="0">
            <a:off x="4237126" y="1357355"/>
            <a:ext cx="9813748" cy="2293445"/>
            <a:chOff x="0" y="0"/>
            <a:chExt cx="13084998" cy="3057927"/>
          </a:xfrm>
        </p:grpSpPr>
        <p:sp>
          <p:nvSpPr>
            <p:cNvPr name="TextBox 8" id="8"/>
            <p:cNvSpPr txBox="true"/>
            <p:nvPr/>
          </p:nvSpPr>
          <p:spPr>
            <a:xfrm rot="0">
              <a:off x="0" y="862684"/>
              <a:ext cx="13084998" cy="219524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2460"/>
                </a:lnSpc>
              </a:pPr>
              <a:r>
                <a:rPr lang="en-US" sz="11327">
                  <a:solidFill>
                    <a:srgbClr val="F9D967"/>
                  </a:solidFill>
                  <a:latin typeface="Rubik One"/>
                </a:rPr>
                <a:t>ГАЛ</a:t>
              </a:r>
              <a:r>
                <a:rPr lang="en-US" sz="11327">
                  <a:solidFill>
                    <a:srgbClr val="E773FF"/>
                  </a:solidFill>
                  <a:latin typeface="Rubik One"/>
                </a:rPr>
                <a:t>AКТ</a:t>
              </a:r>
              <a:r>
                <a:rPr lang="en-US" sz="11327">
                  <a:solidFill>
                    <a:srgbClr val="4FFAFF"/>
                  </a:solidFill>
                  <a:latin typeface="Rubik One"/>
                </a:rPr>
                <a:t>ИКА</a:t>
              </a:r>
            </a:p>
          </p:txBody>
        </p:sp>
        <p:sp>
          <p:nvSpPr>
            <p:cNvPr name="TextBox 9" id="9"/>
            <p:cNvSpPr txBox="true"/>
            <p:nvPr/>
          </p:nvSpPr>
          <p:spPr>
            <a:xfrm rot="0">
              <a:off x="4280516" y="19050"/>
              <a:ext cx="4523966" cy="4246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420"/>
                </a:lnSpc>
              </a:pPr>
              <a:r>
                <a:rPr lang="en-US" spc="72" sz="2200">
                  <a:solidFill>
                    <a:srgbClr val="FFFFFF"/>
                  </a:solidFill>
                  <a:latin typeface="Rubik One"/>
                </a:rPr>
                <a:t>ОБРАЗОВАТЕЛЬНАЯ</a:t>
              </a:r>
            </a:p>
          </p:txBody>
        </p:sp>
      </p:grpSp>
      <p:pic>
        <p:nvPicPr>
          <p:cNvPr name="Picture 10" id="10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-2837311">
            <a:off x="14254241" y="3841476"/>
            <a:ext cx="436146" cy="444480"/>
          </a:xfrm>
          <a:prstGeom prst="rect">
            <a:avLst/>
          </a:prstGeom>
        </p:spPr>
      </p:pic>
      <p:grpSp>
        <p:nvGrpSpPr>
          <p:cNvPr name="Group 11" id="11"/>
          <p:cNvGrpSpPr>
            <a:grpSpLocks noChangeAspect="true"/>
          </p:cNvGrpSpPr>
          <p:nvPr/>
        </p:nvGrpSpPr>
        <p:grpSpPr>
          <a:xfrm rot="1041827">
            <a:off x="6922425" y="4375216"/>
            <a:ext cx="2667034" cy="2540942"/>
            <a:chOff x="0" y="0"/>
            <a:chExt cx="1772920" cy="1689100"/>
          </a:xfrm>
        </p:grpSpPr>
        <p:sp>
          <p:nvSpPr>
            <p:cNvPr name="Freeform 12" id="12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5CE1E6"/>
            </a:solidFill>
          </p:spPr>
        </p:sp>
      </p:grpSp>
      <p:sp>
        <p:nvSpPr>
          <p:cNvPr name="TextBox 13" id="13"/>
          <p:cNvSpPr txBox="true"/>
          <p:nvPr/>
        </p:nvSpPr>
        <p:spPr>
          <a:xfrm rot="-1218952">
            <a:off x="7544187" y="5085877"/>
            <a:ext cx="1386717" cy="14846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440"/>
              </a:lnSpc>
            </a:pPr>
            <a:r>
              <a:rPr lang="en-US" sz="10400">
                <a:solidFill>
                  <a:srgbClr val="FFFFFF"/>
                </a:solidFill>
                <a:latin typeface="Rubik One"/>
              </a:rPr>
              <a:t>К</a:t>
            </a:r>
          </a:p>
        </p:txBody>
      </p:sp>
      <p:grpSp>
        <p:nvGrpSpPr>
          <p:cNvPr name="Group 14" id="14"/>
          <p:cNvGrpSpPr>
            <a:grpSpLocks noChangeAspect="true"/>
          </p:cNvGrpSpPr>
          <p:nvPr/>
        </p:nvGrpSpPr>
        <p:grpSpPr>
          <a:xfrm rot="-893823">
            <a:off x="2132915" y="4770451"/>
            <a:ext cx="2667034" cy="2540942"/>
            <a:chOff x="0" y="0"/>
            <a:chExt cx="1772920" cy="1689100"/>
          </a:xfrm>
        </p:grpSpPr>
        <p:sp>
          <p:nvSpPr>
            <p:cNvPr name="Freeform 15" id="15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FF914D"/>
            </a:solidFill>
          </p:spPr>
        </p:sp>
      </p:grpSp>
      <p:sp>
        <p:nvSpPr>
          <p:cNvPr name="TextBox 16" id="16"/>
          <p:cNvSpPr txBox="true"/>
          <p:nvPr/>
        </p:nvSpPr>
        <p:spPr>
          <a:xfrm rot="-1071320">
            <a:off x="2786997" y="5541086"/>
            <a:ext cx="1386717" cy="14846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440"/>
              </a:lnSpc>
            </a:pPr>
            <a:r>
              <a:rPr lang="en-US" sz="10400">
                <a:solidFill>
                  <a:srgbClr val="FFFFFF"/>
                </a:solidFill>
                <a:latin typeface="Rubik One"/>
              </a:rPr>
              <a:t>А</a:t>
            </a:r>
          </a:p>
        </p:txBody>
      </p:sp>
      <p:grpSp>
        <p:nvGrpSpPr>
          <p:cNvPr name="Group 17" id="17"/>
          <p:cNvGrpSpPr>
            <a:grpSpLocks noChangeAspect="true"/>
          </p:cNvGrpSpPr>
          <p:nvPr/>
        </p:nvGrpSpPr>
        <p:grpSpPr>
          <a:xfrm rot="1214571">
            <a:off x="11644980" y="4357795"/>
            <a:ext cx="2667034" cy="2540942"/>
            <a:chOff x="0" y="0"/>
            <a:chExt cx="1772920" cy="1689100"/>
          </a:xfrm>
        </p:grpSpPr>
        <p:sp>
          <p:nvSpPr>
            <p:cNvPr name="Freeform 18" id="18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19" id="19"/>
          <p:cNvSpPr txBox="true"/>
          <p:nvPr/>
        </p:nvSpPr>
        <p:spPr>
          <a:xfrm rot="1424785">
            <a:off x="12212492" y="5117422"/>
            <a:ext cx="1386717" cy="14846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440"/>
              </a:lnSpc>
            </a:pPr>
            <a:r>
              <a:rPr lang="en-US" sz="10400">
                <a:solidFill>
                  <a:srgbClr val="5801C6"/>
                </a:solidFill>
                <a:latin typeface="Rubik One"/>
              </a:rPr>
              <a:t>У</a:t>
            </a:r>
          </a:p>
        </p:txBody>
      </p:sp>
      <p:grpSp>
        <p:nvGrpSpPr>
          <p:cNvPr name="Group 20" id="20"/>
          <p:cNvGrpSpPr>
            <a:grpSpLocks noChangeAspect="true"/>
          </p:cNvGrpSpPr>
          <p:nvPr/>
        </p:nvGrpSpPr>
        <p:grpSpPr>
          <a:xfrm rot="-914001">
            <a:off x="4572309" y="4885610"/>
            <a:ext cx="2667034" cy="2540942"/>
            <a:chOff x="0" y="0"/>
            <a:chExt cx="1772920" cy="1689100"/>
          </a:xfrm>
        </p:grpSpPr>
        <p:sp>
          <p:nvSpPr>
            <p:cNvPr name="Freeform 21" id="21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E773FF"/>
            </a:solidFill>
          </p:spPr>
        </p:sp>
      </p:grpSp>
      <p:sp>
        <p:nvSpPr>
          <p:cNvPr name="TextBox 22" id="22"/>
          <p:cNvSpPr txBox="true"/>
          <p:nvPr/>
        </p:nvSpPr>
        <p:spPr>
          <a:xfrm rot="-860988">
            <a:off x="5311116" y="5702036"/>
            <a:ext cx="1386717" cy="14846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440"/>
              </a:lnSpc>
            </a:pPr>
            <a:r>
              <a:rPr lang="en-US" sz="10400">
                <a:solidFill>
                  <a:srgbClr val="FFFFFF"/>
                </a:solidFill>
                <a:latin typeface="Rubik One"/>
              </a:rPr>
              <a:t>Р</a:t>
            </a:r>
          </a:p>
        </p:txBody>
      </p:sp>
      <p:grpSp>
        <p:nvGrpSpPr>
          <p:cNvPr name="Group 23" id="23"/>
          <p:cNvGrpSpPr>
            <a:grpSpLocks noChangeAspect="true"/>
          </p:cNvGrpSpPr>
          <p:nvPr/>
        </p:nvGrpSpPr>
        <p:grpSpPr>
          <a:xfrm rot="738188">
            <a:off x="14005063" y="4536964"/>
            <a:ext cx="2667034" cy="2540942"/>
            <a:chOff x="0" y="0"/>
            <a:chExt cx="1772920" cy="1689100"/>
          </a:xfrm>
        </p:grpSpPr>
        <p:sp>
          <p:nvSpPr>
            <p:cNvPr name="Freeform 24" id="24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7ED957"/>
            </a:solidFill>
          </p:spPr>
        </p:sp>
      </p:grpSp>
      <p:sp>
        <p:nvSpPr>
          <p:cNvPr name="TextBox 25" id="25"/>
          <p:cNvSpPr txBox="true"/>
          <p:nvPr/>
        </p:nvSpPr>
        <p:spPr>
          <a:xfrm rot="606646">
            <a:off x="14636951" y="5284708"/>
            <a:ext cx="1386717" cy="14846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440"/>
              </a:lnSpc>
            </a:pPr>
            <a:r>
              <a:rPr lang="en-US" sz="10400">
                <a:solidFill>
                  <a:srgbClr val="FFFFFF"/>
                </a:solidFill>
                <a:latin typeface="Rubik One"/>
              </a:rPr>
              <a:t>Р</a:t>
            </a:r>
          </a:p>
        </p:txBody>
      </p:sp>
      <p:grpSp>
        <p:nvGrpSpPr>
          <p:cNvPr name="Group 26" id="26"/>
          <p:cNvGrpSpPr>
            <a:grpSpLocks noChangeAspect="true"/>
          </p:cNvGrpSpPr>
          <p:nvPr/>
        </p:nvGrpSpPr>
        <p:grpSpPr>
          <a:xfrm rot="-893823">
            <a:off x="9272540" y="4891230"/>
            <a:ext cx="2667034" cy="2540942"/>
            <a:chOff x="0" y="0"/>
            <a:chExt cx="1772920" cy="1689100"/>
          </a:xfrm>
        </p:grpSpPr>
        <p:sp>
          <p:nvSpPr>
            <p:cNvPr name="Freeform 27" id="27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F7DB17"/>
            </a:solidFill>
          </p:spPr>
        </p:sp>
      </p:grpSp>
      <p:sp>
        <p:nvSpPr>
          <p:cNvPr name="TextBox 28" id="28"/>
          <p:cNvSpPr txBox="true"/>
          <p:nvPr/>
        </p:nvSpPr>
        <p:spPr>
          <a:xfrm rot="-1071320">
            <a:off x="9955198" y="5707306"/>
            <a:ext cx="1386717" cy="14846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440"/>
              </a:lnSpc>
            </a:pPr>
            <a:r>
              <a:rPr lang="en-US" sz="10400">
                <a:solidFill>
                  <a:srgbClr val="FFFFFF"/>
                </a:solidFill>
                <a:latin typeface="Rubik One"/>
              </a:rPr>
              <a:t>Т</a:t>
            </a:r>
          </a:p>
        </p:txBody>
      </p:sp>
      <p:pic>
        <p:nvPicPr>
          <p:cNvPr name="Picture 29" id="29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6089769" y="8485211"/>
            <a:ext cx="1379122" cy="1405474"/>
          </a:xfrm>
          <a:prstGeom prst="rect">
            <a:avLst/>
          </a:prstGeom>
        </p:spPr>
      </p:pic>
      <p:pic>
        <p:nvPicPr>
          <p:cNvPr name="Picture 30" id="30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-1730887">
            <a:off x="4019053" y="8372928"/>
            <a:ext cx="436146" cy="4444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C038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84363" y="-363068"/>
            <a:ext cx="14919274" cy="11013136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4060433" y="1801753"/>
            <a:ext cx="872291" cy="88895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5366265" y="6665558"/>
            <a:ext cx="1416008" cy="1443065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2521277" y="2690712"/>
            <a:ext cx="436146" cy="444480"/>
          </a:xfrm>
          <a:prstGeom prst="rect">
            <a:avLst/>
          </a:prstGeom>
        </p:spPr>
      </p:pic>
      <p:grpSp>
        <p:nvGrpSpPr>
          <p:cNvPr name="Group 6" id="6"/>
          <p:cNvGrpSpPr/>
          <p:nvPr/>
        </p:nvGrpSpPr>
        <p:grpSpPr>
          <a:xfrm rot="0">
            <a:off x="6800292" y="7145610"/>
            <a:ext cx="4687416" cy="1425896"/>
            <a:chOff x="0" y="0"/>
            <a:chExt cx="6249888" cy="1901194"/>
          </a:xfrm>
        </p:grpSpPr>
        <p:pic>
          <p:nvPicPr>
            <p:cNvPr name="Picture 7" id="7"/>
            <p:cNvPicPr>
              <a:picLocks noChangeAspect="true"/>
            </p:cNvPicPr>
            <p:nvPr/>
          </p:nvPicPr>
          <p:blipFill>
            <a:blip r:embed="rId5"/>
            <a:srcRect l="0" t="0" r="0" b="0"/>
            <a:stretch>
              <a:fillRect/>
            </a:stretch>
          </p:blipFill>
          <p:spPr>
            <a:xfrm flipH="false" flipV="false" rot="0">
              <a:off x="0" y="666842"/>
              <a:ext cx="6249888" cy="1234353"/>
            </a:xfrm>
            <a:prstGeom prst="rect">
              <a:avLst/>
            </a:prstGeom>
          </p:spPr>
        </p:pic>
        <p:grpSp>
          <p:nvGrpSpPr>
            <p:cNvPr name="Group 8" id="8"/>
            <p:cNvGrpSpPr/>
            <p:nvPr/>
          </p:nvGrpSpPr>
          <p:grpSpPr>
            <a:xfrm rot="0">
              <a:off x="445924" y="0"/>
              <a:ext cx="5358041" cy="1333683"/>
              <a:chOff x="0" y="0"/>
              <a:chExt cx="5013928" cy="1248029"/>
            </a:xfrm>
          </p:grpSpPr>
          <p:sp>
            <p:nvSpPr>
              <p:cNvPr name="Freeform 9" id="9"/>
              <p:cNvSpPr/>
              <p:nvPr/>
            </p:nvSpPr>
            <p:spPr>
              <a:xfrm>
                <a:off x="0" y="0"/>
                <a:ext cx="5015198" cy="1248029"/>
              </a:xfrm>
              <a:custGeom>
                <a:avLst/>
                <a:gdLst/>
                <a:ahLst/>
                <a:cxnLst/>
                <a:rect r="r" b="b" t="t" l="l"/>
                <a:pathLst>
                  <a:path h="1248029" w="5015198">
                    <a:moveTo>
                      <a:pt x="4461478" y="1248029"/>
                    </a:moveTo>
                    <a:lnTo>
                      <a:pt x="553720" y="1248029"/>
                    </a:lnTo>
                    <a:cubicBezTo>
                      <a:pt x="247650" y="1248029"/>
                      <a:pt x="0" y="968640"/>
                      <a:pt x="0" y="624744"/>
                    </a:cubicBezTo>
                    <a:cubicBezTo>
                      <a:pt x="0" y="279415"/>
                      <a:pt x="247650" y="0"/>
                      <a:pt x="553720" y="0"/>
                    </a:cubicBezTo>
                    <a:lnTo>
                      <a:pt x="4461478" y="0"/>
                    </a:lnTo>
                    <a:cubicBezTo>
                      <a:pt x="4767548" y="0"/>
                      <a:pt x="5015198" y="279415"/>
                      <a:pt x="5015198" y="624744"/>
                    </a:cubicBezTo>
                    <a:cubicBezTo>
                      <a:pt x="5013928" y="968640"/>
                      <a:pt x="4766278" y="1248029"/>
                      <a:pt x="4461478" y="124802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862961" y="381092"/>
              <a:ext cx="4523966" cy="5905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00"/>
                </a:lnSpc>
              </a:pPr>
              <a:r>
                <a:rPr lang="en-US" spc="99" sz="3000">
                  <a:solidFill>
                    <a:srgbClr val="3C0384"/>
                  </a:solidFill>
                  <a:latin typeface="Rubik One"/>
                </a:rPr>
                <a:t>НАЧАТЬ ИГРУ</a:t>
              </a: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2831445" y="4250971"/>
            <a:ext cx="13352128" cy="21945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953"/>
              </a:lnSpc>
            </a:pPr>
            <a:r>
              <a:rPr lang="en-US" sz="15412">
                <a:solidFill>
                  <a:srgbClr val="F9D967"/>
                </a:solidFill>
                <a:latin typeface="Rubik One"/>
              </a:rPr>
              <a:t>ГАЛ</a:t>
            </a:r>
            <a:r>
              <a:rPr lang="en-US" sz="15412">
                <a:solidFill>
                  <a:srgbClr val="E773FF"/>
                </a:solidFill>
                <a:latin typeface="Rubik One"/>
              </a:rPr>
              <a:t>AКТ</a:t>
            </a:r>
            <a:r>
              <a:rPr lang="en-US" sz="15412">
                <a:solidFill>
                  <a:srgbClr val="4FFAFF"/>
                </a:solidFill>
                <a:latin typeface="Rubik One"/>
              </a:rPr>
              <a:t>ИКА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941314" y="3524151"/>
            <a:ext cx="6405372" cy="5744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9"/>
              </a:lnSpc>
            </a:pPr>
            <a:r>
              <a:rPr lang="en-US" spc="134" sz="4081">
                <a:solidFill>
                  <a:srgbClr val="FFFFFF"/>
                </a:solidFill>
                <a:latin typeface="Rubik One"/>
              </a:rPr>
              <a:t>ОБРАЗОВАТЕЛЬНАЯ</a:t>
            </a:r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668614">
            <a:off x="1548760" y="5504717"/>
            <a:ext cx="2700332" cy="300036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C038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77326" y="-363068"/>
            <a:ext cx="14919274" cy="11013136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6089769" y="584220"/>
            <a:ext cx="872291" cy="88895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6089769" y="8356874"/>
            <a:ext cx="1416008" cy="1443065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592554" y="584220"/>
            <a:ext cx="436146" cy="44448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422506" y="2761841"/>
            <a:ext cx="872291" cy="888959"/>
          </a:xfrm>
          <a:prstGeom prst="rect">
            <a:avLst/>
          </a:prstGeom>
        </p:spPr>
      </p:pic>
      <p:grpSp>
        <p:nvGrpSpPr>
          <p:cNvPr name="Group 7" id="7"/>
          <p:cNvGrpSpPr/>
          <p:nvPr/>
        </p:nvGrpSpPr>
        <p:grpSpPr>
          <a:xfrm rot="0">
            <a:off x="6061997" y="7511899"/>
            <a:ext cx="5743839" cy="1823966"/>
            <a:chOff x="0" y="0"/>
            <a:chExt cx="7658452" cy="2431955"/>
          </a:xfrm>
        </p:grpSpPr>
        <p:grpSp>
          <p:nvGrpSpPr>
            <p:cNvPr name="Group 8" id="8"/>
            <p:cNvGrpSpPr/>
            <p:nvPr/>
          </p:nvGrpSpPr>
          <p:grpSpPr>
            <a:xfrm rot="0">
              <a:off x="560223" y="105507"/>
              <a:ext cx="7098228" cy="2220941"/>
              <a:chOff x="0" y="0"/>
              <a:chExt cx="3472874" cy="1090984"/>
            </a:xfrm>
          </p:grpSpPr>
          <p:sp>
            <p:nvSpPr>
              <p:cNvPr name="Freeform 9" id="9"/>
              <p:cNvSpPr/>
              <p:nvPr/>
            </p:nvSpPr>
            <p:spPr>
              <a:xfrm>
                <a:off x="0" y="0"/>
                <a:ext cx="3472874" cy="1090985"/>
              </a:xfrm>
              <a:custGeom>
                <a:avLst/>
                <a:gdLst/>
                <a:ahLst/>
                <a:cxnLst/>
                <a:rect r="r" b="b" t="t" l="l"/>
                <a:pathLst>
                  <a:path h="1090985" w="3472874">
                    <a:moveTo>
                      <a:pt x="3348414" y="1090984"/>
                    </a:moveTo>
                    <a:lnTo>
                      <a:pt x="124460" y="1090984"/>
                    </a:lnTo>
                    <a:cubicBezTo>
                      <a:pt x="55880" y="1090984"/>
                      <a:pt x="0" y="1035104"/>
                      <a:pt x="0" y="966524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348414" y="0"/>
                    </a:lnTo>
                    <a:cubicBezTo>
                      <a:pt x="3416994" y="0"/>
                      <a:pt x="3472874" y="55880"/>
                      <a:pt x="3472874" y="124460"/>
                    </a:cubicBezTo>
                    <a:lnTo>
                      <a:pt x="3472874" y="966525"/>
                    </a:lnTo>
                    <a:cubicBezTo>
                      <a:pt x="3472874" y="1035105"/>
                      <a:pt x="3416994" y="1090985"/>
                      <a:pt x="3348414" y="1090985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2209291" y="1654331"/>
              <a:ext cx="4874547" cy="33210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100"/>
                </a:lnSpc>
                <a:spcBef>
                  <a:spcPct val="0"/>
                </a:spcBef>
              </a:pPr>
              <a:r>
                <a:rPr lang="en-US" sz="1400">
                  <a:solidFill>
                    <a:srgbClr val="FE502D"/>
                  </a:solidFill>
                  <a:latin typeface="Nunito Bold Italics"/>
                </a:rPr>
                <a:t>Отгадайте зашифрованное слово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2209291" y="397893"/>
              <a:ext cx="4881606" cy="104330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100"/>
                </a:lnSpc>
              </a:pPr>
              <a:r>
                <a:rPr lang="en-US" sz="1400">
                  <a:solidFill>
                    <a:srgbClr val="2E0266"/>
                  </a:solidFill>
                  <a:latin typeface="Nunito"/>
                </a:rPr>
                <a:t>Куда ведёт нас путеводная звезда?</a:t>
              </a:r>
            </a:p>
            <a:p>
              <a:pPr algn="l" marL="0" indent="0" lvl="0">
                <a:lnSpc>
                  <a:spcPts val="2100"/>
                </a:lnSpc>
                <a:spcBef>
                  <a:spcPct val="0"/>
                </a:spcBef>
              </a:pPr>
              <a:r>
                <a:rPr lang="en-US" sz="1400">
                  <a:solidFill>
                    <a:srgbClr val="2E0266"/>
                  </a:solidFill>
                  <a:latin typeface="Nunito"/>
                </a:rPr>
                <a:t>Выберите звезду такого же цвета, что лежит на вашем столе.</a:t>
              </a:r>
            </a:p>
          </p:txBody>
        </p:sp>
        <p:pic>
          <p:nvPicPr>
            <p:cNvPr name="Picture 12" id="12"/>
            <p:cNvPicPr>
              <a:picLocks noChangeAspect="true"/>
            </p:cNvPicPr>
            <p:nvPr/>
          </p:nvPicPr>
          <p:blipFill>
            <a:blip r:embed="rId5"/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1839166" cy="2431955"/>
            </a:xfrm>
            <a:prstGeom prst="rect">
              <a:avLst/>
            </a:prstGeom>
          </p:spPr>
        </p:pic>
      </p:grpSp>
      <p:grpSp>
        <p:nvGrpSpPr>
          <p:cNvPr name="Group 13" id="13"/>
          <p:cNvGrpSpPr>
            <a:grpSpLocks noChangeAspect="true"/>
          </p:cNvGrpSpPr>
          <p:nvPr/>
        </p:nvGrpSpPr>
        <p:grpSpPr>
          <a:xfrm rot="-893823">
            <a:off x="1092423" y="6494800"/>
            <a:ext cx="2667034" cy="2540942"/>
            <a:chOff x="0" y="0"/>
            <a:chExt cx="1772920" cy="1689100"/>
          </a:xfrm>
        </p:grpSpPr>
        <p:sp>
          <p:nvSpPr>
            <p:cNvPr name="Freeform 14" id="14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FF914D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37126" y="1357355"/>
            <a:ext cx="9813748" cy="2293445"/>
            <a:chOff x="0" y="0"/>
            <a:chExt cx="13084998" cy="3057927"/>
          </a:xfrm>
        </p:grpSpPr>
        <p:sp>
          <p:nvSpPr>
            <p:cNvPr name="TextBox 16" id="16"/>
            <p:cNvSpPr txBox="true"/>
            <p:nvPr/>
          </p:nvSpPr>
          <p:spPr>
            <a:xfrm rot="0">
              <a:off x="0" y="862684"/>
              <a:ext cx="13084998" cy="219524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2460"/>
                </a:lnSpc>
              </a:pPr>
              <a:r>
                <a:rPr lang="en-US" sz="11327">
                  <a:solidFill>
                    <a:srgbClr val="F9D967"/>
                  </a:solidFill>
                  <a:latin typeface="Rubik One"/>
                </a:rPr>
                <a:t>ГАЛ</a:t>
              </a:r>
              <a:r>
                <a:rPr lang="en-US" sz="11327">
                  <a:solidFill>
                    <a:srgbClr val="E773FF"/>
                  </a:solidFill>
                  <a:latin typeface="Rubik One"/>
                </a:rPr>
                <a:t>AКТ</a:t>
              </a:r>
              <a:r>
                <a:rPr lang="en-US" sz="11327">
                  <a:solidFill>
                    <a:srgbClr val="4FFAFF"/>
                  </a:solidFill>
                  <a:latin typeface="Rubik One"/>
                </a:rPr>
                <a:t>ИКА</a:t>
              </a:r>
            </a:p>
          </p:txBody>
        </p:sp>
        <p:sp>
          <p:nvSpPr>
            <p:cNvPr name="TextBox 17" id="17"/>
            <p:cNvSpPr txBox="true"/>
            <p:nvPr/>
          </p:nvSpPr>
          <p:spPr>
            <a:xfrm rot="0">
              <a:off x="4280516" y="19050"/>
              <a:ext cx="4523966" cy="4246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420"/>
                </a:lnSpc>
              </a:pPr>
              <a:r>
                <a:rPr lang="en-US" spc="72" sz="2200">
                  <a:solidFill>
                    <a:srgbClr val="FFFFFF"/>
                  </a:solidFill>
                  <a:latin typeface="Rubik One"/>
                </a:rPr>
                <a:t>ОБРАЗОВАТЕЛЬНАЯ</a:t>
              </a:r>
            </a:p>
          </p:txBody>
        </p:sp>
      </p:grpSp>
      <p:grpSp>
        <p:nvGrpSpPr>
          <p:cNvPr name="Group 18" id="18"/>
          <p:cNvGrpSpPr>
            <a:grpSpLocks noChangeAspect="true"/>
          </p:cNvGrpSpPr>
          <p:nvPr/>
        </p:nvGrpSpPr>
        <p:grpSpPr>
          <a:xfrm rot="738188">
            <a:off x="3765503" y="4018925"/>
            <a:ext cx="2667034" cy="2540942"/>
            <a:chOff x="0" y="0"/>
            <a:chExt cx="1772920" cy="1689100"/>
          </a:xfrm>
        </p:grpSpPr>
        <p:sp>
          <p:nvSpPr>
            <p:cNvPr name="Freeform 19" id="19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7ED957"/>
            </a:solidFill>
          </p:spPr>
        </p:sp>
      </p:grpSp>
      <p:grpSp>
        <p:nvGrpSpPr>
          <p:cNvPr name="Group 20" id="20"/>
          <p:cNvGrpSpPr>
            <a:grpSpLocks noChangeAspect="true"/>
          </p:cNvGrpSpPr>
          <p:nvPr/>
        </p:nvGrpSpPr>
        <p:grpSpPr>
          <a:xfrm rot="2260780">
            <a:off x="7600399" y="4191612"/>
            <a:ext cx="2667034" cy="2540942"/>
            <a:chOff x="0" y="0"/>
            <a:chExt cx="1772920" cy="1689100"/>
          </a:xfrm>
        </p:grpSpPr>
        <p:sp>
          <p:nvSpPr>
            <p:cNvPr name="Freeform 21" id="21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5CE1E6"/>
            </a:solidFill>
          </p:spPr>
        </p:sp>
      </p:grpSp>
      <p:grpSp>
        <p:nvGrpSpPr>
          <p:cNvPr name="Group 22" id="22"/>
          <p:cNvGrpSpPr>
            <a:grpSpLocks noChangeAspect="true"/>
          </p:cNvGrpSpPr>
          <p:nvPr/>
        </p:nvGrpSpPr>
        <p:grpSpPr>
          <a:xfrm rot="250606">
            <a:off x="11650763" y="4786294"/>
            <a:ext cx="2667034" cy="2540942"/>
            <a:chOff x="0" y="0"/>
            <a:chExt cx="1772920" cy="1689100"/>
          </a:xfrm>
        </p:grpSpPr>
        <p:sp>
          <p:nvSpPr>
            <p:cNvPr name="Freeform 23" id="23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4" id="24"/>
          <p:cNvGrpSpPr>
            <a:grpSpLocks noChangeAspect="true"/>
          </p:cNvGrpSpPr>
          <p:nvPr/>
        </p:nvGrpSpPr>
        <p:grpSpPr>
          <a:xfrm rot="-914001">
            <a:off x="14693751" y="2411370"/>
            <a:ext cx="2667034" cy="2540942"/>
            <a:chOff x="0" y="0"/>
            <a:chExt cx="1772920" cy="1689100"/>
          </a:xfrm>
        </p:grpSpPr>
        <p:sp>
          <p:nvSpPr>
            <p:cNvPr name="Freeform 25" id="25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E773FF"/>
            </a:solidFill>
          </p:spPr>
        </p:sp>
      </p:grpSp>
      <p:pic>
        <p:nvPicPr>
          <p:cNvPr name="Picture 26" id="26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-2837311">
            <a:off x="15379444" y="7198747"/>
            <a:ext cx="436146" cy="4444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C038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77326" y="-363068"/>
            <a:ext cx="14919274" cy="11013136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9751038" y="242787"/>
            <a:ext cx="1529854" cy="1457525"/>
            <a:chOff x="0" y="0"/>
            <a:chExt cx="1772920" cy="1689100"/>
          </a:xfrm>
        </p:grpSpPr>
        <p:sp>
          <p:nvSpPr>
            <p:cNvPr name="Freeform 4" id="4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5CE1E6"/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9072010" y="657152"/>
            <a:ext cx="8420818" cy="993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7700"/>
              </a:lnSpc>
            </a:pPr>
            <a:r>
              <a:rPr lang="en-US" sz="7000">
                <a:solidFill>
                  <a:srgbClr val="FFF785"/>
                </a:solidFill>
                <a:latin typeface="Rubik One"/>
              </a:rPr>
              <a:t>АКТУАЛЬНОСТЬ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404658" y="1667437"/>
            <a:ext cx="7867064" cy="555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99"/>
              </a:lnSpc>
            </a:pPr>
            <a:r>
              <a:rPr lang="en-US" sz="3999">
                <a:solidFill>
                  <a:srgbClr val="FFFFFF"/>
                </a:solidFill>
                <a:latin typeface="Rubik One"/>
              </a:rPr>
              <a:t>ВЫЗОВЫ СОВРЕМЕННОСТИ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1404658" y="2353257"/>
            <a:ext cx="15303211" cy="2417009"/>
            <a:chOff x="0" y="0"/>
            <a:chExt cx="4181300" cy="660400"/>
          </a:xfrm>
        </p:grpSpPr>
        <p:sp>
          <p:nvSpPr>
            <p:cNvPr name="Freeform 8" id="8"/>
            <p:cNvSpPr/>
            <p:nvPr/>
          </p:nvSpPr>
          <p:spPr>
            <a:xfrm>
              <a:off x="0" y="0"/>
              <a:ext cx="4181300" cy="660400"/>
            </a:xfrm>
            <a:custGeom>
              <a:avLst/>
              <a:gdLst/>
              <a:ahLst/>
              <a:cxnLst/>
              <a:rect r="r" b="b" t="t" l="l"/>
              <a:pathLst>
                <a:path h="660400" w="4181300">
                  <a:moveTo>
                    <a:pt x="4056840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056840" y="0"/>
                  </a:lnTo>
                  <a:cubicBezTo>
                    <a:pt x="4125420" y="0"/>
                    <a:pt x="4181300" y="55880"/>
                    <a:pt x="4181300" y="124460"/>
                  </a:cubicBezTo>
                  <a:lnTo>
                    <a:pt x="4181300" y="535940"/>
                  </a:lnTo>
                  <a:cubicBezTo>
                    <a:pt x="4181300" y="604520"/>
                    <a:pt x="4125420" y="660400"/>
                    <a:pt x="4056840" y="660400"/>
                  </a:cubicBezTo>
                  <a:close/>
                </a:path>
              </a:pathLst>
            </a:custGeom>
            <a:solidFill>
              <a:srgbClr val="2E0266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1404658" y="5035646"/>
            <a:ext cx="15303211" cy="2417009"/>
            <a:chOff x="0" y="0"/>
            <a:chExt cx="4181300" cy="660400"/>
          </a:xfrm>
        </p:grpSpPr>
        <p:sp>
          <p:nvSpPr>
            <p:cNvPr name="Freeform 10" id="10"/>
            <p:cNvSpPr/>
            <p:nvPr/>
          </p:nvSpPr>
          <p:spPr>
            <a:xfrm>
              <a:off x="0" y="0"/>
              <a:ext cx="4181300" cy="660400"/>
            </a:xfrm>
            <a:custGeom>
              <a:avLst/>
              <a:gdLst/>
              <a:ahLst/>
              <a:cxnLst/>
              <a:rect r="r" b="b" t="t" l="l"/>
              <a:pathLst>
                <a:path h="660400" w="4181300">
                  <a:moveTo>
                    <a:pt x="4056840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056840" y="0"/>
                  </a:lnTo>
                  <a:cubicBezTo>
                    <a:pt x="4125420" y="0"/>
                    <a:pt x="4181300" y="55880"/>
                    <a:pt x="4181300" y="124460"/>
                  </a:cubicBezTo>
                  <a:lnTo>
                    <a:pt x="4181300" y="535940"/>
                  </a:lnTo>
                  <a:cubicBezTo>
                    <a:pt x="4181300" y="604520"/>
                    <a:pt x="4125420" y="660400"/>
                    <a:pt x="4056840" y="660400"/>
                  </a:cubicBezTo>
                  <a:close/>
                </a:path>
              </a:pathLst>
            </a:custGeom>
            <a:solidFill>
              <a:srgbClr val="2E0266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1404658" y="7622194"/>
            <a:ext cx="15303211" cy="2417009"/>
            <a:chOff x="0" y="0"/>
            <a:chExt cx="4181300" cy="660400"/>
          </a:xfrm>
        </p:grpSpPr>
        <p:sp>
          <p:nvSpPr>
            <p:cNvPr name="Freeform 12" id="12"/>
            <p:cNvSpPr/>
            <p:nvPr/>
          </p:nvSpPr>
          <p:spPr>
            <a:xfrm>
              <a:off x="0" y="0"/>
              <a:ext cx="4181300" cy="660400"/>
            </a:xfrm>
            <a:custGeom>
              <a:avLst/>
              <a:gdLst/>
              <a:ahLst/>
              <a:cxnLst/>
              <a:rect r="r" b="b" t="t" l="l"/>
              <a:pathLst>
                <a:path h="660400" w="4181300">
                  <a:moveTo>
                    <a:pt x="4056840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056840" y="0"/>
                  </a:lnTo>
                  <a:cubicBezTo>
                    <a:pt x="4125420" y="0"/>
                    <a:pt x="4181300" y="55880"/>
                    <a:pt x="4181300" y="124460"/>
                  </a:cubicBezTo>
                  <a:lnTo>
                    <a:pt x="4181300" y="535940"/>
                  </a:lnTo>
                  <a:cubicBezTo>
                    <a:pt x="4181300" y="604520"/>
                    <a:pt x="4125420" y="660400"/>
                    <a:pt x="4056840" y="660400"/>
                  </a:cubicBezTo>
                  <a:close/>
                </a:path>
              </a:pathLst>
            </a:custGeom>
            <a:solidFill>
              <a:srgbClr val="2E0266"/>
            </a:solidFill>
          </p:spPr>
        </p:sp>
      </p:grpSp>
      <p:pic>
        <p:nvPicPr>
          <p:cNvPr name="Picture 13" id="13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693833" y="8303997"/>
            <a:ext cx="1033651" cy="1053402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3048930" y="8303997"/>
            <a:ext cx="1033651" cy="1053402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4390264" y="8303997"/>
            <a:ext cx="1033651" cy="1053402"/>
          </a:xfrm>
          <a:prstGeom prst="rect">
            <a:avLst/>
          </a:prstGeom>
        </p:spPr>
      </p:pic>
      <p:sp>
        <p:nvSpPr>
          <p:cNvPr name="TextBox 16" id="16"/>
          <p:cNvSpPr txBox="true"/>
          <p:nvPr/>
        </p:nvSpPr>
        <p:spPr>
          <a:xfrm rot="0">
            <a:off x="5966317" y="3320810"/>
            <a:ext cx="10316358" cy="5029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960"/>
              </a:lnSpc>
            </a:pPr>
            <a:r>
              <a:rPr lang="en-US" sz="3600">
                <a:solidFill>
                  <a:srgbClr val="FFFFFF"/>
                </a:solidFill>
                <a:latin typeface="Open Sans Bold"/>
              </a:rPr>
              <a:t>Медийные и иммерсивные технологии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5966317" y="5678898"/>
            <a:ext cx="10138710" cy="9982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960"/>
              </a:lnSpc>
            </a:pPr>
            <a:r>
              <a:rPr lang="en-US" sz="3600">
                <a:solidFill>
                  <a:srgbClr val="FFFFFF"/>
                </a:solidFill>
                <a:latin typeface="Open Sans Bold"/>
              </a:rPr>
              <a:t>Безопасное информационное </a:t>
            </a:r>
          </a:p>
          <a:p>
            <a:pPr>
              <a:lnSpc>
                <a:spcPts val="3960"/>
              </a:lnSpc>
            </a:pPr>
            <a:r>
              <a:rPr lang="en-US" sz="3600">
                <a:solidFill>
                  <a:srgbClr val="FFFFFF"/>
                </a:solidFill>
                <a:latin typeface="Open Sans Bold"/>
              </a:rPr>
              <a:t>пространство.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5966317" y="8672832"/>
            <a:ext cx="10965953" cy="5029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960"/>
              </a:lnSpc>
            </a:pPr>
            <a:r>
              <a:rPr lang="en-US" sz="3600">
                <a:solidFill>
                  <a:srgbClr val="FFFFFF"/>
                </a:solidFill>
                <a:latin typeface="Open Sans Bold"/>
              </a:rPr>
              <a:t>Непрерывное образование.</a:t>
            </a:r>
          </a:p>
        </p:txBody>
      </p:sp>
      <p:pic>
        <p:nvPicPr>
          <p:cNvPr name="Picture 19" id="19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3055811" y="5717450"/>
            <a:ext cx="1033651" cy="1053402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4397145" y="5717450"/>
            <a:ext cx="1033651" cy="1053402"/>
          </a:xfrm>
          <a:prstGeom prst="rect">
            <a:avLst/>
          </a:prstGeom>
        </p:spPr>
      </p:pic>
      <p:pic>
        <p:nvPicPr>
          <p:cNvPr name="Picture 21" id="21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4397145" y="3017978"/>
            <a:ext cx="1033651" cy="1053402"/>
          </a:xfrm>
          <a:prstGeom prst="rect">
            <a:avLst/>
          </a:prstGeom>
        </p:spPr>
      </p:pic>
      <p:pic>
        <p:nvPicPr>
          <p:cNvPr name="Picture 22" id="22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16105027" y="8229454"/>
            <a:ext cx="1453556" cy="1615063"/>
          </a:xfrm>
          <a:prstGeom prst="rect">
            <a:avLst/>
          </a:prstGeom>
        </p:spPr>
      </p:pic>
      <p:pic>
        <p:nvPicPr>
          <p:cNvPr name="Picture 23" id="23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2110281">
            <a:off x="341663" y="8793218"/>
            <a:ext cx="860026" cy="97730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C038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77326" y="-363068"/>
            <a:ext cx="14919274" cy="11013136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16383180" y="299937"/>
            <a:ext cx="1529854" cy="1457525"/>
            <a:chOff x="0" y="0"/>
            <a:chExt cx="1772920" cy="1689100"/>
          </a:xfrm>
        </p:grpSpPr>
        <p:sp>
          <p:nvSpPr>
            <p:cNvPr name="Freeform 4" id="4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FF914D"/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9072010" y="657152"/>
            <a:ext cx="8420818" cy="993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7700"/>
              </a:lnSpc>
            </a:pPr>
            <a:r>
              <a:rPr lang="en-US" sz="7000">
                <a:solidFill>
                  <a:srgbClr val="FFF785"/>
                </a:solidFill>
                <a:latin typeface="Rubik One"/>
              </a:rPr>
              <a:t>НОВИЗНА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6278593" y="3092754"/>
            <a:ext cx="5666199" cy="5878234"/>
            <a:chOff x="0" y="0"/>
            <a:chExt cx="1548177" cy="1606111"/>
          </a:xfrm>
        </p:grpSpPr>
        <p:sp>
          <p:nvSpPr>
            <p:cNvPr name="Freeform 7" id="7"/>
            <p:cNvSpPr/>
            <p:nvPr/>
          </p:nvSpPr>
          <p:spPr>
            <a:xfrm>
              <a:off x="0" y="0"/>
              <a:ext cx="1548177" cy="1606111"/>
            </a:xfrm>
            <a:custGeom>
              <a:avLst/>
              <a:gdLst/>
              <a:ahLst/>
              <a:cxnLst/>
              <a:rect r="r" b="b" t="t" l="l"/>
              <a:pathLst>
                <a:path h="1606111" w="1548177">
                  <a:moveTo>
                    <a:pt x="1423717" y="1606111"/>
                  </a:moveTo>
                  <a:lnTo>
                    <a:pt x="124460" y="1606111"/>
                  </a:lnTo>
                  <a:cubicBezTo>
                    <a:pt x="55880" y="1606111"/>
                    <a:pt x="0" y="1550231"/>
                    <a:pt x="0" y="148165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423717" y="0"/>
                  </a:lnTo>
                  <a:cubicBezTo>
                    <a:pt x="1492297" y="0"/>
                    <a:pt x="1548177" y="55880"/>
                    <a:pt x="1548177" y="124460"/>
                  </a:cubicBezTo>
                  <a:lnTo>
                    <a:pt x="1548177" y="1481651"/>
                  </a:lnTo>
                  <a:cubicBezTo>
                    <a:pt x="1548177" y="1550231"/>
                    <a:pt x="1492297" y="1606111"/>
                    <a:pt x="1423717" y="1606111"/>
                  </a:cubicBezTo>
                  <a:close/>
                </a:path>
              </a:pathLst>
            </a:custGeom>
            <a:solidFill>
              <a:srgbClr val="2E0266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12511697" y="3092754"/>
            <a:ext cx="5110781" cy="5878234"/>
            <a:chOff x="0" y="0"/>
            <a:chExt cx="1396420" cy="1606111"/>
          </a:xfrm>
        </p:grpSpPr>
        <p:sp>
          <p:nvSpPr>
            <p:cNvPr name="Freeform 9" id="9"/>
            <p:cNvSpPr/>
            <p:nvPr/>
          </p:nvSpPr>
          <p:spPr>
            <a:xfrm>
              <a:off x="0" y="0"/>
              <a:ext cx="1396420" cy="1606111"/>
            </a:xfrm>
            <a:custGeom>
              <a:avLst/>
              <a:gdLst/>
              <a:ahLst/>
              <a:cxnLst/>
              <a:rect r="r" b="b" t="t" l="l"/>
              <a:pathLst>
                <a:path h="1606111" w="1396420">
                  <a:moveTo>
                    <a:pt x="1271960" y="1606111"/>
                  </a:moveTo>
                  <a:lnTo>
                    <a:pt x="124460" y="1606111"/>
                  </a:lnTo>
                  <a:cubicBezTo>
                    <a:pt x="55880" y="1606111"/>
                    <a:pt x="0" y="1550231"/>
                    <a:pt x="0" y="148165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71960" y="0"/>
                  </a:lnTo>
                  <a:cubicBezTo>
                    <a:pt x="1340540" y="0"/>
                    <a:pt x="1396420" y="55880"/>
                    <a:pt x="1396420" y="124460"/>
                  </a:cubicBezTo>
                  <a:lnTo>
                    <a:pt x="1396420" y="1481651"/>
                  </a:lnTo>
                  <a:cubicBezTo>
                    <a:pt x="1396420" y="1550231"/>
                    <a:pt x="1340540" y="1606111"/>
                    <a:pt x="1271960" y="1606111"/>
                  </a:cubicBezTo>
                  <a:close/>
                </a:path>
              </a:pathLst>
            </a:custGeom>
            <a:solidFill>
              <a:srgbClr val="2E0266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92536" y="3092754"/>
            <a:ext cx="5120322" cy="5878234"/>
            <a:chOff x="0" y="0"/>
            <a:chExt cx="1399027" cy="1606111"/>
          </a:xfrm>
        </p:grpSpPr>
        <p:sp>
          <p:nvSpPr>
            <p:cNvPr name="Freeform 11" id="11"/>
            <p:cNvSpPr/>
            <p:nvPr/>
          </p:nvSpPr>
          <p:spPr>
            <a:xfrm>
              <a:off x="0" y="0"/>
              <a:ext cx="1399027" cy="1606111"/>
            </a:xfrm>
            <a:custGeom>
              <a:avLst/>
              <a:gdLst/>
              <a:ahLst/>
              <a:cxnLst/>
              <a:rect r="r" b="b" t="t" l="l"/>
              <a:pathLst>
                <a:path h="1606111" w="1399027">
                  <a:moveTo>
                    <a:pt x="1274567" y="1606111"/>
                  </a:moveTo>
                  <a:lnTo>
                    <a:pt x="124460" y="1606111"/>
                  </a:lnTo>
                  <a:cubicBezTo>
                    <a:pt x="55880" y="1606111"/>
                    <a:pt x="0" y="1550231"/>
                    <a:pt x="0" y="148165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74567" y="0"/>
                  </a:lnTo>
                  <a:cubicBezTo>
                    <a:pt x="1343147" y="0"/>
                    <a:pt x="1399027" y="55880"/>
                    <a:pt x="1399027" y="124460"/>
                  </a:cubicBezTo>
                  <a:lnTo>
                    <a:pt x="1399027" y="1481651"/>
                  </a:lnTo>
                  <a:cubicBezTo>
                    <a:pt x="1399027" y="1550231"/>
                    <a:pt x="1343147" y="1606111"/>
                    <a:pt x="1274567" y="1606111"/>
                  </a:cubicBezTo>
                  <a:close/>
                </a:path>
              </a:pathLst>
            </a:custGeom>
            <a:solidFill>
              <a:srgbClr val="2E0266"/>
            </a:solidFill>
          </p:spPr>
        </p:sp>
      </p:grpSp>
      <p:pic>
        <p:nvPicPr>
          <p:cNvPr name="Picture 12" id="12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4515889">
            <a:off x="4132749" y="2066974"/>
            <a:ext cx="1754235" cy="1754235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12072581" y="2142715"/>
            <a:ext cx="1576866" cy="1432977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6885591" y="8106838"/>
            <a:ext cx="1966256" cy="1737678"/>
          </a:xfrm>
          <a:prstGeom prst="rect">
            <a:avLst/>
          </a:prstGeom>
        </p:spPr>
      </p:pic>
      <p:sp>
        <p:nvSpPr>
          <p:cNvPr name="TextBox 15" id="15"/>
          <p:cNvSpPr txBox="true"/>
          <p:nvPr/>
        </p:nvSpPr>
        <p:spPr>
          <a:xfrm rot="0">
            <a:off x="592536" y="3761459"/>
            <a:ext cx="5120322" cy="555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99"/>
              </a:lnSpc>
            </a:pPr>
            <a:r>
              <a:rPr lang="en-US" sz="3999">
                <a:solidFill>
                  <a:srgbClr val="FFFFFF"/>
                </a:solidFill>
                <a:latin typeface="Rubik One"/>
              </a:rPr>
              <a:t>КОНВЕРГЕНЦИЯ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2506926" y="3485234"/>
            <a:ext cx="5120322" cy="1108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99"/>
              </a:lnSpc>
            </a:pPr>
            <a:r>
              <a:rPr lang="en-US" sz="3999">
                <a:solidFill>
                  <a:srgbClr val="FFFFFF"/>
                </a:solidFill>
                <a:latin typeface="Rubik One"/>
              </a:rPr>
              <a:t>ИГРОВЫЕ</a:t>
            </a:r>
          </a:p>
          <a:p>
            <a:pPr algn="ctr">
              <a:lnSpc>
                <a:spcPts val="4399"/>
              </a:lnSpc>
            </a:pPr>
            <a:r>
              <a:rPr lang="en-US" sz="3999">
                <a:solidFill>
                  <a:srgbClr val="FFFFFF"/>
                </a:solidFill>
                <a:latin typeface="Rubik One"/>
              </a:rPr>
              <a:t>ТЕХНОЛОГИИ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6278593" y="3604267"/>
            <a:ext cx="5666199" cy="10375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40"/>
              </a:lnSpc>
            </a:pPr>
            <a:r>
              <a:rPr lang="en-US" sz="3400">
                <a:solidFill>
                  <a:srgbClr val="FFFFFF"/>
                </a:solidFill>
                <a:latin typeface="Rubik One"/>
              </a:rPr>
              <a:t>КОМПЕТЕНТНОСТНЫЙ</a:t>
            </a:r>
          </a:p>
          <a:p>
            <a:pPr algn="ctr">
              <a:lnSpc>
                <a:spcPts val="4399"/>
              </a:lnSpc>
            </a:pPr>
            <a:r>
              <a:rPr lang="en-US" sz="3999">
                <a:solidFill>
                  <a:srgbClr val="FFFFFF"/>
                </a:solidFill>
                <a:latin typeface="Rubik One"/>
              </a:rPr>
              <a:t>ПОДХОД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928346" y="5239797"/>
            <a:ext cx="4448703" cy="1988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960"/>
              </a:lnSpc>
            </a:pPr>
            <a:r>
              <a:rPr lang="en-US" sz="3600">
                <a:solidFill>
                  <a:srgbClr val="FFFFFF"/>
                </a:solidFill>
                <a:latin typeface="Open Sans Bold"/>
              </a:rPr>
              <a:t>Социально-гуманитарная</a:t>
            </a:r>
          </a:p>
          <a:p>
            <a:pPr>
              <a:lnSpc>
                <a:spcPts val="3960"/>
              </a:lnSpc>
            </a:pPr>
            <a:r>
              <a:rPr lang="en-US" sz="3600">
                <a:solidFill>
                  <a:srgbClr val="FFFFFF"/>
                </a:solidFill>
                <a:latin typeface="Open Sans Bold"/>
              </a:rPr>
              <a:t>и техническая</a:t>
            </a:r>
          </a:p>
          <a:p>
            <a:pPr>
              <a:lnSpc>
                <a:spcPts val="3960"/>
              </a:lnSpc>
            </a:pPr>
            <a:r>
              <a:rPr lang="en-US" sz="3600">
                <a:solidFill>
                  <a:srgbClr val="FFFFFF"/>
                </a:solidFill>
                <a:latin typeface="Open Sans Bold"/>
              </a:rPr>
              <a:t>направленности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6762869" y="5239797"/>
            <a:ext cx="4810773" cy="1988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960"/>
              </a:lnSpc>
            </a:pPr>
            <a:r>
              <a:rPr lang="en-US" sz="3600">
                <a:solidFill>
                  <a:srgbClr val="FFFFFF"/>
                </a:solidFill>
                <a:latin typeface="Open Sans Bold"/>
              </a:rPr>
              <a:t>Компетентностные модули по группам </a:t>
            </a:r>
          </a:p>
          <a:p>
            <a:pPr>
              <a:lnSpc>
                <a:spcPts val="3960"/>
              </a:lnSpc>
            </a:pPr>
            <a:r>
              <a:rPr lang="en-US" sz="3600">
                <a:solidFill>
                  <a:srgbClr val="FFFFFF"/>
                </a:solidFill>
                <a:latin typeface="Open Sans Bold"/>
              </a:rPr>
              <a:t>профессий </a:t>
            </a:r>
          </a:p>
          <a:p>
            <a:pPr>
              <a:lnSpc>
                <a:spcPts val="3960"/>
              </a:lnSpc>
            </a:pPr>
            <a:r>
              <a:rPr lang="en-US" sz="3600">
                <a:solidFill>
                  <a:srgbClr val="FFFFFF"/>
                </a:solidFill>
                <a:latin typeface="Open Sans Bold"/>
              </a:rPr>
              <a:t>(5 модулей)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2661701" y="4828721"/>
            <a:ext cx="4810773" cy="3781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47703" indent="-323852" lvl="1">
              <a:lnSpc>
                <a:spcPts val="33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Open Sans Bold"/>
              </a:rPr>
              <a:t>Деловая игра "Конвергентная редакция"</a:t>
            </a:r>
          </a:p>
          <a:p>
            <a:pPr marL="647703" indent="-323852" lvl="1">
              <a:lnSpc>
                <a:spcPts val="33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Open Sans Bold"/>
              </a:rPr>
              <a:t>Моделирование пресс-конференций</a:t>
            </a:r>
          </a:p>
          <a:p>
            <a:pPr marL="647703" indent="-323852" lvl="1">
              <a:lnSpc>
                <a:spcPts val="33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Open Sans Bold"/>
              </a:rPr>
              <a:t>Настольная игра с дополненной реальностью         "AR-блогер"</a:t>
            </a:r>
          </a:p>
        </p:txBody>
      </p:sp>
      <p:pic>
        <p:nvPicPr>
          <p:cNvPr name="Picture 21" id="21"/>
          <p:cNvPicPr>
            <a:picLocks noChangeAspect="true"/>
          </p:cNvPicPr>
          <p:nvPr/>
        </p:nvPicPr>
        <p:blipFill>
          <a:blip r:embed="rId7"/>
          <a:srcRect l="0" t="0" r="0" b="0"/>
          <a:stretch>
            <a:fillRect/>
          </a:stretch>
        </p:blipFill>
        <p:spPr>
          <a:xfrm flipH="false" flipV="false" rot="0">
            <a:off x="16105027" y="8229454"/>
            <a:ext cx="1453556" cy="1615063"/>
          </a:xfrm>
          <a:prstGeom prst="rect">
            <a:avLst/>
          </a:prstGeom>
        </p:spPr>
      </p:pic>
      <p:pic>
        <p:nvPicPr>
          <p:cNvPr name="Picture 22" id="22"/>
          <p:cNvPicPr>
            <a:picLocks noChangeAspect="true"/>
          </p:cNvPicPr>
          <p:nvPr/>
        </p:nvPicPr>
        <p:blipFill>
          <a:blip r:embed="rId8"/>
          <a:srcRect l="0" t="0" r="0" b="0"/>
          <a:stretch>
            <a:fillRect/>
          </a:stretch>
        </p:blipFill>
        <p:spPr>
          <a:xfrm flipH="false" flipV="false" rot="2110281">
            <a:off x="341663" y="8793218"/>
            <a:ext cx="860026" cy="97730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C038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77326" y="-363068"/>
            <a:ext cx="14919274" cy="11013136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9182100" y="2264765"/>
            <a:ext cx="8666472" cy="5584562"/>
            <a:chOff x="0" y="0"/>
            <a:chExt cx="2367942" cy="1525871"/>
          </a:xfrm>
        </p:grpSpPr>
        <p:sp>
          <p:nvSpPr>
            <p:cNvPr name="Freeform 4" id="4"/>
            <p:cNvSpPr/>
            <p:nvPr/>
          </p:nvSpPr>
          <p:spPr>
            <a:xfrm>
              <a:off x="0" y="0"/>
              <a:ext cx="2367942" cy="1525871"/>
            </a:xfrm>
            <a:custGeom>
              <a:avLst/>
              <a:gdLst/>
              <a:ahLst/>
              <a:cxnLst/>
              <a:rect r="r" b="b" t="t" l="l"/>
              <a:pathLst>
                <a:path h="1525871" w="2367942">
                  <a:moveTo>
                    <a:pt x="2243482" y="1525871"/>
                  </a:moveTo>
                  <a:lnTo>
                    <a:pt x="124460" y="1525871"/>
                  </a:lnTo>
                  <a:cubicBezTo>
                    <a:pt x="55880" y="1525871"/>
                    <a:pt x="0" y="1469991"/>
                    <a:pt x="0" y="140141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243482" y="0"/>
                  </a:lnTo>
                  <a:cubicBezTo>
                    <a:pt x="2312062" y="0"/>
                    <a:pt x="2367942" y="55880"/>
                    <a:pt x="2367942" y="124460"/>
                  </a:cubicBezTo>
                  <a:lnTo>
                    <a:pt x="2367942" y="1401411"/>
                  </a:lnTo>
                  <a:cubicBezTo>
                    <a:pt x="2367942" y="1469991"/>
                    <a:pt x="2312062" y="1525871"/>
                    <a:pt x="2243482" y="1525871"/>
                  </a:cubicBezTo>
                  <a:close/>
                </a:path>
              </a:pathLst>
            </a:custGeom>
            <a:solidFill>
              <a:srgbClr val="2E0266"/>
            </a:solidFill>
          </p:spPr>
        </p:sp>
      </p:grpSp>
      <p:grpSp>
        <p:nvGrpSpPr>
          <p:cNvPr name="Group 5" id="5"/>
          <p:cNvGrpSpPr>
            <a:grpSpLocks noChangeAspect="true"/>
          </p:cNvGrpSpPr>
          <p:nvPr/>
        </p:nvGrpSpPr>
        <p:grpSpPr>
          <a:xfrm rot="0">
            <a:off x="8417173" y="241027"/>
            <a:ext cx="1529854" cy="1457525"/>
            <a:chOff x="0" y="0"/>
            <a:chExt cx="1772920" cy="1689100"/>
          </a:xfrm>
        </p:grpSpPr>
        <p:sp>
          <p:nvSpPr>
            <p:cNvPr name="Freeform 6" id="6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7" id="7"/>
          <p:cNvSpPr txBox="true"/>
          <p:nvPr/>
        </p:nvSpPr>
        <p:spPr>
          <a:xfrm rot="0">
            <a:off x="6867646" y="657152"/>
            <a:ext cx="10625182" cy="993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7700"/>
              </a:lnSpc>
            </a:pPr>
            <a:r>
              <a:rPr lang="en-US" sz="7000">
                <a:solidFill>
                  <a:srgbClr val="FFF785"/>
                </a:solidFill>
                <a:latin typeface="Rubik One"/>
              </a:rPr>
              <a:t>РЕЗУЛЬТАТИВНОСТЬ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9796803" y="2831228"/>
            <a:ext cx="3705643" cy="1938798"/>
            <a:chOff x="0" y="0"/>
            <a:chExt cx="4940858" cy="2585064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1017315"/>
              <a:ext cx="4940858" cy="157017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209"/>
                </a:lnSpc>
              </a:pPr>
              <a:r>
                <a:rPr lang="en-US" sz="2292">
                  <a:solidFill>
                    <a:srgbClr val="FFFFFF"/>
                  </a:solidFill>
                  <a:latin typeface="Open Sans Bold"/>
                </a:rPr>
                <a:t>выпускников поступили в профильные вузы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-38100"/>
              <a:ext cx="4940858" cy="86991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5365"/>
                </a:lnSpc>
                <a:spcBef>
                  <a:spcPct val="0"/>
                </a:spcBef>
              </a:pPr>
              <a:r>
                <a:rPr lang="en-US" u="none" sz="4127">
                  <a:solidFill>
                    <a:srgbClr val="FFF785"/>
                  </a:solidFill>
                  <a:latin typeface="HK Grotesk Light Bold"/>
                </a:rPr>
                <a:t>1/3</a:t>
              </a: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9796803" y="5541909"/>
            <a:ext cx="7785113" cy="2102574"/>
            <a:chOff x="0" y="0"/>
            <a:chExt cx="10380151" cy="2803432"/>
          </a:xfrm>
        </p:grpSpPr>
        <p:sp>
          <p:nvSpPr>
            <p:cNvPr name="TextBox 12" id="12"/>
            <p:cNvSpPr txBox="true"/>
            <p:nvPr/>
          </p:nvSpPr>
          <p:spPr>
            <a:xfrm rot="0">
              <a:off x="0" y="1064940"/>
              <a:ext cx="10380151" cy="13716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2751"/>
                </a:lnSpc>
                <a:spcBef>
                  <a:spcPct val="0"/>
                </a:spcBef>
              </a:pPr>
              <a:r>
                <a:rPr lang="en-US" sz="2292">
                  <a:solidFill>
                    <a:srgbClr val="FFFFFF"/>
                  </a:solidFill>
                  <a:latin typeface="Open Sans Bold"/>
                </a:rPr>
                <a:t>планируют учиться на журналистов, операторов, литературных редакторов, филологов, актёров, дикторов, PR-специалистов.</a:t>
              </a:r>
            </a:p>
          </p:txBody>
        </p:sp>
        <p:sp>
          <p:nvSpPr>
            <p:cNvPr name="TextBox 13" id="13"/>
            <p:cNvSpPr txBox="true"/>
            <p:nvPr/>
          </p:nvSpPr>
          <p:spPr>
            <a:xfrm rot="0">
              <a:off x="0" y="-38100"/>
              <a:ext cx="10380151" cy="86991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5365"/>
                </a:lnSpc>
                <a:spcBef>
                  <a:spcPct val="0"/>
                </a:spcBef>
              </a:pPr>
              <a:r>
                <a:rPr lang="en-US" sz="4127">
                  <a:solidFill>
                    <a:srgbClr val="FFF785"/>
                  </a:solidFill>
                  <a:latin typeface="HK Grotesk Light Bold"/>
                </a:rPr>
                <a:t>учащиеся 15-17 лет</a:t>
              </a: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13591536" y="2831228"/>
            <a:ext cx="3990381" cy="2268580"/>
            <a:chOff x="0" y="0"/>
            <a:chExt cx="5320508" cy="3024773"/>
          </a:xfrm>
        </p:grpSpPr>
        <p:sp>
          <p:nvSpPr>
            <p:cNvPr name="TextBox 15" id="15"/>
            <p:cNvSpPr txBox="true"/>
            <p:nvPr/>
          </p:nvSpPr>
          <p:spPr>
            <a:xfrm rot="0">
              <a:off x="0" y="1064940"/>
              <a:ext cx="5320508" cy="1828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2751"/>
                </a:lnSpc>
                <a:spcBef>
                  <a:spcPct val="0"/>
                </a:spcBef>
              </a:pPr>
              <a:r>
                <a:rPr lang="en-US" sz="2292">
                  <a:solidFill>
                    <a:srgbClr val="FFFFFF"/>
                  </a:solidFill>
                  <a:latin typeface="Open Sans Bold"/>
                </a:rPr>
                <a:t>выпускников планируют получать второе высшее образование по журналистике</a:t>
              </a:r>
            </a:p>
          </p:txBody>
        </p:sp>
        <p:sp>
          <p:nvSpPr>
            <p:cNvPr name="TextBox 16" id="16"/>
            <p:cNvSpPr txBox="true"/>
            <p:nvPr/>
          </p:nvSpPr>
          <p:spPr>
            <a:xfrm rot="0">
              <a:off x="0" y="-38100"/>
              <a:ext cx="5320508" cy="86991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5365"/>
                </a:lnSpc>
                <a:spcBef>
                  <a:spcPct val="0"/>
                </a:spcBef>
              </a:pPr>
              <a:r>
                <a:rPr lang="en-US" sz="4127">
                  <a:solidFill>
                    <a:srgbClr val="FFF785"/>
                  </a:solidFill>
                  <a:latin typeface="HK Grotesk Light Bold"/>
                </a:rPr>
                <a:t>1/</a:t>
              </a:r>
              <a:r>
                <a:rPr lang="en-US" u="none" sz="4127">
                  <a:solidFill>
                    <a:srgbClr val="FFF785"/>
                  </a:solidFill>
                  <a:latin typeface="HK Grotesk Light Bold"/>
                </a:rPr>
                <a:t>3</a:t>
              </a:r>
            </a:p>
          </p:txBody>
        </p:sp>
      </p:grpSp>
      <p:pic>
        <p:nvPicPr>
          <p:cNvPr name="Picture 17" id="17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-323917">
            <a:off x="232227" y="787433"/>
            <a:ext cx="1828312" cy="1746038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6785332" y="6502241"/>
            <a:ext cx="1483286" cy="1485142"/>
          </a:xfrm>
          <a:prstGeom prst="rect">
            <a:avLst/>
          </a:prstGeom>
        </p:spPr>
      </p:pic>
      <p:sp>
        <p:nvSpPr>
          <p:cNvPr name="TextBox 19" id="19"/>
          <p:cNvSpPr txBox="true"/>
          <p:nvPr/>
        </p:nvSpPr>
        <p:spPr>
          <a:xfrm rot="0">
            <a:off x="1002835" y="2798351"/>
            <a:ext cx="7001323" cy="2057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581372" indent="-290686" lvl="1">
              <a:lnSpc>
                <a:spcPts val="3231"/>
              </a:lnSpc>
              <a:buFont typeface="Arial"/>
              <a:buChar char="•"/>
            </a:pPr>
            <a:r>
              <a:rPr lang="en-US" sz="2692">
                <a:solidFill>
                  <a:srgbClr val="FFFFFF"/>
                </a:solidFill>
                <a:latin typeface="Open Sans Bold"/>
              </a:rPr>
              <a:t>Интерактивная газета с дополненной реальностью</a:t>
            </a:r>
          </a:p>
          <a:p>
            <a:pPr marL="581372" indent="-290686" lvl="1">
              <a:lnSpc>
                <a:spcPts val="3231"/>
              </a:lnSpc>
              <a:buFont typeface="Arial"/>
              <a:buChar char="•"/>
            </a:pPr>
            <a:r>
              <a:rPr lang="en-US" sz="2692">
                <a:solidFill>
                  <a:srgbClr val="FFFFFF"/>
                </a:solidFill>
                <a:latin typeface="Open Sans Bold"/>
              </a:rPr>
              <a:t>Видеоканал на YouTube и RUTUBE</a:t>
            </a:r>
          </a:p>
          <a:p>
            <a:pPr marL="581372" indent="-290686" lvl="1">
              <a:lnSpc>
                <a:spcPts val="3231"/>
              </a:lnSpc>
              <a:buFont typeface="Arial"/>
              <a:buChar char="•"/>
            </a:pPr>
            <a:r>
              <a:rPr lang="en-US" sz="2692">
                <a:solidFill>
                  <a:srgbClr val="FFFFFF"/>
                </a:solidFill>
                <a:latin typeface="Open Sans Bold"/>
              </a:rPr>
              <a:t>Лендинги</a:t>
            </a:r>
          </a:p>
          <a:p>
            <a:pPr algn="l" marL="581372" indent="-290686" lvl="1">
              <a:lnSpc>
                <a:spcPts val="3231"/>
              </a:lnSpc>
              <a:buFont typeface="Arial"/>
              <a:buChar char="•"/>
            </a:pPr>
            <a:r>
              <a:rPr lang="en-US" sz="2692">
                <a:solidFill>
                  <a:srgbClr val="FFFFFF"/>
                </a:solidFill>
                <a:latin typeface="Open Sans Bold"/>
              </a:rPr>
              <a:t>Виртуальные экскурсии  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636912" y="2145914"/>
            <a:ext cx="4319560" cy="661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365"/>
              </a:lnSpc>
              <a:spcBef>
                <a:spcPct val="0"/>
              </a:spcBef>
            </a:pPr>
            <a:r>
              <a:rPr lang="en-US" sz="4127">
                <a:solidFill>
                  <a:srgbClr val="FFF785"/>
                </a:solidFill>
                <a:latin typeface="HK Grotesk Light Bold"/>
              </a:rPr>
              <a:t>МЕДИАПРОДУКТ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1243773" y="5541909"/>
            <a:ext cx="7769868" cy="2445474"/>
            <a:chOff x="0" y="0"/>
            <a:chExt cx="10359825" cy="3260632"/>
          </a:xfrm>
        </p:grpSpPr>
        <p:sp>
          <p:nvSpPr>
            <p:cNvPr name="TextBox 22" id="22"/>
            <p:cNvSpPr txBox="true"/>
            <p:nvPr/>
          </p:nvSpPr>
          <p:spPr>
            <a:xfrm rot="0">
              <a:off x="0" y="1064940"/>
              <a:ext cx="10359825" cy="1828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751"/>
                </a:lnSpc>
              </a:pPr>
              <a:r>
                <a:rPr lang="en-US" sz="2292">
                  <a:solidFill>
                    <a:srgbClr val="FFFFFF"/>
                  </a:solidFill>
                  <a:latin typeface="Open Sans Bold"/>
                </a:rPr>
                <a:t>Коммуникация</a:t>
              </a:r>
            </a:p>
            <a:p>
              <a:pPr>
                <a:lnSpc>
                  <a:spcPts val="2751"/>
                </a:lnSpc>
              </a:pPr>
              <a:r>
                <a:rPr lang="en-US" sz="2292">
                  <a:solidFill>
                    <a:srgbClr val="FFFFFF"/>
                  </a:solidFill>
                  <a:latin typeface="Open Sans Bold"/>
                </a:rPr>
                <a:t>Критическое мышление</a:t>
              </a:r>
            </a:p>
            <a:p>
              <a:pPr>
                <a:lnSpc>
                  <a:spcPts val="2751"/>
                </a:lnSpc>
              </a:pPr>
              <a:r>
                <a:rPr lang="en-US" sz="2292">
                  <a:solidFill>
                    <a:srgbClr val="FFFFFF"/>
                  </a:solidFill>
                  <a:latin typeface="Open Sans Bold"/>
                </a:rPr>
                <a:t>Креативность</a:t>
              </a:r>
            </a:p>
            <a:p>
              <a:pPr algn="l" marL="0" indent="0" lvl="0">
                <a:lnSpc>
                  <a:spcPts val="2751"/>
                </a:lnSpc>
                <a:spcBef>
                  <a:spcPct val="0"/>
                </a:spcBef>
              </a:pPr>
              <a:r>
                <a:rPr lang="en-US" sz="2292">
                  <a:solidFill>
                    <a:srgbClr val="FFFFFF"/>
                  </a:solidFill>
                  <a:latin typeface="Open Sans Bold"/>
                </a:rPr>
                <a:t>Командообразование</a:t>
              </a:r>
            </a:p>
          </p:txBody>
        </p:sp>
        <p:sp>
          <p:nvSpPr>
            <p:cNvPr name="TextBox 23" id="23"/>
            <p:cNvSpPr txBox="true"/>
            <p:nvPr/>
          </p:nvSpPr>
          <p:spPr>
            <a:xfrm rot="0">
              <a:off x="0" y="-38100"/>
              <a:ext cx="10359825" cy="86991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5365"/>
                </a:lnSpc>
                <a:spcBef>
                  <a:spcPct val="0"/>
                </a:spcBef>
              </a:pPr>
              <a:r>
                <a:rPr lang="en-US" sz="4127">
                  <a:solidFill>
                    <a:srgbClr val="FFF785"/>
                  </a:solidFill>
                  <a:latin typeface="HK Grotesk Light Bold"/>
                </a:rPr>
                <a:t>ГЛОБАЛЬНЫЕ КОМПЕТЕНЦИИ</a:t>
              </a:r>
            </a:p>
          </p:txBody>
        </p:sp>
      </p:grpSp>
      <p:pic>
        <p:nvPicPr>
          <p:cNvPr name="Picture 24" id="24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265963" y="8096173"/>
            <a:ext cx="1373189" cy="1344008"/>
          </a:xfrm>
          <a:prstGeom prst="rect">
            <a:avLst/>
          </a:prstGeom>
        </p:spPr>
      </p:pic>
      <p:grpSp>
        <p:nvGrpSpPr>
          <p:cNvPr name="Group 25" id="25"/>
          <p:cNvGrpSpPr/>
          <p:nvPr/>
        </p:nvGrpSpPr>
        <p:grpSpPr>
          <a:xfrm rot="0">
            <a:off x="3410889" y="8096173"/>
            <a:ext cx="8232173" cy="1759674"/>
            <a:chOff x="0" y="0"/>
            <a:chExt cx="10976231" cy="234623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1064940"/>
              <a:ext cx="10976231" cy="9144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751"/>
                </a:lnSpc>
              </a:pPr>
              <a:r>
                <a:rPr lang="en-US" sz="2292">
                  <a:solidFill>
                    <a:srgbClr val="FFFFFF"/>
                  </a:solidFill>
                  <a:latin typeface="Open Sans Bold"/>
                </a:rPr>
                <a:t>Редактор года 2018, 2019. Пресс-центр года 2019. </a:t>
              </a:r>
            </a:p>
            <a:p>
              <a:pPr algn="l" marL="0" indent="0" lvl="0">
                <a:lnSpc>
                  <a:spcPts val="2751"/>
                </a:lnSpc>
                <a:spcBef>
                  <a:spcPct val="0"/>
                </a:spcBef>
              </a:pPr>
              <a:r>
                <a:rPr lang="en-US" sz="2292">
                  <a:solidFill>
                    <a:srgbClr val="FFFFFF"/>
                  </a:solidFill>
                  <a:latin typeface="Open Sans Bold"/>
                </a:rPr>
                <a:t>Гран-при всероссийского фестиваля 2021.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38100"/>
              <a:ext cx="10976231" cy="86991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5365"/>
                </a:lnSpc>
                <a:spcBef>
                  <a:spcPct val="0"/>
                </a:spcBef>
              </a:pPr>
              <a:r>
                <a:rPr lang="en-US" sz="4127">
                  <a:solidFill>
                    <a:srgbClr val="FFF785"/>
                  </a:solidFill>
                  <a:latin typeface="HK Grotesk Light Bold"/>
                </a:rPr>
                <a:t>ДОСТИЖЕНИЯ</a:t>
              </a:r>
            </a:p>
          </p:txBody>
        </p:sp>
      </p:grpSp>
      <p:pic>
        <p:nvPicPr>
          <p:cNvPr name="Picture 28" id="28"/>
          <p:cNvPicPr>
            <a:picLocks noChangeAspect="true"/>
          </p:cNvPicPr>
          <p:nvPr/>
        </p:nvPicPr>
        <p:blipFill>
          <a:blip r:embed="rId7"/>
          <a:srcRect l="0" t="0" r="0" b="0"/>
          <a:stretch>
            <a:fillRect/>
          </a:stretch>
        </p:blipFill>
        <p:spPr>
          <a:xfrm flipH="false" flipV="false" rot="0">
            <a:off x="16105027" y="8229454"/>
            <a:ext cx="1453556" cy="1615063"/>
          </a:xfrm>
          <a:prstGeom prst="rect">
            <a:avLst/>
          </a:prstGeom>
        </p:spPr>
      </p:pic>
      <p:pic>
        <p:nvPicPr>
          <p:cNvPr name="Picture 29" id="29"/>
          <p:cNvPicPr>
            <a:picLocks noChangeAspect="true"/>
          </p:cNvPicPr>
          <p:nvPr/>
        </p:nvPicPr>
        <p:blipFill>
          <a:blip r:embed="rId8"/>
          <a:srcRect l="0" t="0" r="0" b="0"/>
          <a:stretch>
            <a:fillRect/>
          </a:stretch>
        </p:blipFill>
        <p:spPr>
          <a:xfrm flipH="false" flipV="false" rot="2110281">
            <a:off x="341663" y="8793218"/>
            <a:ext cx="860026" cy="977302"/>
          </a:xfrm>
          <a:prstGeom prst="rect">
            <a:avLst/>
          </a:prstGeom>
        </p:spPr>
      </p:pic>
      <p:grpSp>
        <p:nvGrpSpPr>
          <p:cNvPr name="Group 30" id="30"/>
          <p:cNvGrpSpPr/>
          <p:nvPr/>
        </p:nvGrpSpPr>
        <p:grpSpPr>
          <a:xfrm rot="0">
            <a:off x="11470640" y="8096173"/>
            <a:ext cx="8232173" cy="1416774"/>
            <a:chOff x="0" y="0"/>
            <a:chExt cx="10976231" cy="1889032"/>
          </a:xfrm>
        </p:grpSpPr>
        <p:sp>
          <p:nvSpPr>
            <p:cNvPr name="TextBox 31" id="31"/>
            <p:cNvSpPr txBox="true"/>
            <p:nvPr/>
          </p:nvSpPr>
          <p:spPr>
            <a:xfrm rot="0">
              <a:off x="0" y="1064940"/>
              <a:ext cx="10976231" cy="4572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2751"/>
                </a:lnSpc>
                <a:spcBef>
                  <a:spcPct val="0"/>
                </a:spcBef>
              </a:pPr>
              <a:r>
                <a:rPr lang="en-US" sz="2292">
                  <a:solidFill>
                    <a:srgbClr val="FFFFFF"/>
                  </a:solidFill>
                  <a:latin typeface="Open Sans Bold"/>
                </a:rPr>
                <a:t>LCP-карта</a:t>
              </a:r>
            </a:p>
          </p:txBody>
        </p:sp>
        <p:sp>
          <p:nvSpPr>
            <p:cNvPr name="TextBox 32" id="32"/>
            <p:cNvSpPr txBox="true"/>
            <p:nvPr/>
          </p:nvSpPr>
          <p:spPr>
            <a:xfrm rot="0">
              <a:off x="0" y="-38100"/>
              <a:ext cx="10976231" cy="86991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5365"/>
                </a:lnSpc>
                <a:spcBef>
                  <a:spcPct val="0"/>
                </a:spcBef>
              </a:pPr>
              <a:r>
                <a:rPr lang="en-US" sz="4127">
                  <a:solidFill>
                    <a:srgbClr val="FFF785"/>
                  </a:solidFill>
                  <a:latin typeface="HK Grotesk Light Bold"/>
                </a:rPr>
                <a:t>САМОКОНТРОЛЬ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C038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77326" y="-363068"/>
            <a:ext cx="14919274" cy="11013136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11692547" y="250552"/>
            <a:ext cx="1529854" cy="1457525"/>
            <a:chOff x="0" y="0"/>
            <a:chExt cx="1772920" cy="1689100"/>
          </a:xfrm>
        </p:grpSpPr>
        <p:sp>
          <p:nvSpPr>
            <p:cNvPr name="Freeform 4" id="4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E773FF"/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10469490" y="2454320"/>
            <a:ext cx="6638540" cy="1345357"/>
            <a:chOff x="0" y="0"/>
            <a:chExt cx="5139880" cy="1041641"/>
          </a:xfrm>
        </p:grpSpPr>
        <p:sp>
          <p:nvSpPr>
            <p:cNvPr name="Freeform 6" id="6"/>
            <p:cNvSpPr/>
            <p:nvPr/>
          </p:nvSpPr>
          <p:spPr>
            <a:xfrm>
              <a:off x="0" y="0"/>
              <a:ext cx="5139880" cy="1041641"/>
            </a:xfrm>
            <a:custGeom>
              <a:avLst/>
              <a:gdLst/>
              <a:ahLst/>
              <a:cxnLst/>
              <a:rect r="r" b="b" t="t" l="l"/>
              <a:pathLst>
                <a:path h="1041641" w="5139880">
                  <a:moveTo>
                    <a:pt x="5015420" y="1041640"/>
                  </a:moveTo>
                  <a:lnTo>
                    <a:pt x="124460" y="1041640"/>
                  </a:lnTo>
                  <a:cubicBezTo>
                    <a:pt x="55880" y="1041640"/>
                    <a:pt x="0" y="985760"/>
                    <a:pt x="0" y="9171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015420" y="0"/>
                  </a:lnTo>
                  <a:cubicBezTo>
                    <a:pt x="5084000" y="0"/>
                    <a:pt x="5139880" y="55880"/>
                    <a:pt x="5139880" y="124460"/>
                  </a:cubicBezTo>
                  <a:lnTo>
                    <a:pt x="5139880" y="917181"/>
                  </a:lnTo>
                  <a:cubicBezTo>
                    <a:pt x="5139880" y="985761"/>
                    <a:pt x="5084000" y="1041641"/>
                    <a:pt x="5015420" y="104164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7" id="7"/>
          <p:cNvGrpSpPr/>
          <p:nvPr/>
        </p:nvGrpSpPr>
        <p:grpSpPr>
          <a:xfrm rot="0">
            <a:off x="10469490" y="4200090"/>
            <a:ext cx="6638540" cy="1345357"/>
            <a:chOff x="0" y="0"/>
            <a:chExt cx="5139880" cy="1041641"/>
          </a:xfrm>
        </p:grpSpPr>
        <p:sp>
          <p:nvSpPr>
            <p:cNvPr name="Freeform 8" id="8"/>
            <p:cNvSpPr/>
            <p:nvPr/>
          </p:nvSpPr>
          <p:spPr>
            <a:xfrm>
              <a:off x="0" y="0"/>
              <a:ext cx="5139880" cy="1041641"/>
            </a:xfrm>
            <a:custGeom>
              <a:avLst/>
              <a:gdLst/>
              <a:ahLst/>
              <a:cxnLst/>
              <a:rect r="r" b="b" t="t" l="l"/>
              <a:pathLst>
                <a:path h="1041641" w="5139880">
                  <a:moveTo>
                    <a:pt x="5015420" y="1041640"/>
                  </a:moveTo>
                  <a:lnTo>
                    <a:pt x="124460" y="1041640"/>
                  </a:lnTo>
                  <a:cubicBezTo>
                    <a:pt x="55880" y="1041640"/>
                    <a:pt x="0" y="985760"/>
                    <a:pt x="0" y="9171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015420" y="0"/>
                  </a:lnTo>
                  <a:cubicBezTo>
                    <a:pt x="5084000" y="0"/>
                    <a:pt x="5139880" y="55880"/>
                    <a:pt x="5139880" y="124460"/>
                  </a:cubicBezTo>
                  <a:lnTo>
                    <a:pt x="5139880" y="917181"/>
                  </a:lnTo>
                  <a:cubicBezTo>
                    <a:pt x="5139880" y="985761"/>
                    <a:pt x="5084000" y="1041641"/>
                    <a:pt x="5015420" y="104164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10469490" y="5945859"/>
            <a:ext cx="6638540" cy="1345357"/>
            <a:chOff x="0" y="0"/>
            <a:chExt cx="5139880" cy="1041641"/>
          </a:xfrm>
        </p:grpSpPr>
        <p:sp>
          <p:nvSpPr>
            <p:cNvPr name="Freeform 10" id="10"/>
            <p:cNvSpPr/>
            <p:nvPr/>
          </p:nvSpPr>
          <p:spPr>
            <a:xfrm>
              <a:off x="0" y="0"/>
              <a:ext cx="5139880" cy="1041641"/>
            </a:xfrm>
            <a:custGeom>
              <a:avLst/>
              <a:gdLst/>
              <a:ahLst/>
              <a:cxnLst/>
              <a:rect r="r" b="b" t="t" l="l"/>
              <a:pathLst>
                <a:path h="1041641" w="5139880">
                  <a:moveTo>
                    <a:pt x="5015420" y="1041640"/>
                  </a:moveTo>
                  <a:lnTo>
                    <a:pt x="124460" y="1041640"/>
                  </a:lnTo>
                  <a:cubicBezTo>
                    <a:pt x="55880" y="1041640"/>
                    <a:pt x="0" y="985760"/>
                    <a:pt x="0" y="9171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015420" y="0"/>
                  </a:lnTo>
                  <a:cubicBezTo>
                    <a:pt x="5084000" y="0"/>
                    <a:pt x="5139880" y="55880"/>
                    <a:pt x="5139880" y="124460"/>
                  </a:cubicBezTo>
                  <a:lnTo>
                    <a:pt x="5139880" y="917181"/>
                  </a:lnTo>
                  <a:cubicBezTo>
                    <a:pt x="5139880" y="985761"/>
                    <a:pt x="5084000" y="1041641"/>
                    <a:pt x="5015420" y="104164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10469490" y="7691628"/>
            <a:ext cx="6638540" cy="1345357"/>
            <a:chOff x="0" y="0"/>
            <a:chExt cx="5139880" cy="1041641"/>
          </a:xfrm>
        </p:grpSpPr>
        <p:sp>
          <p:nvSpPr>
            <p:cNvPr name="Freeform 12" id="12"/>
            <p:cNvSpPr/>
            <p:nvPr/>
          </p:nvSpPr>
          <p:spPr>
            <a:xfrm>
              <a:off x="0" y="0"/>
              <a:ext cx="5139880" cy="1041641"/>
            </a:xfrm>
            <a:custGeom>
              <a:avLst/>
              <a:gdLst/>
              <a:ahLst/>
              <a:cxnLst/>
              <a:rect r="r" b="b" t="t" l="l"/>
              <a:pathLst>
                <a:path h="1041641" w="5139880">
                  <a:moveTo>
                    <a:pt x="5015420" y="1041640"/>
                  </a:moveTo>
                  <a:lnTo>
                    <a:pt x="124460" y="1041640"/>
                  </a:lnTo>
                  <a:cubicBezTo>
                    <a:pt x="55880" y="1041640"/>
                    <a:pt x="0" y="985760"/>
                    <a:pt x="0" y="9171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015420" y="0"/>
                  </a:lnTo>
                  <a:cubicBezTo>
                    <a:pt x="5084000" y="0"/>
                    <a:pt x="5139880" y="55880"/>
                    <a:pt x="5139880" y="124460"/>
                  </a:cubicBezTo>
                  <a:lnTo>
                    <a:pt x="5139880" y="917181"/>
                  </a:lnTo>
                  <a:cubicBezTo>
                    <a:pt x="5139880" y="985761"/>
                    <a:pt x="5084000" y="1041641"/>
                    <a:pt x="5015420" y="104164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13" id="13"/>
          <p:cNvSpPr txBox="true"/>
          <p:nvPr/>
        </p:nvSpPr>
        <p:spPr>
          <a:xfrm rot="0">
            <a:off x="6867646" y="657152"/>
            <a:ext cx="10625182" cy="993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7700"/>
              </a:lnSpc>
            </a:pPr>
            <a:r>
              <a:rPr lang="en-US" sz="7000">
                <a:solidFill>
                  <a:srgbClr val="FFF785"/>
                </a:solidFill>
                <a:latin typeface="Rubik One"/>
              </a:rPr>
              <a:t>ТИРАЖИРУЕМОСТЬ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0936834" y="2659041"/>
            <a:ext cx="5976140" cy="907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47"/>
              </a:lnSpc>
              <a:spcBef>
                <a:spcPct val="0"/>
              </a:spcBef>
            </a:pPr>
            <a:r>
              <a:rPr lang="en-US" sz="2805">
                <a:solidFill>
                  <a:srgbClr val="3C0384"/>
                </a:solidFill>
                <a:latin typeface="Open Sans Bold"/>
              </a:rPr>
              <a:t>Модифицированные образовательные программы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936834" y="4404811"/>
            <a:ext cx="5976140" cy="907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647"/>
              </a:lnSpc>
            </a:pPr>
            <a:r>
              <a:rPr lang="en-US" sz="2805">
                <a:solidFill>
                  <a:srgbClr val="3C0384"/>
                </a:solidFill>
                <a:latin typeface="Open Sans Bold"/>
              </a:rPr>
              <a:t>Игровые технологии: </a:t>
            </a:r>
          </a:p>
          <a:p>
            <a:pPr algn="l" marL="0" indent="0" lvl="0">
              <a:lnSpc>
                <a:spcPts val="3647"/>
              </a:lnSpc>
              <a:spcBef>
                <a:spcPct val="0"/>
              </a:spcBef>
            </a:pPr>
            <a:r>
              <a:rPr lang="en-US" sz="2805">
                <a:solidFill>
                  <a:srgbClr val="3C0384"/>
                </a:solidFill>
                <a:latin typeface="Open Sans Bold"/>
              </a:rPr>
              <a:t>от идеи до готовых игр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936834" y="6150580"/>
            <a:ext cx="5976140" cy="907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47"/>
              </a:lnSpc>
              <a:spcBef>
                <a:spcPct val="0"/>
              </a:spcBef>
            </a:pPr>
            <a:r>
              <a:rPr lang="en-US" sz="2805">
                <a:solidFill>
                  <a:srgbClr val="3C0384"/>
                </a:solidFill>
                <a:latin typeface="Open Sans Bold"/>
              </a:rPr>
              <a:t>Механизм реализации конвергентного подхода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936834" y="8063317"/>
            <a:ext cx="5976140" cy="450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47"/>
              </a:lnSpc>
              <a:spcBef>
                <a:spcPct val="0"/>
              </a:spcBef>
            </a:pPr>
            <a:r>
              <a:rPr lang="en-US" sz="2805">
                <a:solidFill>
                  <a:srgbClr val="3C0384"/>
                </a:solidFill>
                <a:latin typeface="Open Sans Bold"/>
              </a:rPr>
              <a:t>Компетентностные модули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028700" y="2455908"/>
            <a:ext cx="8985220" cy="638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49"/>
              </a:lnSpc>
            </a:pPr>
            <a:r>
              <a:rPr lang="en-US" sz="4499">
                <a:solidFill>
                  <a:srgbClr val="FFFFFF"/>
                </a:solidFill>
                <a:latin typeface="Rubik One"/>
              </a:rPr>
              <a:t>ТРАНСЛЯЦИЯ ОПЫТА: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028700" y="3176152"/>
            <a:ext cx="8705179" cy="2933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02962" indent="-301481" lvl="1">
              <a:lnSpc>
                <a:spcPts val="3351"/>
              </a:lnSpc>
              <a:buFont typeface="Arial"/>
              <a:buChar char="•"/>
            </a:pPr>
            <a:r>
              <a:rPr lang="en-US" sz="2792">
                <a:solidFill>
                  <a:srgbClr val="FFFFFF"/>
                </a:solidFill>
                <a:latin typeface="Open Sans Bold"/>
              </a:rPr>
              <a:t>конференции, семинары</a:t>
            </a:r>
          </a:p>
          <a:p>
            <a:pPr marL="602962" indent="-301481" lvl="1">
              <a:lnSpc>
                <a:spcPts val="3351"/>
              </a:lnSpc>
              <a:buFont typeface="Arial"/>
              <a:buChar char="•"/>
            </a:pPr>
            <a:r>
              <a:rPr lang="en-US" sz="2792">
                <a:solidFill>
                  <a:srgbClr val="FFFFFF"/>
                </a:solidFill>
                <a:latin typeface="Open Sans Bold"/>
              </a:rPr>
              <a:t>городские и международные вебинары</a:t>
            </a:r>
          </a:p>
          <a:p>
            <a:pPr marL="602962" indent="-301481" lvl="1">
              <a:lnSpc>
                <a:spcPts val="3351"/>
              </a:lnSpc>
              <a:buFont typeface="Arial"/>
              <a:buChar char="•"/>
            </a:pPr>
            <a:r>
              <a:rPr lang="en-US" sz="2792">
                <a:solidFill>
                  <a:srgbClr val="FFFFFF"/>
                </a:solidFill>
                <a:latin typeface="Open Sans Bold"/>
              </a:rPr>
              <a:t>научные статьи и монографии</a:t>
            </a:r>
          </a:p>
          <a:p>
            <a:pPr marL="602962" indent="-301481" lvl="1">
              <a:lnSpc>
                <a:spcPts val="3351"/>
              </a:lnSpc>
              <a:buFont typeface="Arial"/>
              <a:buChar char="•"/>
            </a:pPr>
            <a:r>
              <a:rPr lang="en-US" sz="2792">
                <a:solidFill>
                  <a:srgbClr val="FFFFFF"/>
                </a:solidFill>
                <a:latin typeface="Open Sans Bold"/>
              </a:rPr>
              <a:t>социальные сети</a:t>
            </a:r>
          </a:p>
          <a:p>
            <a:pPr marL="602962" indent="-301481" lvl="1">
              <a:lnSpc>
                <a:spcPts val="3351"/>
              </a:lnSpc>
              <a:buFont typeface="Arial"/>
              <a:buChar char="•"/>
            </a:pPr>
            <a:r>
              <a:rPr lang="en-US" sz="2792">
                <a:solidFill>
                  <a:srgbClr val="FFFFFF"/>
                </a:solidFill>
                <a:latin typeface="Open Sans Bold"/>
              </a:rPr>
              <a:t>электронная газета "Интерактивное образование"</a:t>
            </a:r>
          </a:p>
          <a:p>
            <a:pPr algn="l" marL="602962" indent="-301481" lvl="1">
              <a:lnSpc>
                <a:spcPts val="3351"/>
              </a:lnSpc>
              <a:buFont typeface="Arial"/>
              <a:buChar char="•"/>
            </a:pPr>
            <a:r>
              <a:rPr lang="en-US" sz="2792">
                <a:solidFill>
                  <a:srgbClr val="FFFFFF"/>
                </a:solidFill>
                <a:latin typeface="Open Sans Bold"/>
              </a:rPr>
              <a:t>канал "Методист.54" на Яндекс.Дзен</a:t>
            </a:r>
          </a:p>
        </p:txBody>
      </p:sp>
      <p:grpSp>
        <p:nvGrpSpPr>
          <p:cNvPr name="Group 20" id="20"/>
          <p:cNvGrpSpPr/>
          <p:nvPr/>
        </p:nvGrpSpPr>
        <p:grpSpPr>
          <a:xfrm rot="0">
            <a:off x="2828284" y="7291216"/>
            <a:ext cx="5793989" cy="2553301"/>
            <a:chOff x="0" y="0"/>
            <a:chExt cx="1583093" cy="697639"/>
          </a:xfrm>
        </p:grpSpPr>
        <p:sp>
          <p:nvSpPr>
            <p:cNvPr name="Freeform 21" id="21"/>
            <p:cNvSpPr/>
            <p:nvPr/>
          </p:nvSpPr>
          <p:spPr>
            <a:xfrm>
              <a:off x="0" y="0"/>
              <a:ext cx="1583093" cy="697639"/>
            </a:xfrm>
            <a:custGeom>
              <a:avLst/>
              <a:gdLst/>
              <a:ahLst/>
              <a:cxnLst/>
              <a:rect r="r" b="b" t="t" l="l"/>
              <a:pathLst>
                <a:path h="697639" w="1583093">
                  <a:moveTo>
                    <a:pt x="1458633" y="697639"/>
                  </a:moveTo>
                  <a:lnTo>
                    <a:pt x="124460" y="697639"/>
                  </a:lnTo>
                  <a:cubicBezTo>
                    <a:pt x="55880" y="697639"/>
                    <a:pt x="0" y="641759"/>
                    <a:pt x="0" y="57317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458633" y="0"/>
                  </a:lnTo>
                  <a:cubicBezTo>
                    <a:pt x="1527213" y="0"/>
                    <a:pt x="1583093" y="55880"/>
                    <a:pt x="1583093" y="124460"/>
                  </a:cubicBezTo>
                  <a:lnTo>
                    <a:pt x="1583093" y="573179"/>
                  </a:lnTo>
                  <a:cubicBezTo>
                    <a:pt x="1583093" y="641759"/>
                    <a:pt x="1527213" y="697639"/>
                    <a:pt x="1458633" y="697639"/>
                  </a:cubicBezTo>
                  <a:close/>
                </a:path>
              </a:pathLst>
            </a:custGeom>
            <a:solidFill>
              <a:srgbClr val="2E0266"/>
            </a:solidFill>
          </p:spPr>
        </p:sp>
      </p:grpSp>
      <p:pic>
        <p:nvPicPr>
          <p:cNvPr name="Picture 22" id="22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212982" y="7205411"/>
            <a:ext cx="3265892" cy="5278210"/>
          </a:xfrm>
          <a:prstGeom prst="rect">
            <a:avLst/>
          </a:prstGeom>
        </p:spPr>
      </p:pic>
      <p:sp>
        <p:nvSpPr>
          <p:cNvPr name="TextBox 23" id="23"/>
          <p:cNvSpPr txBox="true"/>
          <p:nvPr/>
        </p:nvSpPr>
        <p:spPr>
          <a:xfrm rot="0">
            <a:off x="3846612" y="7561195"/>
            <a:ext cx="4016634" cy="19045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756"/>
              </a:lnSpc>
            </a:pPr>
            <a:r>
              <a:rPr lang="en-US" sz="3130">
                <a:solidFill>
                  <a:srgbClr val="FFFFFF"/>
                </a:solidFill>
                <a:latin typeface="Open Sans Bold"/>
              </a:rPr>
              <a:t>Новосибирск</a:t>
            </a:r>
          </a:p>
          <a:p>
            <a:pPr>
              <a:lnSpc>
                <a:spcPts val="3756"/>
              </a:lnSpc>
            </a:pPr>
            <a:r>
              <a:rPr lang="en-US" sz="3130">
                <a:solidFill>
                  <a:srgbClr val="FFFFFF"/>
                </a:solidFill>
                <a:latin typeface="Open Sans Bold"/>
              </a:rPr>
              <a:t>Барнаул</a:t>
            </a:r>
          </a:p>
          <a:p>
            <a:pPr>
              <a:lnSpc>
                <a:spcPts val="3756"/>
              </a:lnSpc>
            </a:pPr>
            <a:r>
              <a:rPr lang="en-US" sz="3130">
                <a:solidFill>
                  <a:srgbClr val="FFFFFF"/>
                </a:solidFill>
                <a:latin typeface="Open Sans Bold"/>
              </a:rPr>
              <a:t>Санкт-Петербург</a:t>
            </a:r>
          </a:p>
          <a:p>
            <a:pPr algn="l">
              <a:lnSpc>
                <a:spcPts val="3756"/>
              </a:lnSpc>
            </a:pPr>
            <a:r>
              <a:rPr lang="en-US" sz="3130">
                <a:solidFill>
                  <a:srgbClr val="FFFFFF"/>
                </a:solidFill>
                <a:latin typeface="Open Sans Bold"/>
              </a:rPr>
              <a:t>Минск</a:t>
            </a:r>
          </a:p>
        </p:txBody>
      </p:sp>
      <p:pic>
        <p:nvPicPr>
          <p:cNvPr name="Picture 24" id="24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16105027" y="8229454"/>
            <a:ext cx="1453556" cy="1615063"/>
          </a:xfrm>
          <a:prstGeom prst="rect">
            <a:avLst/>
          </a:prstGeom>
        </p:spPr>
      </p:pic>
      <p:pic>
        <p:nvPicPr>
          <p:cNvPr name="Picture 25" id="25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2110281">
            <a:off x="9152475" y="8671942"/>
            <a:ext cx="860026" cy="97730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C038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77326" y="-363068"/>
            <a:ext cx="14919274" cy="11013136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10843732" y="299937"/>
            <a:ext cx="1529854" cy="1457525"/>
            <a:chOff x="0" y="0"/>
            <a:chExt cx="1772920" cy="1689100"/>
          </a:xfrm>
        </p:grpSpPr>
        <p:sp>
          <p:nvSpPr>
            <p:cNvPr name="Freeform 4" id="4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7ED957"/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3458018" y="657152"/>
            <a:ext cx="12936036" cy="993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7700"/>
              </a:lnSpc>
            </a:pPr>
            <a:r>
              <a:rPr lang="en-US" sz="7000">
                <a:solidFill>
                  <a:srgbClr val="FFF785"/>
                </a:solidFill>
                <a:latin typeface="Rubik One"/>
              </a:rPr>
              <a:t>РАЗДЕЛЫ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11205"/>
          <a:stretch>
            <a:fillRect/>
          </a:stretch>
        </p:blipFill>
        <p:spPr>
          <a:xfrm flipH="false" flipV="false" rot="0">
            <a:off x="16956713" y="-4261839"/>
            <a:ext cx="7857064" cy="7705144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>
            <a:off x="1157077" y="3479817"/>
            <a:ext cx="15934142" cy="0"/>
          </a:xfrm>
          <a:prstGeom prst="line">
            <a:avLst/>
          </a:prstGeom>
          <a:ln cap="rnd" w="28575">
            <a:solidFill>
              <a:srgbClr val="FFFFFF">
                <a:alpha val="49804"/>
              </a:srgbClr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-2764648" y="8611311"/>
            <a:ext cx="6356016" cy="1962420"/>
          </a:xfrm>
          <a:prstGeom prst="rect">
            <a:avLst/>
          </a:prstGeom>
        </p:spPr>
      </p:pic>
      <p:grpSp>
        <p:nvGrpSpPr>
          <p:cNvPr name="Group 9" id="9"/>
          <p:cNvGrpSpPr/>
          <p:nvPr/>
        </p:nvGrpSpPr>
        <p:grpSpPr>
          <a:xfrm rot="0">
            <a:off x="1028700" y="3309744"/>
            <a:ext cx="340147" cy="340147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5BE49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445683" y="3309744"/>
            <a:ext cx="340147" cy="340147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5BE49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7862666" y="3309744"/>
            <a:ext cx="340147" cy="340147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5BE49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11279649" y="3309744"/>
            <a:ext cx="340147" cy="340147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5BE49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14696632" y="3309744"/>
            <a:ext cx="340147" cy="340147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5BE49"/>
            </a:solidFill>
          </p:spPr>
        </p:sp>
      </p:grpSp>
      <p:grpSp>
        <p:nvGrpSpPr>
          <p:cNvPr name="Group 19" id="19"/>
          <p:cNvGrpSpPr/>
          <p:nvPr/>
        </p:nvGrpSpPr>
        <p:grpSpPr>
          <a:xfrm rot="0">
            <a:off x="1028700" y="3960146"/>
            <a:ext cx="2841858" cy="4236054"/>
            <a:chOff x="0" y="0"/>
            <a:chExt cx="3789144" cy="5648072"/>
          </a:xfrm>
        </p:grpSpPr>
        <p:sp>
          <p:nvSpPr>
            <p:cNvPr name="TextBox 20" id="20"/>
            <p:cNvSpPr txBox="true"/>
            <p:nvPr/>
          </p:nvSpPr>
          <p:spPr>
            <a:xfrm rot="0">
              <a:off x="0" y="1174269"/>
              <a:ext cx="3341741" cy="12287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000">
                  <a:solidFill>
                    <a:srgbClr val="FFFFFF"/>
                  </a:solidFill>
                  <a:latin typeface="Open Sans Bold"/>
                </a:rPr>
                <a:t>Кросс-функциональный журналист</a:t>
              </a:r>
            </a:p>
          </p:txBody>
        </p:sp>
        <p:sp>
          <p:nvSpPr>
            <p:cNvPr name="TextBox 21" id="21"/>
            <p:cNvSpPr txBox="true"/>
            <p:nvPr/>
          </p:nvSpPr>
          <p:spPr>
            <a:xfrm rot="0">
              <a:off x="0" y="-38100"/>
              <a:ext cx="3341741" cy="76454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4680"/>
                </a:lnSpc>
                <a:spcBef>
                  <a:spcPct val="0"/>
                </a:spcBef>
              </a:pPr>
              <a:r>
                <a:rPr lang="en-US" sz="3600">
                  <a:solidFill>
                    <a:srgbClr val="FFFFFF"/>
                  </a:solidFill>
                  <a:latin typeface="HK Grotesk Light Bold"/>
                </a:rPr>
                <a:t>модуль 1</a:t>
              </a:r>
            </a:p>
          </p:txBody>
        </p:sp>
        <p:sp>
          <p:nvSpPr>
            <p:cNvPr name="TextBox 22" id="22"/>
            <p:cNvSpPr txBox="true"/>
            <p:nvPr/>
          </p:nvSpPr>
          <p:spPr>
            <a:xfrm rot="0">
              <a:off x="0" y="2933447"/>
              <a:ext cx="3789144" cy="269938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sz="1800">
                  <a:solidFill>
                    <a:srgbClr val="FFFFFF"/>
                  </a:solidFill>
                  <a:latin typeface="Open Sans"/>
                </a:rPr>
                <a:t>Профессиональное соответствие: </a:t>
              </a:r>
            </a:p>
            <a:p>
              <a:pPr>
                <a:lnSpc>
                  <a:spcPts val="2700"/>
                </a:lnSpc>
              </a:pPr>
              <a:r>
                <a:rPr lang="en-US" sz="1800">
                  <a:solidFill>
                    <a:srgbClr val="FFFFFF"/>
                  </a:solidFill>
                  <a:latin typeface="Open Sans Bold"/>
                </a:rPr>
                <a:t>широкий спектр журналистских профессий, включая профессии будущего.</a:t>
              </a: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4445683" y="3960146"/>
            <a:ext cx="2562668" cy="4723734"/>
            <a:chOff x="0" y="0"/>
            <a:chExt cx="3416891" cy="6298312"/>
          </a:xfrm>
        </p:grpSpPr>
        <p:sp>
          <p:nvSpPr>
            <p:cNvPr name="TextBox 24" id="24"/>
            <p:cNvSpPr txBox="true"/>
            <p:nvPr/>
          </p:nvSpPr>
          <p:spPr>
            <a:xfrm rot="0">
              <a:off x="0" y="1174269"/>
              <a:ext cx="3013442" cy="4159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marL="0" indent="0" lvl="0">
                <a:lnSpc>
                  <a:spcPts val="2400"/>
                </a:lnSpc>
                <a:spcBef>
                  <a:spcPct val="0"/>
                </a:spcBef>
              </a:pPr>
              <a:r>
                <a:rPr lang="en-US" sz="2000">
                  <a:solidFill>
                    <a:srgbClr val="FFFFFF"/>
                  </a:solidFill>
                  <a:latin typeface="Open Sans Bold"/>
                </a:rPr>
                <a:t>Оператор СМИ</a:t>
              </a:r>
            </a:p>
          </p:txBody>
        </p:sp>
        <p:sp>
          <p:nvSpPr>
            <p:cNvPr name="TextBox 25" id="25"/>
            <p:cNvSpPr txBox="true"/>
            <p:nvPr/>
          </p:nvSpPr>
          <p:spPr>
            <a:xfrm rot="0">
              <a:off x="0" y="-38100"/>
              <a:ext cx="3013442" cy="76454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4680"/>
                </a:lnSpc>
                <a:spcBef>
                  <a:spcPct val="0"/>
                </a:spcBef>
              </a:pPr>
              <a:r>
                <a:rPr lang="en-US" sz="3600">
                  <a:solidFill>
                    <a:srgbClr val="FFFFFF"/>
                  </a:solidFill>
                  <a:latin typeface="HK Grotesk Light Bold"/>
                </a:rPr>
                <a:t>модуль 2</a:t>
              </a:r>
            </a:p>
          </p:txBody>
        </p:sp>
        <p:sp>
          <p:nvSpPr>
            <p:cNvPr name="TextBox 26" id="26"/>
            <p:cNvSpPr txBox="true"/>
            <p:nvPr/>
          </p:nvSpPr>
          <p:spPr>
            <a:xfrm rot="0">
              <a:off x="0" y="2120647"/>
              <a:ext cx="3416891" cy="407098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sz="1800">
                  <a:solidFill>
                    <a:srgbClr val="FFFFFF"/>
                  </a:solidFill>
                  <a:latin typeface="Open Sans"/>
                </a:rPr>
                <a:t>Профессиональное соответствие:</a:t>
              </a:r>
              <a:r>
                <a:rPr lang="en-US" sz="1800">
                  <a:solidFill>
                    <a:srgbClr val="FFFFFF"/>
                  </a:solidFill>
                  <a:latin typeface="Open Sans Bold"/>
                </a:rPr>
                <a:t> оператор видеосъемки, оператор видеомонтажа, оператор вёрстки, оператор звукозаписи.</a:t>
              </a:r>
            </a:p>
          </p:txBody>
        </p:sp>
      </p:grpSp>
      <p:grpSp>
        <p:nvGrpSpPr>
          <p:cNvPr name="Group 27" id="27"/>
          <p:cNvGrpSpPr/>
          <p:nvPr/>
        </p:nvGrpSpPr>
        <p:grpSpPr>
          <a:xfrm rot="0">
            <a:off x="7862666" y="3960146"/>
            <a:ext cx="2562668" cy="5550504"/>
            <a:chOff x="0" y="0"/>
            <a:chExt cx="3416891" cy="7400672"/>
          </a:xfrm>
        </p:grpSpPr>
        <p:sp>
          <p:nvSpPr>
            <p:cNvPr name="TextBox 28" id="28"/>
            <p:cNvSpPr txBox="true"/>
            <p:nvPr/>
          </p:nvSpPr>
          <p:spPr>
            <a:xfrm rot="0">
              <a:off x="0" y="1174269"/>
              <a:ext cx="3013442" cy="12287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marL="0" indent="0" lvl="0">
                <a:lnSpc>
                  <a:spcPts val="2400"/>
                </a:lnSpc>
                <a:spcBef>
                  <a:spcPct val="0"/>
                </a:spcBef>
              </a:pPr>
              <a:r>
                <a:rPr lang="en-US" sz="2000">
                  <a:solidFill>
                    <a:srgbClr val="FFFFFF"/>
                  </a:solidFill>
                  <a:latin typeface="Open Sans Bold"/>
                </a:rPr>
                <a:t>Технолог современных СМИ</a:t>
              </a:r>
            </a:p>
          </p:txBody>
        </p:sp>
        <p:sp>
          <p:nvSpPr>
            <p:cNvPr name="TextBox 29" id="29"/>
            <p:cNvSpPr txBox="true"/>
            <p:nvPr/>
          </p:nvSpPr>
          <p:spPr>
            <a:xfrm rot="0">
              <a:off x="0" y="-38100"/>
              <a:ext cx="3013442" cy="76454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4680"/>
                </a:lnSpc>
                <a:spcBef>
                  <a:spcPct val="0"/>
                </a:spcBef>
              </a:pPr>
              <a:r>
                <a:rPr lang="en-US" sz="3600">
                  <a:solidFill>
                    <a:srgbClr val="FFFFFF"/>
                  </a:solidFill>
                  <a:latin typeface="HK Grotesk Light Bold"/>
                </a:rPr>
                <a:t>модуль 3</a:t>
              </a:r>
            </a:p>
          </p:txBody>
        </p:sp>
        <p:sp>
          <p:nvSpPr>
            <p:cNvPr name="TextBox 30" id="30"/>
            <p:cNvSpPr txBox="true"/>
            <p:nvPr/>
          </p:nvSpPr>
          <p:spPr>
            <a:xfrm rot="0">
              <a:off x="0" y="2857247"/>
              <a:ext cx="3416891" cy="452818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sz="1800">
                  <a:solidFill>
                    <a:srgbClr val="FFFFFF"/>
                  </a:solidFill>
                  <a:latin typeface="Open Sans"/>
                </a:rPr>
                <a:t>Профессиональное соответствие:</a:t>
              </a:r>
              <a:r>
                <a:rPr lang="en-US" sz="1800">
                  <a:solidFill>
                    <a:srgbClr val="FFFFFF"/>
                  </a:solidFill>
                  <a:latin typeface="Open Sans Bold"/>
                </a:rPr>
                <a:t> выпускающий редактор газеты, редактор программы теленовостей, контент-менеджер пабликов социальных сетей.</a:t>
              </a:r>
            </a:p>
          </p:txBody>
        </p:sp>
      </p:grpSp>
      <p:grpSp>
        <p:nvGrpSpPr>
          <p:cNvPr name="Group 31" id="31"/>
          <p:cNvGrpSpPr/>
          <p:nvPr/>
        </p:nvGrpSpPr>
        <p:grpSpPr>
          <a:xfrm rot="0">
            <a:off x="11279649" y="3960146"/>
            <a:ext cx="2562668" cy="3530993"/>
            <a:chOff x="0" y="0"/>
            <a:chExt cx="3416891" cy="4707991"/>
          </a:xfrm>
        </p:grpSpPr>
        <p:sp>
          <p:nvSpPr>
            <p:cNvPr name="TextBox 32" id="32"/>
            <p:cNvSpPr txBox="true"/>
            <p:nvPr/>
          </p:nvSpPr>
          <p:spPr>
            <a:xfrm rot="0">
              <a:off x="0" y="1174269"/>
              <a:ext cx="3013442" cy="4159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marL="0" indent="0" lvl="0">
                <a:lnSpc>
                  <a:spcPts val="2400"/>
                </a:lnSpc>
                <a:spcBef>
                  <a:spcPct val="0"/>
                </a:spcBef>
              </a:pPr>
              <a:r>
                <a:rPr lang="en-US" sz="2000">
                  <a:solidFill>
                    <a:srgbClr val="FFFFFF"/>
                  </a:solidFill>
                  <a:latin typeface="Open Sans Bold"/>
                </a:rPr>
                <a:t>Блогер</a:t>
              </a:r>
            </a:p>
          </p:txBody>
        </p:sp>
        <p:sp>
          <p:nvSpPr>
            <p:cNvPr name="TextBox 33" id="33"/>
            <p:cNvSpPr txBox="true"/>
            <p:nvPr/>
          </p:nvSpPr>
          <p:spPr>
            <a:xfrm rot="0">
              <a:off x="0" y="-38100"/>
              <a:ext cx="3013442" cy="76454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4680"/>
                </a:lnSpc>
                <a:spcBef>
                  <a:spcPct val="0"/>
                </a:spcBef>
              </a:pPr>
              <a:r>
                <a:rPr lang="en-US" sz="3600">
                  <a:solidFill>
                    <a:srgbClr val="FFFFFF"/>
                  </a:solidFill>
                  <a:latin typeface="HK Grotesk Light Bold"/>
                </a:rPr>
                <a:t>модуль 4</a:t>
              </a:r>
            </a:p>
          </p:txBody>
        </p:sp>
        <p:sp>
          <p:nvSpPr>
            <p:cNvPr name="TextBox 34" id="34"/>
            <p:cNvSpPr txBox="true"/>
            <p:nvPr/>
          </p:nvSpPr>
          <p:spPr>
            <a:xfrm rot="0">
              <a:off x="0" y="2493110"/>
              <a:ext cx="3416891" cy="216916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699"/>
                </a:lnSpc>
              </a:pPr>
              <a:r>
                <a:rPr lang="en-US" sz="1799">
                  <a:solidFill>
                    <a:srgbClr val="FFFFFF"/>
                  </a:solidFill>
                  <a:latin typeface="Open Sans"/>
                </a:rPr>
                <a:t>Профессиональное соответствие:</a:t>
              </a:r>
              <a:r>
                <a:rPr lang="en-US" sz="1799">
                  <a:solidFill>
                    <a:srgbClr val="FFFFFF"/>
                  </a:solidFill>
                  <a:latin typeface="Open Sans Bold"/>
                </a:rPr>
                <a:t> ведущий, корреспондент, сценарист.</a:t>
              </a:r>
            </a:p>
          </p:txBody>
        </p:sp>
      </p:grpSp>
      <p:grpSp>
        <p:nvGrpSpPr>
          <p:cNvPr name="Group 35" id="35"/>
          <p:cNvGrpSpPr/>
          <p:nvPr/>
        </p:nvGrpSpPr>
        <p:grpSpPr>
          <a:xfrm rot="0">
            <a:off x="14696632" y="3960146"/>
            <a:ext cx="2863334" cy="5508594"/>
            <a:chOff x="0" y="0"/>
            <a:chExt cx="3817779" cy="7344792"/>
          </a:xfrm>
        </p:grpSpPr>
        <p:sp>
          <p:nvSpPr>
            <p:cNvPr name="TextBox 36" id="36"/>
            <p:cNvSpPr txBox="true"/>
            <p:nvPr/>
          </p:nvSpPr>
          <p:spPr>
            <a:xfrm rot="0">
              <a:off x="0" y="1174269"/>
              <a:ext cx="3366995" cy="8223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marL="0" indent="0" lvl="0">
                <a:lnSpc>
                  <a:spcPts val="2400"/>
                </a:lnSpc>
                <a:spcBef>
                  <a:spcPct val="0"/>
                </a:spcBef>
              </a:pPr>
              <a:r>
                <a:rPr lang="en-US" sz="2000">
                  <a:solidFill>
                    <a:srgbClr val="FFFFFF"/>
                  </a:solidFill>
                  <a:latin typeface="Open Sans Bold"/>
                </a:rPr>
                <a:t>Архитектор виртуальности</a:t>
              </a:r>
            </a:p>
          </p:txBody>
        </p:sp>
        <p:sp>
          <p:nvSpPr>
            <p:cNvPr name="TextBox 37" id="37"/>
            <p:cNvSpPr txBox="true"/>
            <p:nvPr/>
          </p:nvSpPr>
          <p:spPr>
            <a:xfrm rot="0">
              <a:off x="0" y="-38100"/>
              <a:ext cx="3366995" cy="76454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4680"/>
                </a:lnSpc>
                <a:spcBef>
                  <a:spcPct val="0"/>
                </a:spcBef>
              </a:pPr>
              <a:r>
                <a:rPr lang="en-US" sz="3600">
                  <a:solidFill>
                    <a:srgbClr val="FFFFFF"/>
                  </a:solidFill>
                  <a:latin typeface="HK Grotesk Light Bold"/>
                </a:rPr>
                <a:t>модуль 5</a:t>
              </a:r>
            </a:p>
          </p:txBody>
        </p:sp>
        <p:sp>
          <p:nvSpPr>
            <p:cNvPr name="TextBox 38" id="38"/>
            <p:cNvSpPr txBox="true"/>
            <p:nvPr/>
          </p:nvSpPr>
          <p:spPr>
            <a:xfrm rot="0">
              <a:off x="0" y="2450847"/>
              <a:ext cx="3817779" cy="452818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sz="1800">
                  <a:solidFill>
                    <a:srgbClr val="FFFFFF"/>
                  </a:solidFill>
                  <a:latin typeface="Open Sans"/>
                </a:rPr>
                <a:t>Профессиональное соответствие:</a:t>
              </a:r>
              <a:r>
                <a:rPr lang="en-US" sz="1800">
                  <a:solidFill>
                    <a:srgbClr val="FFFFFF"/>
                  </a:solidFill>
                  <a:latin typeface="Open Sans Bold"/>
                </a:rPr>
                <a:t> </a:t>
              </a:r>
            </a:p>
            <a:p>
              <a:pPr>
                <a:lnSpc>
                  <a:spcPts val="2700"/>
                </a:lnSpc>
              </a:pPr>
              <a:r>
                <a:rPr lang="en-US" sz="1800">
                  <a:solidFill>
                    <a:srgbClr val="FFFFFF"/>
                  </a:solidFill>
                  <a:latin typeface="Open Sans Bold"/>
                </a:rPr>
                <a:t>дизайнер дополненной реальности, дизайнер виртуальных миров, архитектор виртуальности, архитектор трансмедийных продуктов.</a:t>
              </a:r>
            </a:p>
          </p:txBody>
        </p:sp>
      </p:grpSp>
      <p:sp>
        <p:nvSpPr>
          <p:cNvPr name="TextBox 39" id="39"/>
          <p:cNvSpPr txBox="true"/>
          <p:nvPr/>
        </p:nvSpPr>
        <p:spPr>
          <a:xfrm rot="0">
            <a:off x="1028700" y="2052738"/>
            <a:ext cx="15725085" cy="857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720"/>
              </a:lnSpc>
            </a:pPr>
            <a:r>
              <a:rPr lang="en-US" sz="5600">
                <a:solidFill>
                  <a:srgbClr val="F5BE49"/>
                </a:solidFill>
                <a:latin typeface="HK Grotesk Bold"/>
              </a:rPr>
              <a:t>Компетентностные модули</a:t>
            </a:r>
            <a:r>
              <a:rPr lang="en-US" sz="5600">
                <a:solidFill>
                  <a:srgbClr val="FFFFFF"/>
                </a:solidFill>
                <a:latin typeface="HK Grotesk Bold"/>
              </a:rPr>
              <a:t> </a:t>
            </a:r>
          </a:p>
        </p:txBody>
      </p:sp>
      <p:pic>
        <p:nvPicPr>
          <p:cNvPr name="Picture 40" id="40"/>
          <p:cNvPicPr>
            <a:picLocks noChangeAspect="true"/>
          </p:cNvPicPr>
          <p:nvPr/>
        </p:nvPicPr>
        <p:blipFill>
          <a:blip r:embed="rId8"/>
          <a:srcRect l="0" t="0" r="0" b="0"/>
          <a:stretch>
            <a:fillRect/>
          </a:stretch>
        </p:blipFill>
        <p:spPr>
          <a:xfrm flipH="false" flipV="false" rot="0">
            <a:off x="16394054" y="8313944"/>
            <a:ext cx="1453556" cy="1615063"/>
          </a:xfrm>
          <a:prstGeom prst="rect">
            <a:avLst/>
          </a:prstGeom>
        </p:spPr>
      </p:pic>
      <p:pic>
        <p:nvPicPr>
          <p:cNvPr name="Picture 41" id="41"/>
          <p:cNvPicPr>
            <a:picLocks noChangeAspect="true"/>
          </p:cNvPicPr>
          <p:nvPr/>
        </p:nvPicPr>
        <p:blipFill>
          <a:blip r:embed="rId9"/>
          <a:srcRect l="0" t="0" r="0" b="0"/>
          <a:stretch>
            <a:fillRect/>
          </a:stretch>
        </p:blipFill>
        <p:spPr>
          <a:xfrm flipH="false" flipV="false" rot="2110281">
            <a:off x="3382689" y="8769797"/>
            <a:ext cx="860026" cy="97730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C038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77326" y="-363068"/>
            <a:ext cx="14919274" cy="11013136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14365623" y="250552"/>
            <a:ext cx="1529854" cy="1457525"/>
            <a:chOff x="0" y="0"/>
            <a:chExt cx="1772920" cy="1689100"/>
          </a:xfrm>
        </p:grpSpPr>
        <p:sp>
          <p:nvSpPr>
            <p:cNvPr name="Freeform 4" id="4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r="r" b="b" t="t" l="l"/>
              <a:pathLst>
                <a:path h="1701800" w="178943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F7DB17"/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4556791" y="657152"/>
            <a:ext cx="12936036" cy="993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7700"/>
              </a:lnSpc>
            </a:pPr>
            <a:r>
              <a:rPr lang="en-US" sz="7000">
                <a:solidFill>
                  <a:srgbClr val="FFFFFF"/>
                </a:solidFill>
                <a:latin typeface="Rubik One"/>
              </a:rPr>
              <a:t>СПУТНИК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6105027" y="8229454"/>
            <a:ext cx="1453556" cy="1615063"/>
          </a:xfrm>
          <a:prstGeom prst="rect">
            <a:avLst/>
          </a:prstGeom>
        </p:spPr>
      </p:pic>
      <p:grpSp>
        <p:nvGrpSpPr>
          <p:cNvPr name="Group 7" id="7"/>
          <p:cNvGrpSpPr/>
          <p:nvPr/>
        </p:nvGrpSpPr>
        <p:grpSpPr>
          <a:xfrm rot="0">
            <a:off x="1677326" y="2765137"/>
            <a:ext cx="14636276" cy="5567205"/>
            <a:chOff x="0" y="0"/>
            <a:chExt cx="19515034" cy="7422939"/>
          </a:xfrm>
        </p:grpSpPr>
        <p:sp>
          <p:nvSpPr>
            <p:cNvPr name="TextBox 8" id="8"/>
            <p:cNvSpPr txBox="true"/>
            <p:nvPr/>
          </p:nvSpPr>
          <p:spPr>
            <a:xfrm rot="0">
              <a:off x="0" y="1893395"/>
              <a:ext cx="19515034" cy="487723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4891"/>
                </a:lnSpc>
              </a:pPr>
              <a:r>
                <a:rPr lang="en-US" sz="4076">
                  <a:solidFill>
                    <a:srgbClr val="FFFFFF"/>
                  </a:solidFill>
                  <a:latin typeface="Open Sans Bold"/>
                </a:rPr>
                <a:t>Медиажурналистика</a:t>
              </a:r>
            </a:p>
            <a:p>
              <a:pPr>
                <a:lnSpc>
                  <a:spcPts val="4891"/>
                </a:lnSpc>
              </a:pPr>
              <a:r>
                <a:rPr lang="en-US" sz="4076">
                  <a:solidFill>
                    <a:srgbClr val="FFFFFF"/>
                  </a:solidFill>
                  <a:ea typeface="Open Sans Bold"/>
                </a:rPr>
                <a:t>﻿Программирование виртуальной реальности</a:t>
              </a:r>
            </a:p>
            <a:p>
              <a:pPr>
                <a:lnSpc>
                  <a:spcPts val="4891"/>
                </a:lnSpc>
              </a:pPr>
              <a:r>
                <a:rPr lang="en-US" sz="4076">
                  <a:solidFill>
                    <a:srgbClr val="FFFFFF"/>
                  </a:solidFill>
                  <a:latin typeface="Open Sans Bold"/>
                </a:rPr>
                <a:t>3D-моделирование</a:t>
              </a:r>
            </a:p>
            <a:p>
              <a:pPr>
                <a:lnSpc>
                  <a:spcPts val="4891"/>
                </a:lnSpc>
              </a:pPr>
              <a:r>
                <a:rPr lang="en-US" sz="4076">
                  <a:solidFill>
                    <a:srgbClr val="FFFFFF"/>
                  </a:solidFill>
                  <a:ea typeface="Open Sans Bold"/>
                </a:rPr>
                <a:t>﻿Компьютерная анимация</a:t>
              </a:r>
            </a:p>
            <a:p>
              <a:pPr>
                <a:lnSpc>
                  <a:spcPts val="4891"/>
                </a:lnSpc>
              </a:pPr>
              <a:r>
                <a:rPr lang="en-US" sz="4076">
                  <a:solidFill>
                    <a:srgbClr val="FFFFFF"/>
                  </a:solidFill>
                  <a:latin typeface="Open Sans Bold"/>
                </a:rPr>
                <a:t>Мультипликация</a:t>
              </a:r>
            </a:p>
            <a:p>
              <a:pPr algn="l" marL="0" indent="0" lvl="0">
                <a:lnSpc>
                  <a:spcPts val="4891"/>
                </a:lnSpc>
                <a:spcBef>
                  <a:spcPct val="0"/>
                </a:spcBef>
              </a:pPr>
              <a:r>
                <a:rPr lang="en-US" sz="4076">
                  <a:solidFill>
                    <a:srgbClr val="FFFFFF"/>
                  </a:solidFill>
                  <a:latin typeface="Open Sans Bold"/>
                </a:rPr>
                <a:t>Игропроектирование</a:t>
              </a:r>
            </a:p>
          </p:txBody>
        </p:sp>
        <p:sp>
          <p:nvSpPr>
            <p:cNvPr name="TextBox 9" id="9"/>
            <p:cNvSpPr txBox="true"/>
            <p:nvPr/>
          </p:nvSpPr>
          <p:spPr>
            <a:xfrm rot="0">
              <a:off x="0" y="-76200"/>
              <a:ext cx="19515034" cy="15551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9538"/>
                </a:lnSpc>
                <a:spcBef>
                  <a:spcPct val="0"/>
                </a:spcBef>
              </a:pPr>
              <a:r>
                <a:rPr lang="en-US" sz="7337">
                  <a:solidFill>
                    <a:srgbClr val="FFF785"/>
                  </a:solidFill>
                  <a:ea typeface="HK Grotesk Light Bold"/>
                </a:rPr>
                <a:t>﻿НАПРАВЛЕНИЯ ОБУЧЕНИЯ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DAFA7AITxbE</dc:identifier>
  <dcterms:modified xsi:type="dcterms:W3CDTF">2011-08-01T06:04:30Z</dcterms:modified>
  <cp:revision>1</cp:revision>
  <dc:title>Образовательная программа "Техника и технология медиажурналистики"</dc:title>
</cp:coreProperties>
</file>