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sldIdLst>
    <p:sldId id="256" r:id="rId2"/>
    <p:sldId id="483" r:id="rId3"/>
    <p:sldId id="495" r:id="rId4"/>
    <p:sldId id="340" r:id="rId5"/>
    <p:sldId id="496" r:id="rId6"/>
    <p:sldId id="497" r:id="rId7"/>
    <p:sldId id="494" r:id="rId8"/>
    <p:sldId id="261" r:id="rId9"/>
    <p:sldId id="491" r:id="rId10"/>
    <p:sldId id="444" r:id="rId11"/>
    <p:sldId id="490" r:id="rId12"/>
    <p:sldId id="498" r:id="rId13"/>
    <p:sldId id="499" r:id="rId14"/>
    <p:sldId id="489" r:id="rId15"/>
    <p:sldId id="500" r:id="rId16"/>
    <p:sldId id="501" r:id="rId17"/>
    <p:sldId id="448" r:id="rId18"/>
    <p:sldId id="504" r:id="rId19"/>
    <p:sldId id="459" r:id="rId20"/>
    <p:sldId id="505" r:id="rId21"/>
    <p:sldId id="477" r:id="rId22"/>
    <p:sldId id="475" r:id="rId23"/>
    <p:sldId id="463" r:id="rId24"/>
    <p:sldId id="519" r:id="rId25"/>
    <p:sldId id="343" r:id="rId26"/>
    <p:sldId id="514" r:id="rId27"/>
    <p:sldId id="506" r:id="rId28"/>
    <p:sldId id="492" r:id="rId29"/>
    <p:sldId id="456" r:id="rId30"/>
    <p:sldId id="507" r:id="rId31"/>
    <p:sldId id="508" r:id="rId32"/>
    <p:sldId id="509" r:id="rId33"/>
    <p:sldId id="510" r:id="rId34"/>
    <p:sldId id="441" r:id="rId35"/>
    <p:sldId id="346" r:id="rId36"/>
    <p:sldId id="485" r:id="rId37"/>
    <p:sldId id="513" r:id="rId38"/>
    <p:sldId id="511" r:id="rId39"/>
    <p:sldId id="512" r:id="rId40"/>
    <p:sldId id="515" r:id="rId41"/>
    <p:sldId id="462" r:id="rId42"/>
    <p:sldId id="264" r:id="rId43"/>
    <p:sldId id="425" r:id="rId44"/>
    <p:sldId id="418" r:id="rId45"/>
    <p:sldId id="423" r:id="rId46"/>
    <p:sldId id="488" r:id="rId47"/>
    <p:sldId id="446" r:id="rId48"/>
    <p:sldId id="493" r:id="rId49"/>
    <p:sldId id="297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6600"/>
    <a:srgbClr val="0033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2" autoAdjust="0"/>
    <p:restoredTop sz="94660"/>
  </p:normalViewPr>
  <p:slideViewPr>
    <p:cSldViewPr>
      <p:cViewPr varScale="1">
        <p:scale>
          <a:sx n="72" d="100"/>
          <a:sy n="72" d="100"/>
        </p:scale>
        <p:origin x="14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700435709111817E-2"/>
          <c:y val="1.8620294507176612E-2"/>
          <c:w val="0.92521412262571601"/>
          <c:h val="0.674198957103178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2020-2021 уч.год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Количество программ</c:v>
                </c:pt>
                <c:pt idx="1">
                  <c:v>Количество объединений</c:v>
                </c:pt>
                <c:pt idx="2">
                  <c:v>Количество детей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</c:v>
                </c:pt>
                <c:pt idx="1">
                  <c:v>6</c:v>
                </c:pt>
                <c:pt idx="2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8E-421D-8F06-A2F9536EA87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2021-2022 уч.год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Количество программ</c:v>
                </c:pt>
                <c:pt idx="1">
                  <c:v>Количество объединений</c:v>
                </c:pt>
                <c:pt idx="2">
                  <c:v>Количество детей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32</c:v>
                </c:pt>
                <c:pt idx="1">
                  <c:v>12</c:v>
                </c:pt>
                <c:pt idx="2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8E-421D-8F06-A2F9536EA87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57667216"/>
        <c:axId val="808119904"/>
      </c:barChart>
      <c:catAx>
        <c:axId val="55766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08119904"/>
        <c:crosses val="autoZero"/>
        <c:auto val="1"/>
        <c:lblAlgn val="ctr"/>
        <c:lblOffset val="100"/>
        <c:noMultiLvlLbl val="0"/>
      </c:catAx>
      <c:valAx>
        <c:axId val="80811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766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7828420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28799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6900992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21337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9492171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183358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7860876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65357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586276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141988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079776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22295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4187899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63852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307341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3589834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50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</p:sldLayoutIdLst>
  <p:transition spd="slow">
    <p:wip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477200" cy="2227606"/>
          </a:xfrm>
        </p:spPr>
        <p:txBody>
          <a:bodyPr>
            <a:noAutofit/>
          </a:bodyPr>
          <a:lstStyle/>
          <a:p>
            <a:pPr algn="ctr"/>
            <a:br>
              <a:rPr lang="ru-RU" sz="1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развития</a:t>
            </a:r>
            <a:br>
              <a:rPr lang="ru-RU" sz="36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 ДО «Дворец детского(юношеского) творчества»</a:t>
            </a:r>
            <a:br>
              <a:rPr lang="ru-RU" sz="36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город Новомосковск</a:t>
            </a:r>
            <a:endParaRPr lang="ru-RU" sz="3600" dirty="0">
              <a:solidFill>
                <a:srgbClr val="0066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828600" y="1628800"/>
            <a:ext cx="4009150" cy="3872470"/>
          </a:xfrm>
        </p:spPr>
        <p:txBody>
          <a:bodyPr>
            <a:normAutofit/>
          </a:bodyPr>
          <a:lstStyle/>
          <a:p>
            <a:endParaRPr lang="ru-RU" sz="1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5365076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МБУ ДО «ДДДЮТ» </a:t>
            </a:r>
            <a:r>
              <a:rPr lang="ru-RU" sz="2400" b="1" dirty="0" err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Ключкина</a:t>
            </a:r>
            <a:r>
              <a:rPr lang="ru-RU" sz="24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И.Я., почетный работник </a:t>
            </a:r>
          </a:p>
          <a:p>
            <a:pPr algn="ctr"/>
            <a:r>
              <a:rPr lang="ru-RU" sz="24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сферы молодёжной политики Российской Федерации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CEFD76-35C4-45B8-A5C1-79579B405EE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0808" y="2704278"/>
            <a:ext cx="4271771" cy="279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510899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65EEEF-3C79-4F69-A631-5501B93C33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6" t="6951" r="-788" b="6699"/>
          <a:stretch/>
        </p:blipFill>
        <p:spPr>
          <a:xfrm>
            <a:off x="539552" y="675712"/>
            <a:ext cx="8136904" cy="606565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265810123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38" y="332656"/>
            <a:ext cx="158813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83" y="1697931"/>
            <a:ext cx="8570034" cy="4976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D:\ДДЮТПОЛИГРАФИЯ\Технопарк\верх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183811"/>
            <a:ext cx="5957075" cy="144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314778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95" y="183811"/>
            <a:ext cx="1015473" cy="1012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D:\ДДЮТПОЛИГРАФИЯ\Технопарк\вер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711" y="241755"/>
            <a:ext cx="4518563" cy="109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C5EB52D8-2773-4B06-8272-F9AFB3AA11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0177774"/>
              </p:ext>
            </p:extLst>
          </p:nvPr>
        </p:nvGraphicFramePr>
        <p:xfrm>
          <a:off x="609600" y="1357868"/>
          <a:ext cx="7202760" cy="5167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28EF54-1D64-4F95-BC78-3DC32EEBFC16}"/>
              </a:ext>
            </a:extLst>
          </p:cNvPr>
          <p:cNvSpPr/>
          <p:nvPr/>
        </p:nvSpPr>
        <p:spPr>
          <a:xfrm>
            <a:off x="4644008" y="4437111"/>
            <a:ext cx="576064" cy="5040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710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85CEFE4-AA8F-4C25-A0E8-1EC69EBCAD93}"/>
              </a:ext>
            </a:extLst>
          </p:cNvPr>
          <p:cNvSpPr/>
          <p:nvPr/>
        </p:nvSpPr>
        <p:spPr>
          <a:xfrm>
            <a:off x="5364088" y="4437112"/>
            <a:ext cx="576064" cy="5040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930</a:t>
            </a:r>
          </a:p>
        </p:txBody>
      </p:sp>
    </p:spTree>
    <p:extLst>
      <p:ext uri="{BB962C8B-B14F-4D97-AF65-F5344CB8AC3E}">
        <p14:creationId xmlns:p14="http://schemas.microsoft.com/office/powerpoint/2010/main" val="1665280318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 descr="D:\ДДЮТПОЛИГРАФИЯ\Технопарк\верх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27" y="146261"/>
            <a:ext cx="6481261" cy="130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Таблица 13">
            <a:extLst>
              <a:ext uri="{FF2B5EF4-FFF2-40B4-BE49-F238E27FC236}">
                <a16:creationId xmlns:a16="http://schemas.microsoft.com/office/drawing/2014/main" id="{FBBD0176-046D-4D34-93AD-932D8ABC31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1395074"/>
              </p:ext>
            </p:extLst>
          </p:nvPr>
        </p:nvGraphicFramePr>
        <p:xfrm>
          <a:off x="475288" y="1628086"/>
          <a:ext cx="7697113" cy="4913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0488">
                  <a:extLst>
                    <a:ext uri="{9D8B030D-6E8A-4147-A177-3AD203B41FA5}">
                      <a16:colId xmlns:a16="http://schemas.microsoft.com/office/drawing/2014/main" val="533932388"/>
                    </a:ext>
                  </a:extLst>
                </a:gridCol>
                <a:gridCol w="1682332">
                  <a:extLst>
                    <a:ext uri="{9D8B030D-6E8A-4147-A177-3AD203B41FA5}">
                      <a16:colId xmlns:a16="http://schemas.microsoft.com/office/drawing/2014/main" val="211064879"/>
                    </a:ext>
                  </a:extLst>
                </a:gridCol>
                <a:gridCol w="2103451">
                  <a:extLst>
                    <a:ext uri="{9D8B030D-6E8A-4147-A177-3AD203B41FA5}">
                      <a16:colId xmlns:a16="http://schemas.microsoft.com/office/drawing/2014/main" val="1981917125"/>
                    </a:ext>
                  </a:extLst>
                </a:gridCol>
                <a:gridCol w="1830842">
                  <a:extLst>
                    <a:ext uri="{9D8B030D-6E8A-4147-A177-3AD203B41FA5}">
                      <a16:colId xmlns:a16="http://schemas.microsoft.com/office/drawing/2014/main" val="1630263841"/>
                    </a:ext>
                  </a:extLst>
                </a:gridCol>
              </a:tblGrid>
              <a:tr h="12985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2020-2021 </a:t>
                      </a: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уч. год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2021-2022</a:t>
                      </a:r>
                      <a:r>
                        <a:rPr lang="ru-RU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уч.год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197564"/>
                  </a:ext>
                </a:extLst>
              </a:tr>
              <a:tr h="1189192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объединений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0674550"/>
                  </a:ext>
                </a:extLst>
              </a:tr>
              <a:tr h="1298524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программ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027483"/>
                  </a:ext>
                </a:extLst>
              </a:tr>
              <a:tr h="112773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детей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44498"/>
                  </a:ext>
                </a:extLst>
              </a:tr>
            </a:tbl>
          </a:graphicData>
        </a:graphic>
      </p:graphicFrame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FC8658A2-6A79-4CA2-A4BE-7B01FB2A08BD}"/>
              </a:ext>
            </a:extLst>
          </p:cNvPr>
          <p:cNvSpPr/>
          <p:nvPr/>
        </p:nvSpPr>
        <p:spPr>
          <a:xfrm>
            <a:off x="4388208" y="2948463"/>
            <a:ext cx="1854427" cy="480537"/>
          </a:xfrm>
          <a:prstGeom prst="rightArrow">
            <a:avLst/>
          </a:prstGeom>
          <a:noFill/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id="{3F32AA55-4CEB-4529-9D90-651BA9A7B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20" y="1484784"/>
            <a:ext cx="1360408" cy="1357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16097B77-C5F8-4781-9FF4-D7AC725DDFA7}"/>
              </a:ext>
            </a:extLst>
          </p:cNvPr>
          <p:cNvSpPr/>
          <p:nvPr/>
        </p:nvSpPr>
        <p:spPr>
          <a:xfrm>
            <a:off x="4388207" y="4124121"/>
            <a:ext cx="1854427" cy="480537"/>
          </a:xfrm>
          <a:prstGeom prst="rightArrow">
            <a:avLst/>
          </a:prstGeom>
          <a:noFill/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A2802052-35B2-45A9-9C04-FC3E4797805D}"/>
              </a:ext>
            </a:extLst>
          </p:cNvPr>
          <p:cNvSpPr/>
          <p:nvPr/>
        </p:nvSpPr>
        <p:spPr>
          <a:xfrm>
            <a:off x="4388207" y="5420265"/>
            <a:ext cx="1854427" cy="480537"/>
          </a:xfrm>
          <a:prstGeom prst="rightArrow">
            <a:avLst/>
          </a:prstGeom>
          <a:noFill/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734485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559E2D-7295-4D8E-B137-32FBAC11BCC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35031"/>
            <a:ext cx="3103133" cy="75597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448666"/>
            <a:ext cx="8496943" cy="5244326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FF6600"/>
              </a:buClr>
              <a:buSzPct val="120000"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Создание нормативных и организационно-методических условий, обеспечивающих стабильное функционирование инновационного структурного подразделения «Детский технопарк»</a:t>
            </a:r>
          </a:p>
          <a:p>
            <a:pPr>
              <a:buClr>
                <a:srgbClr val="FF6600"/>
              </a:buClr>
              <a:buSzPct val="120000"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Создание условий для расширения кадрового обеспечение образовательного процесса инновационного структурного подразделения «Детский технопарк»</a:t>
            </a:r>
          </a:p>
          <a:p>
            <a:pPr>
              <a:buClr>
                <a:srgbClr val="FF6600"/>
              </a:buClr>
              <a:buSzPct val="120000"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Создание условий для материально-технического обеспечения образовательного процесса инновационного структурного подразделения «Детский технопарк» </a:t>
            </a:r>
          </a:p>
          <a:p>
            <a:pPr>
              <a:buClr>
                <a:srgbClr val="FF6600"/>
              </a:buClr>
              <a:buSzPct val="120000"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Создание условий, направленных на расширение социально-педагогического партнерства  на основе взаимодействия с организациями общего и дополнительного образования, а также с организациями различной ведомственной принадлежности</a:t>
            </a:r>
          </a:p>
          <a:p>
            <a:pPr>
              <a:buClr>
                <a:srgbClr val="FF6600"/>
              </a:buClr>
              <a:buSzPct val="120000"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 Методическая поддержка педагогических работников  в вопросах освоения современных педагогических технологий и внедрения их в  методику проведения занятий</a:t>
            </a:r>
          </a:p>
          <a:p>
            <a:pPr>
              <a:buClr>
                <a:srgbClr val="FF6600"/>
              </a:buClr>
              <a:buSzPct val="120000"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Реализация мероприятий, направленных на выявление и поддержку талантливых детей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5596" y="712981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54A02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 задачи Программы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456554693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559E2D-7295-4D8E-B137-32FBAC11BCC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35031"/>
            <a:ext cx="3103133" cy="7559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362E2B0-70DC-4122-BF09-85CFFFD94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90" y="623093"/>
            <a:ext cx="7907717" cy="617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7846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559E2D-7295-4D8E-B137-32FBAC11BCC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35031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4C67C6-9635-4B69-A655-6EC96BE16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084581"/>
            <a:ext cx="4306575" cy="573683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771DB93-FED6-48B2-9AC5-09E3422663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1" r="30313"/>
          <a:stretch/>
        </p:blipFill>
        <p:spPr>
          <a:xfrm>
            <a:off x="4729923" y="265790"/>
            <a:ext cx="4104456" cy="6096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039259336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023680-0C5A-42C9-AAC3-25AE54BCEA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98" y="785248"/>
            <a:ext cx="8645604" cy="576486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921758677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36353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" name="Таблица 13">
            <a:extLst>
              <a:ext uri="{FF2B5EF4-FFF2-40B4-BE49-F238E27FC236}">
                <a16:creationId xmlns:a16="http://schemas.microsoft.com/office/drawing/2014/main" id="{FBBD0176-046D-4D34-93AD-932D8ABC31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2354264"/>
              </p:ext>
            </p:extLst>
          </p:nvPr>
        </p:nvGraphicFramePr>
        <p:xfrm>
          <a:off x="323528" y="1943658"/>
          <a:ext cx="7281093" cy="4229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533932388"/>
                    </a:ext>
                  </a:extLst>
                </a:gridCol>
                <a:gridCol w="1500139">
                  <a:extLst>
                    <a:ext uri="{9D8B030D-6E8A-4147-A177-3AD203B41FA5}">
                      <a16:colId xmlns:a16="http://schemas.microsoft.com/office/drawing/2014/main" val="211064879"/>
                    </a:ext>
                  </a:extLst>
                </a:gridCol>
                <a:gridCol w="1858800">
                  <a:extLst>
                    <a:ext uri="{9D8B030D-6E8A-4147-A177-3AD203B41FA5}">
                      <a16:colId xmlns:a16="http://schemas.microsoft.com/office/drawing/2014/main" val="1981917125"/>
                    </a:ext>
                  </a:extLst>
                </a:gridCol>
                <a:gridCol w="1617898">
                  <a:extLst>
                    <a:ext uri="{9D8B030D-6E8A-4147-A177-3AD203B41FA5}">
                      <a16:colId xmlns:a16="http://schemas.microsoft.com/office/drawing/2014/main" val="1630263841"/>
                    </a:ext>
                  </a:extLst>
                </a:gridCol>
              </a:tblGrid>
              <a:tr h="11176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-202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уч. год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2021-2022</a:t>
                      </a:r>
                      <a:r>
                        <a:rPr lang="ru-RU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уч.год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4197564"/>
                  </a:ext>
                </a:extLst>
              </a:tr>
              <a:tr h="1023516"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объединений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674550"/>
                  </a:ext>
                </a:extLst>
              </a:tr>
              <a:tr h="1117616"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программ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ru-RU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</a:t>
                      </a:r>
                      <a:endParaRPr lang="ru-RU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0027483"/>
                  </a:ext>
                </a:extLst>
              </a:tr>
              <a:tr h="970616"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детей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1980</a:t>
                      </a:r>
                      <a:endParaRPr lang="ru-RU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2287</a:t>
                      </a:r>
                      <a:endParaRPr lang="ru-RU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44498"/>
                  </a:ext>
                </a:extLst>
              </a:tr>
            </a:tbl>
          </a:graphicData>
        </a:graphic>
      </p:graphicFrame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FC8658A2-6A79-4CA2-A4BE-7B01FB2A08BD}"/>
              </a:ext>
            </a:extLst>
          </p:cNvPr>
          <p:cNvSpPr/>
          <p:nvPr/>
        </p:nvSpPr>
        <p:spPr>
          <a:xfrm>
            <a:off x="4085725" y="3106911"/>
            <a:ext cx="1854427" cy="714973"/>
          </a:xfrm>
          <a:prstGeom prst="rightArrow">
            <a:avLst/>
          </a:prstGeom>
          <a:noFill/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id="{A0C95ED9-FBD3-484C-8054-17126D97E11D}"/>
              </a:ext>
            </a:extLst>
          </p:cNvPr>
          <p:cNvSpPr/>
          <p:nvPr/>
        </p:nvSpPr>
        <p:spPr>
          <a:xfrm>
            <a:off x="4110946" y="4084347"/>
            <a:ext cx="1854426" cy="71497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5181A6FB-EC9E-4C34-9D88-B519055F2D9F}"/>
              </a:ext>
            </a:extLst>
          </p:cNvPr>
          <p:cNvSpPr/>
          <p:nvPr/>
        </p:nvSpPr>
        <p:spPr>
          <a:xfrm>
            <a:off x="4110946" y="5154433"/>
            <a:ext cx="1854425" cy="66347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4A4B0F-F293-4D49-BFC8-867EB598B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11" y="172676"/>
            <a:ext cx="6909559" cy="168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08125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29CD0E-3B30-4F95-8AC8-CCC9074770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89" y="804255"/>
            <a:ext cx="7854082" cy="589056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FE727A-9999-46D2-92CC-746F0DA602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407" y="97738"/>
            <a:ext cx="1481328" cy="147675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0284263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Объект 3">
            <a:extLst>
              <a:ext uri="{FF2B5EF4-FFF2-40B4-BE49-F238E27FC236}">
                <a16:creationId xmlns:a16="http://schemas.microsoft.com/office/drawing/2014/main" id="{B1E1D3FC-FD14-4F80-AE7E-D1F35612EC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33" t="4814" r="1881" b="3227"/>
          <a:stretch/>
        </p:blipFill>
        <p:spPr>
          <a:xfrm>
            <a:off x="45046" y="188640"/>
            <a:ext cx="9118833" cy="630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323634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36353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4A4B0F-F293-4D49-BFC8-867EB598B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9" y="36353"/>
            <a:ext cx="2965464" cy="7224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B3C13C-2016-4A10-9133-6A8B71A7CD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88" y="397569"/>
            <a:ext cx="8333623" cy="642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629864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C01BC132-C1FA-4A45-87ED-639EE1CCDEB7}"/>
              </a:ext>
            </a:extLst>
          </p:cNvPr>
          <p:cNvSpPr txBox="1">
            <a:spLocks/>
          </p:cNvSpPr>
          <p:nvPr/>
        </p:nvSpPr>
        <p:spPr>
          <a:xfrm>
            <a:off x="251520" y="116632"/>
            <a:ext cx="87849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Межрегиональный фестиваль 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«Космический апрель»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716992-E295-48E2-9E11-7D39AE8C57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594"/>
          <a:stretch/>
        </p:blipFill>
        <p:spPr>
          <a:xfrm>
            <a:off x="605291" y="1358085"/>
            <a:ext cx="7933418" cy="538328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68741936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853" y="134805"/>
            <a:ext cx="2750627" cy="755970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A20F7DD8-8C7A-464B-8616-0748EC9792E1}"/>
              </a:ext>
            </a:extLst>
          </p:cNvPr>
          <p:cNvSpPr txBox="1">
            <a:spLocks/>
          </p:cNvSpPr>
          <p:nvPr/>
        </p:nvSpPr>
        <p:spPr>
          <a:xfrm>
            <a:off x="251519" y="512790"/>
            <a:ext cx="87849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«Классные встречи»</a:t>
            </a:r>
          </a:p>
          <a:p>
            <a:pPr algn="ctr"/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0C0923-7DCE-4276-9110-C79B25A766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3" t="29225" r="3757" b="14299"/>
          <a:stretch/>
        </p:blipFill>
        <p:spPr>
          <a:xfrm>
            <a:off x="683568" y="1772816"/>
            <a:ext cx="7920879" cy="478401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228033542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E266E41-B53B-427D-A4A5-43437C4FFA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64" y="763311"/>
            <a:ext cx="7848872" cy="58866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E713E7-BB34-4C39-8BCA-CA2F3CC615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570" y="208034"/>
            <a:ext cx="1514856" cy="151485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07379021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A66EC6-A1FF-4FC0-864E-789680FC2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9A9457E-E680-49C0-B9D9-F7CDD7E7EE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81003" y="262999"/>
            <a:ext cx="3981033" cy="333480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8163E3-0773-473F-8E4F-BCC31604AE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885925"/>
            <a:ext cx="4456296" cy="294192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C1BEA2-DA8A-48F4-BA9D-A98ABE2B8D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7" y="634211"/>
            <a:ext cx="4214546" cy="561939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709897540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DD1977D-2EBF-4E98-8129-209C996636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62" y="1052736"/>
            <a:ext cx="8100900" cy="54006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47CA6E-B108-463A-8F4E-D17F8E14DC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386" y="181482"/>
            <a:ext cx="1514856" cy="151485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039998791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2532028-F985-43FA-84B2-D08DFD964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473" y="882852"/>
            <a:ext cx="2676376" cy="476138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C54E384-145B-4B62-A5FE-2DA7639F3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9460" y="3429000"/>
            <a:ext cx="3267739" cy="358475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081D81D-AC95-469A-91EA-3743AB486F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41819">
            <a:off x="2495752" y="-52067"/>
            <a:ext cx="4839979" cy="526391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AEC28B4-F2ED-4952-B0D4-65106BB4EA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86073">
            <a:off x="6065942" y="581783"/>
            <a:ext cx="2840130" cy="615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153763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69844"/>
            <a:ext cx="3739030" cy="9108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B32044-6ED4-4B71-9EF1-01CAE049B5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r="3538"/>
          <a:stretch/>
        </p:blipFill>
        <p:spPr>
          <a:xfrm>
            <a:off x="450895" y="1010613"/>
            <a:ext cx="8242209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717448525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0713E4-18C1-43ED-A6E8-7E13E1233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473" y="875199"/>
            <a:ext cx="4298053" cy="57307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76B205-6049-447D-8350-C3C3201667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909" y="894064"/>
            <a:ext cx="4163929" cy="554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06803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1E5B5A-696A-482C-ACBE-3B428B0697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8" y="695197"/>
            <a:ext cx="7812360" cy="585927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D60C67-6C4C-4E95-B81F-0111BBD03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5427" y="188640"/>
            <a:ext cx="1518036" cy="1511939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89087408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EB229B9-5284-419D-A88C-84527AF29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89154"/>
            <a:ext cx="2452285" cy="24447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B48C7C-E9ED-4B8D-97F7-B94D4C4AA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704" y="125554"/>
            <a:ext cx="4456840" cy="334421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60C466-F49B-4B7B-AA97-2AFF083E48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07" y="956972"/>
            <a:ext cx="3927049" cy="294528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70C9CB3-B55A-4437-AA68-71F66BA444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7400" y="3469769"/>
            <a:ext cx="4458953" cy="334421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4835409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76C5A5-2B61-428F-80F9-6E1F2B0D4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0681" y="785248"/>
            <a:ext cx="4154347" cy="554480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BB5448-B557-47F8-A5C8-6162FDF936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91" b="10934"/>
          <a:stretch/>
        </p:blipFill>
        <p:spPr>
          <a:xfrm>
            <a:off x="108972" y="1052736"/>
            <a:ext cx="4582782" cy="554480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81295684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A5A8DB-2895-49FD-8929-F663D35C57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520"/>
            <a:ext cx="9144000" cy="652696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178279722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5AC354-8791-4758-BF03-1480AFA93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260648"/>
            <a:ext cx="7058745" cy="1320800"/>
          </a:xfrm>
        </p:spPr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ЛЕТНИЕ ИНТЕНСИВЫ 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511069-A499-442E-A291-F043F9698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958040"/>
            <a:ext cx="8496944" cy="3744416"/>
          </a:xfrm>
        </p:spPr>
        <p:txBody>
          <a:bodyPr>
            <a:normAutofit/>
          </a:bodyPr>
          <a:lstStyle/>
          <a:p>
            <a:pPr>
              <a:buClr>
                <a:srgbClr val="FF6600"/>
              </a:buClr>
              <a:buSzPct val="120000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Организация содержательного досуга детей                 в каникулярный период</a:t>
            </a:r>
          </a:p>
          <a:p>
            <a:pPr>
              <a:buClr>
                <a:srgbClr val="FF6600"/>
              </a:buClr>
              <a:buSzPct val="120000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Ежедневное погружение  в образовательную среду Технопарка и творческую атмосферу Дворца</a:t>
            </a:r>
          </a:p>
          <a:p>
            <a:pPr>
              <a:buClr>
                <a:srgbClr val="FF6600"/>
              </a:buClr>
              <a:buSzPct val="120000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3 часа в день</a:t>
            </a:r>
          </a:p>
          <a:p>
            <a:pPr>
              <a:buClr>
                <a:srgbClr val="FF6600"/>
              </a:buClr>
              <a:buSzPct val="120000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5 дней в неделю</a:t>
            </a:r>
          </a:p>
          <a:p>
            <a:pPr>
              <a:buClr>
                <a:srgbClr val="FF6600"/>
              </a:buClr>
              <a:buSzPct val="120000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На внебюджетной основе</a:t>
            </a:r>
          </a:p>
          <a:p>
            <a:pPr>
              <a:buClr>
                <a:srgbClr val="FF6600"/>
              </a:buClr>
              <a:buSzPct val="120000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Итог – презентация творческого продукта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1C1C04-4FD9-491C-9A74-35520613B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88" r="2792" b="22832"/>
          <a:stretch/>
        </p:blipFill>
        <p:spPr>
          <a:xfrm>
            <a:off x="1475656" y="4702456"/>
            <a:ext cx="5184576" cy="205804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387687445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13E7B-C2A7-4D94-B98C-5F5C06DAF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093" y="260648"/>
            <a:ext cx="7634809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Муниципальные ресурсные</a:t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центры на базе учреждения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2E858-69E2-4359-A52A-ACCA4CFDB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412776"/>
            <a:ext cx="7346777" cy="3572666"/>
          </a:xfrm>
        </p:spPr>
        <p:txBody>
          <a:bodyPr>
            <a:noAutofit/>
          </a:bodyPr>
          <a:lstStyle/>
          <a:p>
            <a:pPr algn="just">
              <a:buClr>
                <a:srgbClr val="FF6600"/>
              </a:buClr>
              <a:buSzPct val="120000"/>
            </a:pPr>
            <a:r>
              <a:rPr lang="ru-RU" sz="22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«Социализация обучающихся старшего дошкольного возраста» </a:t>
            </a:r>
            <a:r>
              <a:rPr lang="ru-RU" sz="22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педагогических работников муниципальных дошкольных организаций</a:t>
            </a:r>
          </a:p>
          <a:p>
            <a:pPr algn="just">
              <a:buClr>
                <a:srgbClr val="FF6600"/>
              </a:buClr>
              <a:buSzPct val="120000"/>
            </a:pPr>
            <a:r>
              <a:rPr lang="ru-RU" sz="22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«Развитие когнитивной и мотивационной сферы обучающихся посредством технического творчества» </a:t>
            </a:r>
            <a:r>
              <a:rPr lang="ru-RU" sz="22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педагогических работников, реализующим программы технической направленности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buClr>
                <a:srgbClr val="FF6600"/>
              </a:buClr>
              <a:buSzPct val="120000"/>
            </a:pPr>
            <a:r>
              <a:rPr lang="ru-RU" sz="22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«Детское общественное движение как социально – педагогический феномен: принципы деятельности, точки роста» </a:t>
            </a:r>
            <a:r>
              <a:rPr lang="ru-RU" sz="22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педагогов-организаторов и кураторов первичных отделений РДШ</a:t>
            </a:r>
            <a:endParaRPr lang="ru-RU" sz="2200" i="1" dirty="0"/>
          </a:p>
        </p:txBody>
      </p:sp>
    </p:spTree>
    <p:extLst>
      <p:ext uri="{BB962C8B-B14F-4D97-AF65-F5344CB8AC3E}">
        <p14:creationId xmlns:p14="http://schemas.microsoft.com/office/powerpoint/2010/main" val="2614227283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C1873E-6F11-4847-A072-DCE292811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692696"/>
            <a:ext cx="7995883" cy="599246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FE98522-0B90-4FE7-BA7F-01656DFCAEC1}"/>
              </a:ext>
            </a:extLst>
          </p:cNvPr>
          <p:cNvSpPr/>
          <p:nvPr/>
        </p:nvSpPr>
        <p:spPr>
          <a:xfrm>
            <a:off x="1084327" y="5842138"/>
            <a:ext cx="68782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РДШтаб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4116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575226C-C0C7-4D20-9A5D-3CBBB1F4B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397" y="898509"/>
            <a:ext cx="7335206" cy="595840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0D16F4-7CA5-47C1-932F-F69281A36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82" y="314711"/>
            <a:ext cx="3103133" cy="75597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54DDA8B-B5E0-4735-9A37-A15B5E803314}"/>
              </a:ext>
            </a:extLst>
          </p:cNvPr>
          <p:cNvSpPr/>
          <p:nvPr/>
        </p:nvSpPr>
        <p:spPr>
          <a:xfrm>
            <a:off x="3131840" y="5959491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ЭКО-ОТРЯД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93875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Год 21-22\Доклад ИЯ\РДШ фото\DL44i4AN7o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4" r="4465"/>
          <a:stretch/>
        </p:blipFill>
        <p:spPr bwMode="auto">
          <a:xfrm>
            <a:off x="578629" y="727719"/>
            <a:ext cx="3440059" cy="291431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2050" name="Picture 2" descr="C:\Users\User\Desktop\Год 21-22\Доклад ИЯ\РДШ фото\19 мая Линей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82" y="3854526"/>
            <a:ext cx="4958818" cy="278933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A42935-4673-4862-A205-85ACBA2015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77060"/>
            <a:ext cx="4190116" cy="31442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D60350-4B1C-4F78-AA34-A28F2BBB97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735" y="629058"/>
            <a:ext cx="4572000" cy="304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225473771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034" y="573743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D60D56-C259-4CB9-8CB0-87A1E18D31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069" t="225" r="21813" b="-225"/>
          <a:stretch/>
        </p:blipFill>
        <p:spPr>
          <a:xfrm>
            <a:off x="395536" y="1988840"/>
            <a:ext cx="4418497" cy="483682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A5B7E2-C982-4BCB-8618-94CAB45241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476672"/>
            <a:ext cx="4932040" cy="493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53759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8D5F7F3D-D4CB-4468-8FB1-3DE81E7158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9402" y="804622"/>
            <a:ext cx="7885194" cy="595360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13E7B-C2A7-4D94-B98C-5F5C06DAF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595" y="5537200"/>
            <a:ext cx="7634809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 «Я будущий учитель»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E46016-9F82-4E4F-B4F2-51AA7B78B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03015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241670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6CD92E-BA83-4343-A071-ED835D22FF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70" y="980728"/>
            <a:ext cx="8936330" cy="545598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F8CC93B-8E73-4D59-8609-42D5E5931498}"/>
              </a:ext>
            </a:extLst>
          </p:cNvPr>
          <p:cNvSpPr/>
          <p:nvPr/>
        </p:nvSpPr>
        <p:spPr>
          <a:xfrm>
            <a:off x="2411760" y="5519637"/>
            <a:ext cx="6023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Экопроекты</a:t>
            </a: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телестудии «Квант»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6907945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509" y="149265"/>
            <a:ext cx="3103133" cy="75597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61" y="3822345"/>
            <a:ext cx="3847382" cy="28863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CBC4D4-09B8-40C0-99F8-05D13FD59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656" y="756541"/>
            <a:ext cx="3961141" cy="297414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24013A8-226A-4FA2-9F0B-595ACCFD7D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659" y="289120"/>
            <a:ext cx="4198018" cy="6279759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834766882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BC7710-0DBB-43D9-A583-894587C36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595457"/>
            <a:ext cx="8388823" cy="629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067269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F3C66C-6AFA-4B67-8D9C-E94F8C5E7C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692696"/>
            <a:ext cx="5401515" cy="573611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9CA5798-D41A-4526-BB9E-2D5D7D2C6A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60588">
            <a:off x="423433" y="3266214"/>
            <a:ext cx="2956816" cy="334089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E562C4-BEAE-488D-878B-4B905A79BD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385" y="759516"/>
            <a:ext cx="3958778" cy="264375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07A1D6A-0BEA-424E-A63D-93E05E49C0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500" y="116632"/>
            <a:ext cx="1440160" cy="144016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878357908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EA9553-9896-4BE7-8AC4-EFBB8735A5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84" y="908720"/>
            <a:ext cx="8460432" cy="564028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329B399-D06C-4397-98D6-4B131E29AC2A}"/>
              </a:ext>
            </a:extLst>
          </p:cNvPr>
          <p:cNvSpPr/>
          <p:nvPr/>
        </p:nvSpPr>
        <p:spPr>
          <a:xfrm>
            <a:off x="1033096" y="5805264"/>
            <a:ext cx="7769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Хореографический ансамбль «Ровесники»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384275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9FEA03-25BF-4483-9C70-2432F65E62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" t="4189" r="4687" b="9048"/>
          <a:stretch/>
        </p:blipFill>
        <p:spPr>
          <a:xfrm>
            <a:off x="244122" y="785248"/>
            <a:ext cx="8843630" cy="581210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30C172-5757-42CF-969C-D50B56CAC865}"/>
              </a:ext>
            </a:extLst>
          </p:cNvPr>
          <p:cNvSpPr/>
          <p:nvPr/>
        </p:nvSpPr>
        <p:spPr>
          <a:xfrm>
            <a:off x="827584" y="1001065"/>
            <a:ext cx="7769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/>
                <a:ea typeface="Times New Roman"/>
              </a:rPr>
              <a:t>Вокально-инструментальная студия «Возрождение»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227855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DDE225-3487-4F36-9B26-743251D17B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44" y="829439"/>
            <a:ext cx="8547736" cy="567957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F8D6AC-A3FA-4361-A14B-3B38D047081C}"/>
              </a:ext>
            </a:extLst>
          </p:cNvPr>
          <p:cNvSpPr/>
          <p:nvPr/>
        </p:nvSpPr>
        <p:spPr>
          <a:xfrm>
            <a:off x="638898" y="5797728"/>
            <a:ext cx="7769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/>
                <a:ea typeface="Times New Roman"/>
              </a:rPr>
              <a:t>Ансамбль народной песни « Тальяночка»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443818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34CB7F-150C-4CC1-A59D-F770F286D9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r="8263"/>
          <a:stretch/>
        </p:blipFill>
        <p:spPr>
          <a:xfrm>
            <a:off x="307451" y="713656"/>
            <a:ext cx="8806249" cy="590871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8514D67-145D-4852-A1C5-5CDC31135594}"/>
              </a:ext>
            </a:extLst>
          </p:cNvPr>
          <p:cNvSpPr/>
          <p:nvPr/>
        </p:nvSpPr>
        <p:spPr>
          <a:xfrm>
            <a:off x="2483768" y="5934471"/>
            <a:ext cx="7769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/>
                <a:ea typeface="Times New Roman"/>
              </a:rPr>
              <a:t>Детский театр «Волшебники»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71254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559E2D-7295-4D8E-B137-32FBAC11BCC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35031"/>
            <a:ext cx="3103133" cy="75597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306418"/>
            <a:ext cx="8496943" cy="54006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000" dirty="0"/>
              <a:t>Создание и стабильное функционирование инновационного структурного подразделения Учреждения «Детский технопарк». </a:t>
            </a:r>
          </a:p>
          <a:p>
            <a:pPr lvl="0"/>
            <a:r>
              <a:rPr lang="ru-RU" sz="2000" dirty="0"/>
              <a:t>Увеличение численности школьников, обучающихся в системе дополнительного образования.</a:t>
            </a:r>
          </a:p>
          <a:p>
            <a:pPr lvl="0"/>
            <a:r>
              <a:rPr lang="ru-RU" sz="2000" dirty="0"/>
              <a:t>Создание системы социально-педагогического партнерства с образовательными организациями дошкольного, общего и дополнительного образования, а также организациями науки, культуры и спорта различной ведомственной принадлежности в эффективной реализации программ и проектов различной направленности.</a:t>
            </a:r>
          </a:p>
          <a:p>
            <a:pPr lvl="0"/>
            <a:r>
              <a:rPr lang="ru-RU" sz="2000" dirty="0"/>
              <a:t>Эффективная реализация дополнительных общеразвивающих  программ, разработанных с учетом потребностей и возможностей участников образовательного процесса, а также системное обновление их программно–методического обеспечения в контексте требований и тенденций современной образовательной политики. </a:t>
            </a:r>
          </a:p>
          <a:p>
            <a:pPr lvl="0"/>
            <a:r>
              <a:rPr lang="ru-RU" sz="2000" dirty="0"/>
              <a:t>Повышение профессиональной компетентности педагогов в области овладения инновационными образовательными технологиями. </a:t>
            </a:r>
          </a:p>
          <a:p>
            <a:r>
              <a:rPr lang="ru-RU" sz="2000" dirty="0"/>
              <a:t>Увеличение доли обучающихся, победителей и призеров, конкурсных мероприятий различного уровня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1312" y="727580"/>
            <a:ext cx="7769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/>
                <a:ea typeface="Times New Roman"/>
              </a:rPr>
              <a:t>Ожидаемые результаты (эффекты) реализации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18470101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ED64E6-4C14-49FC-AD7D-72A7D8D537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516" y="178962"/>
            <a:ext cx="4316581" cy="287772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351B75D-1236-4B97-A58F-9B5C1247E9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58" y="254578"/>
            <a:ext cx="5160347" cy="344023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57CAF0C-C25E-401C-B81C-96752EC9CB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26" y="3595778"/>
            <a:ext cx="4658850" cy="31059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825A3C-7E6F-49FF-80F5-D82C96A7F1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5851" y="3084261"/>
            <a:ext cx="4481823" cy="363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94710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1580" y="5825362"/>
            <a:ext cx="8244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Доброе Детство Юных Талантов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ДДЮТПОЛИГРАФИЯ\ДВОРЕЦ СИМВОЛИКА СУВЕНИРКА\qr-code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9" t="6482" r="6626" b="8105"/>
          <a:stretch/>
        </p:blipFill>
        <p:spPr bwMode="auto">
          <a:xfrm>
            <a:off x="2451114" y="1553987"/>
            <a:ext cx="4321480" cy="427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79512" y="531580"/>
            <a:ext cx="8964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</a:rPr>
              <a:t>Дворец Детского (Юношеского) Творчества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/>
              </a:rPr>
              <a:t>г. Новомосковск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432969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78692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7620307" cy="4715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4725144"/>
            <a:ext cx="8208912" cy="1800200"/>
          </a:xfrm>
        </p:spPr>
        <p:txBody>
          <a:bodyPr>
            <a:noAutofit/>
          </a:bodyPr>
          <a:lstStyle/>
          <a:p>
            <a:pPr marL="68580" indent="0" algn="ctr">
              <a:buNone/>
            </a:pPr>
            <a:r>
              <a:rPr lang="ru-RU" sz="6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 </a:t>
            </a:r>
          </a:p>
          <a:p>
            <a:pPr marL="68580" indent="0" algn="ctr">
              <a:buNone/>
            </a:pPr>
            <a:r>
              <a:rPr lang="ru-RU" sz="6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09176093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E62924B-DD78-46F6-A559-FCADC35678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7" y="137616"/>
            <a:ext cx="2554613" cy="309161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27E30E8-6957-447F-B8B6-5934BA8BB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184" y="3428999"/>
            <a:ext cx="2462192" cy="329138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E4F16A1-0329-440C-BDDB-8B4E7AED650E}"/>
              </a:ext>
            </a:extLst>
          </p:cNvPr>
          <p:cNvSpPr/>
          <p:nvPr/>
        </p:nvSpPr>
        <p:spPr>
          <a:xfrm>
            <a:off x="683568" y="260648"/>
            <a:ext cx="4608512" cy="6459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290DBA4-8535-4E0F-BA6F-351AC18A56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6"/>
          <a:stretch/>
        </p:blipFill>
        <p:spPr>
          <a:xfrm>
            <a:off x="857288" y="355077"/>
            <a:ext cx="4261071" cy="627087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9792081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438027D9-25D8-4B3A-86CA-78A1CC51BF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509472"/>
              </p:ext>
            </p:extLst>
          </p:nvPr>
        </p:nvGraphicFramePr>
        <p:xfrm>
          <a:off x="395536" y="1268760"/>
          <a:ext cx="8208912" cy="5283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2575">
                  <a:extLst>
                    <a:ext uri="{9D8B030D-6E8A-4147-A177-3AD203B41FA5}">
                      <a16:colId xmlns:a16="http://schemas.microsoft.com/office/drawing/2014/main" val="3052394816"/>
                    </a:ext>
                  </a:extLst>
                </a:gridCol>
                <a:gridCol w="6026337">
                  <a:extLst>
                    <a:ext uri="{9D8B030D-6E8A-4147-A177-3AD203B41FA5}">
                      <a16:colId xmlns:a16="http://schemas.microsoft.com/office/drawing/2014/main" val="1516776957"/>
                    </a:ext>
                  </a:extLst>
                </a:gridCol>
              </a:tblGrid>
              <a:tr h="15759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Проблема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современной инновационной экономики и усиление глобального научно-технического развития диктуют необходимость создания «Детского технопарка»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349235"/>
                  </a:ext>
                </a:extLst>
              </a:tr>
              <a:tr h="19385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Миссия учреждения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Внедрение новой эффективной модели дополнительного образования детей для формирования системы развития технических способностей детей с целью выращивания инженеров и ученых нового типа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3536477"/>
                  </a:ext>
                </a:extLst>
              </a:tr>
              <a:tr h="17690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Цель программы 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Организация условий для стабильного функционирования инновационного структурного подразделения Учреждения «Детский технопарк» к 2024 году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400821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B61860-8C2B-40FC-BFBD-3F78EFAF313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25719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78061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2A5E0C0-F1D1-4CCD-BF0B-F51441DB4AE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870" y="188640"/>
            <a:ext cx="3103133" cy="75597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759FB9B-2D01-4DA1-B75D-FDB743DF697E}"/>
              </a:ext>
            </a:extLst>
          </p:cNvPr>
          <p:cNvSpPr/>
          <p:nvPr/>
        </p:nvSpPr>
        <p:spPr>
          <a:xfrm>
            <a:off x="230627" y="944610"/>
            <a:ext cx="8013645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Периоды реализации программы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этап – 2020-2021 годы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Подготовительный. Подготовка ресурсов, способствующих реализации целей и задач нового этапа развития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этап - 2021-2023 годы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этап - 2023-2024 годы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FD2521-767F-4AA1-97AD-79D71C95E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5517232"/>
            <a:ext cx="5041829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51804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559E2D-7295-4D8E-B137-32FBAC11BCC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5943" y="153595"/>
            <a:ext cx="3103133" cy="75597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052736"/>
            <a:ext cx="8496943" cy="5400600"/>
          </a:xfrm>
        </p:spPr>
        <p:txBody>
          <a:bodyPr>
            <a:normAutofit/>
          </a:bodyPr>
          <a:lstStyle/>
          <a:p>
            <a:pPr algn="just">
              <a:buSzPct val="100000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Национальный проект </a:t>
            </a:r>
            <a:r>
              <a:rPr lang="ru-RU" sz="2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«Доступное дополнительное образование для детей»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на 2016-2021 годы (протокол заседания президиума Совета при Президенте РФ по стратегическому развитию и национальным проектам от 30.11.2016 года № 11);</a:t>
            </a:r>
          </a:p>
          <a:p>
            <a:pPr algn="just">
              <a:buSzPct val="100000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Федеральный проект </a:t>
            </a:r>
            <a:r>
              <a:rPr lang="ru-RU" sz="2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«Успех каждого ребенка»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национального проекта </a:t>
            </a:r>
            <a:r>
              <a:rPr lang="ru-RU" sz="2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«Образование»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 паспорт проекта утв. президиумом Совета при Президенте РФ по стратегическому развитию и национальным проектам, протокол от 24.12.2018 N 16);</a:t>
            </a:r>
          </a:p>
          <a:p>
            <a:pPr algn="just">
              <a:buSzPct val="100000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Государственная программа Тульской области </a:t>
            </a:r>
            <a:r>
              <a:rPr lang="ru-RU" sz="2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«Развитие образования Тульской области»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(постановление Правительства Тульской области от 24.01.2018 N 30); </a:t>
            </a:r>
          </a:p>
          <a:p>
            <a:pPr algn="just">
              <a:buSzPct val="100000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«Развитие образования в муниципальном образовании г. Новомосковск»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(Постановление  Администрации г. Новомосковска Тульской области от 06.03.2017 № 669)</a:t>
            </a:r>
          </a:p>
        </p:txBody>
      </p:sp>
    </p:spTree>
    <p:extLst>
      <p:ext uri="{BB962C8B-B14F-4D97-AF65-F5344CB8AC3E}">
        <p14:creationId xmlns:p14="http://schemas.microsoft.com/office/powerpoint/2010/main" val="173200456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1" name="Picture 5" descr="C:\Users\User\Desktop\ДЛЯ АРКТУРА\Брендбук Технопарка\IMG_34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15"/>
          <a:stretch/>
        </p:blipFill>
        <p:spPr bwMode="auto">
          <a:xfrm>
            <a:off x="370439" y="3368685"/>
            <a:ext cx="3993417" cy="340074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ДЛЯ АРКТУРА\Брендбук Технопарка\IMG_33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83" y="680387"/>
            <a:ext cx="4032447" cy="268829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83" y="119864"/>
            <a:ext cx="1014141" cy="10116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C:\Users\User\Desktop\ДЛЯ АРКТУРА\Брендбук Технопарка\IMG_33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630" y="3718840"/>
            <a:ext cx="4398927" cy="293261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83115B5-0346-4F33-A792-7A73FDEB7E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460" y="416406"/>
            <a:ext cx="4411097" cy="294073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63114128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7304</TotalTime>
  <Words>706</Words>
  <Application>Microsoft Office PowerPoint</Application>
  <PresentationFormat>Экран (4:3)</PresentationFormat>
  <Paragraphs>107</Paragraphs>
  <Slides>49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4" baseType="lpstr">
      <vt:lpstr>Arial</vt:lpstr>
      <vt:lpstr>Times New Roman</vt:lpstr>
      <vt:lpstr>Trebuchet MS</vt:lpstr>
      <vt:lpstr>Wingdings 3</vt:lpstr>
      <vt:lpstr>Аспект</vt:lpstr>
      <vt:lpstr>    Программа развития МБУ ДО «Дворец детского(юношеского) творчества» Тульская область, город Новомосковск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ЛЕТНИЕ ИНТЕНСИВЫ :</vt:lpstr>
      <vt:lpstr>Муниципальные ресурсные  центры на базе учреждения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Клуб «Я будущий учитель»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дополнительного образования детей «ДВОРЕЦ ДЕТСКОГО (ЮНОШЕСКОГО) ТВОРЧЕСТВА»  (МБОУ ДОД «ДДЮТ»)    ПУБЛИЧНЫЙ ДОКЛАД    МУНИЦИПАЛЬНОГО БЮДЖЕТНОГО ОБРАЗОВАТЕЛЬНОГО УЧРЕЖДЕНИЯ  «ДВОРЕЦ ДЕТСКОГО (ЮНОШЕСКОГО) ТВОРЧЕСТВА»    2014/2015 учебный год</dc:title>
  <dc:creator>Мария Гурова</dc:creator>
  <cp:lastModifiedBy>Direktor</cp:lastModifiedBy>
  <cp:revision>538</cp:revision>
  <dcterms:created xsi:type="dcterms:W3CDTF">2015-08-31T08:16:29Z</dcterms:created>
  <dcterms:modified xsi:type="dcterms:W3CDTF">2022-05-19T15:03:12Z</dcterms:modified>
</cp:coreProperties>
</file>