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sldIdLst>
    <p:sldId id="256" r:id="rId2"/>
    <p:sldId id="261" r:id="rId3"/>
    <p:sldId id="264" r:id="rId4"/>
    <p:sldId id="419" r:id="rId5"/>
    <p:sldId id="420" r:id="rId6"/>
    <p:sldId id="425" r:id="rId7"/>
    <p:sldId id="257" r:id="rId8"/>
    <p:sldId id="485" r:id="rId9"/>
    <p:sldId id="486" r:id="rId10"/>
    <p:sldId id="487" r:id="rId11"/>
    <p:sldId id="484" r:id="rId12"/>
    <p:sldId id="491" r:id="rId13"/>
    <p:sldId id="492" r:id="rId14"/>
    <p:sldId id="493" r:id="rId15"/>
    <p:sldId id="483" r:id="rId16"/>
    <p:sldId id="495" r:id="rId17"/>
    <p:sldId id="496" r:id="rId18"/>
    <p:sldId id="494" r:id="rId19"/>
    <p:sldId id="489" r:id="rId20"/>
    <p:sldId id="488" r:id="rId21"/>
    <p:sldId id="490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6600"/>
    <a:srgbClr val="0033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62" autoAdjust="0"/>
    <p:restoredTop sz="94660"/>
  </p:normalViewPr>
  <p:slideViewPr>
    <p:cSldViewPr>
      <p:cViewPr varScale="1">
        <p:scale>
          <a:sx n="72" d="100"/>
          <a:sy n="72" d="100"/>
        </p:scale>
        <p:origin x="147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/>
            </a:pPr>
            <a:r>
              <a:rPr lang="ru-RU" dirty="0">
                <a:solidFill>
                  <a:sysClr val="windowText" lastClr="000000"/>
                </a:solidFill>
              </a:rPr>
              <a:t>Количество обучающихся по направленностям</a:t>
            </a:r>
          </a:p>
        </c:rich>
      </c:tx>
      <c:layout>
        <c:manualLayout>
          <c:xMode val="edge"/>
          <c:yMode val="edge"/>
          <c:x val="0.17257274776486822"/>
          <c:y val="3.0362499404828037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обучающихся по направленностям</c:v>
                </c:pt>
              </c:strCache>
            </c:strRef>
          </c:tx>
          <c:dPt>
            <c:idx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8A0A-4457-A716-97EC61652EF0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A0A-4457-A716-97EC61652EF0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5-8A0A-4457-A716-97EC61652EF0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7-8A0A-4457-A716-97EC61652EF0}"/>
              </c:ext>
            </c:extLst>
          </c:dPt>
          <c:dPt>
            <c:idx val="4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8A0A-4457-A716-97EC61652EF0}"/>
              </c:ext>
            </c:extLst>
          </c:dPt>
          <c:dPt>
            <c:idx val="5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B-8A0A-4457-A716-97EC61652EF0}"/>
              </c:ext>
            </c:extLst>
          </c:dPt>
          <c:dLbls>
            <c:dLbl>
              <c:idx val="0"/>
              <c:layout>
                <c:manualLayout>
                  <c:x val="-5.0684784193642522E-2"/>
                  <c:y val="-1.670247708211444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26,1%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A0A-4457-A716-97EC61652EF0}"/>
                </c:ext>
              </c:extLst>
            </c:dLbl>
            <c:dLbl>
              <c:idx val="1"/>
              <c:layout>
                <c:manualLayout>
                  <c:x val="3.2446595217264806E-3"/>
                  <c:y val="-5.530470060464213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A0A-4457-A716-97EC61652EF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5,0%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A0A-4457-A716-97EC61652EF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27,3%</a:t>
                    </a:r>
                  </a:p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A0A-4457-A716-97EC61652EF0}"/>
                </c:ext>
              </c:extLst>
            </c:dLbl>
            <c:dLbl>
              <c:idx val="4"/>
              <c:layout>
                <c:manualLayout>
                  <c:x val="-3.6446977196199257E-2"/>
                  <c:y val="1.882943727685685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A0A-4457-A716-97EC61652EF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37,7%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A0A-4457-A716-97EC61652E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Техническая</c:v>
                </c:pt>
                <c:pt idx="1">
                  <c:v>Естественнонаучная</c:v>
                </c:pt>
                <c:pt idx="2">
                  <c:v>Физкультурно-спортивная</c:v>
                </c:pt>
                <c:pt idx="3">
                  <c:v>Художественная</c:v>
                </c:pt>
                <c:pt idx="4">
                  <c:v>Туристско-краеведческая</c:v>
                </c:pt>
                <c:pt idx="5">
                  <c:v>Социально-гуманитарная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0.1</c:v>
                </c:pt>
                <c:pt idx="1">
                  <c:v>1.4000000000000005E-2</c:v>
                </c:pt>
                <c:pt idx="2">
                  <c:v>4.4000000000000039E-2</c:v>
                </c:pt>
                <c:pt idx="3">
                  <c:v>0.28100000000000008</c:v>
                </c:pt>
                <c:pt idx="4">
                  <c:v>1.9000000000000017E-2</c:v>
                </c:pt>
                <c:pt idx="5">
                  <c:v>0.54200000000000004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A0A-4457-A716-97EC61652E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189333261054017"/>
          <c:y val="0.39372135066359359"/>
          <c:w val="0.33433730422251606"/>
          <c:h val="0.48219424158424973"/>
        </c:manualLayout>
      </c:layout>
      <c:overlay val="0"/>
      <c:txPr>
        <a:bodyPr/>
        <a:lstStyle/>
        <a:p>
          <a:pPr>
            <a:defRPr sz="105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ln>
      <a:noFill/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Распределение программ по направленностям</a:t>
            </a: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Распределение программ по направленностям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0-A5C8-4409-91DA-024EF922BFC7}"/>
              </c:ext>
            </c:extLst>
          </c:dPt>
          <c:dPt>
            <c:idx val="1"/>
            <c:bubble3D val="0"/>
            <c:spPr>
              <a:solidFill>
                <a:srgbClr val="F79646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A5C8-4409-91DA-024EF922BFC7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2-A5C8-4409-91DA-024EF922BFC7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3-A5C8-4409-91DA-024EF922BFC7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4-A5C8-4409-91DA-024EF922BFC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Техническая</c:v>
                </c:pt>
                <c:pt idx="1">
                  <c:v>Естественно-научная</c:v>
                </c:pt>
                <c:pt idx="2">
                  <c:v>Физкультурно-спортивная</c:v>
                </c:pt>
                <c:pt idx="3">
                  <c:v>Художественная</c:v>
                </c:pt>
                <c:pt idx="4">
                  <c:v>Туристско-краеведческая</c:v>
                </c:pt>
                <c:pt idx="5">
                  <c:v>Социально-гуманитарная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26</c:v>
                </c:pt>
                <c:pt idx="1">
                  <c:v>4</c:v>
                </c:pt>
                <c:pt idx="2">
                  <c:v>5</c:v>
                </c:pt>
                <c:pt idx="3">
                  <c:v>29</c:v>
                </c:pt>
                <c:pt idx="4">
                  <c:v>3</c:v>
                </c:pt>
                <c:pt idx="5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5C8-4409-91DA-024EF922BF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3799919875285951"/>
          <c:y val="0.3406141305507544"/>
          <c:w val="0.46069738755985112"/>
          <c:h val="0.56801015726692661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zero"/>
    <c:showDLblsOverMax val="0"/>
  </c:chart>
  <c:spPr>
    <a:ln>
      <a:noFill/>
    </a:ln>
  </c:sp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7828420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7287993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6900992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421337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9492171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0183358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7860876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2653573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5862768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141988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0797762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122295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4187899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7638528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3073415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3589834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1B0C2-9585-4E1A-A306-973D2E8BB8FA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08144BC-5E95-489D-A571-A79FB9C46F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250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</p:sldLayoutIdLst>
  <p:transition spd="slow">
    <p:wip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8477200" cy="2227606"/>
          </a:xfrm>
        </p:spPr>
        <p:txBody>
          <a:bodyPr>
            <a:noAutofit/>
          </a:bodyPr>
          <a:lstStyle/>
          <a:p>
            <a:pPr algn="ctr"/>
            <a:br>
              <a:rPr lang="ru-RU" sz="1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 дополнительного образования детей «Дворец детского (юношеского) творчества»</a:t>
            </a:r>
            <a:endParaRPr lang="ru-RU" sz="3600" dirty="0">
              <a:solidFill>
                <a:srgbClr val="0066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828600" y="1628800"/>
            <a:ext cx="4009150" cy="3872470"/>
          </a:xfrm>
        </p:spPr>
        <p:txBody>
          <a:bodyPr>
            <a:normAutofit/>
          </a:bodyPr>
          <a:lstStyle/>
          <a:p>
            <a:endParaRPr lang="ru-RU" sz="12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5733256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МБУ ДО «ДДЮТ»  </a:t>
            </a:r>
            <a:r>
              <a:rPr lang="ru-RU" sz="2000" b="1" dirty="0" err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Ключкина</a:t>
            </a:r>
            <a:r>
              <a:rPr lang="ru-RU" sz="20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И.Я., почетный работник </a:t>
            </a:r>
          </a:p>
          <a:p>
            <a:pPr algn="ctr"/>
            <a:r>
              <a:rPr lang="ru-RU" sz="20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сферы молодёжной политики Российской Федерации</a:t>
            </a:r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0CEFD76-35C4-45B8-A5C1-79579B405EE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40808" y="2704278"/>
            <a:ext cx="4271771" cy="279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510899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245C8B7-5A32-4B3D-8FE4-F27C6D16D2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19" y="836712"/>
            <a:ext cx="8772962" cy="583264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EA2D6B1-0B0E-41F4-8ABE-B317CAA99D0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519" y="188640"/>
            <a:ext cx="310313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026752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19941D8-F6DE-443F-911B-05C8CBE1D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16632"/>
            <a:ext cx="3103133" cy="75597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EF912938-3A5D-4DD3-BDFA-E905E239F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05" y="722020"/>
            <a:ext cx="8045990" cy="604253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509618478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75F42E-BFD5-42F2-9C22-3F5BA4078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F26491-A2C7-43CC-B131-F9650EB7C2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26">
            <a:extLst>
              <a:ext uri="{FF2B5EF4-FFF2-40B4-BE49-F238E27FC236}">
                <a16:creationId xmlns:a16="http://schemas.microsoft.com/office/drawing/2014/main" id="{D6892512-F30A-41D4-A24D-C841D50D80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3" b="10782"/>
          <a:stretch/>
        </p:blipFill>
        <p:spPr>
          <a:xfrm>
            <a:off x="177350" y="609600"/>
            <a:ext cx="8995386" cy="623371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B1CC9C2-877F-44E6-B0AB-5532E80FCE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6632"/>
            <a:ext cx="310313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01629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7771BC7C-6A4D-4213-851F-D1D706B3FA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7" y="1079782"/>
            <a:ext cx="8661526" cy="577172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B8B4A7-5D7F-4F21-9039-2062DD1AD9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6632"/>
            <a:ext cx="310313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88307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0943CA49-74D4-48FA-A71A-E4114895BF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14455"/>
            <a:ext cx="7776864" cy="582691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D35AFEF-930B-413B-8EC6-FE0E2213DF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6632"/>
            <a:ext cx="310313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725166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DFADB7E-68D2-48BC-9950-60657B8FD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37" y="918604"/>
            <a:ext cx="8682726" cy="578848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474584C-1BE8-4E56-A930-B906B6237A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6632"/>
            <a:ext cx="310313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752467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>
            <a:extLst>
              <a:ext uri="{FF2B5EF4-FFF2-40B4-BE49-F238E27FC236}">
                <a16:creationId xmlns:a16="http://schemas.microsoft.com/office/drawing/2014/main" id="{5D1966A7-96BF-40BC-AC41-6FBB629E45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36712"/>
            <a:ext cx="8526043" cy="5688632"/>
          </a:xfr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5C4B9F5-4910-4DE7-B81C-EBD36E62CC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6632"/>
            <a:ext cx="310313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465575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76D0E6FD-0D7C-41EC-8DAE-2E3B242CF3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70" y="1052736"/>
            <a:ext cx="8132660" cy="542177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A11BD2E-CDBD-48B1-B40B-CC251D0893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6632"/>
            <a:ext cx="310313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38261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DE67190B-CC8D-49C8-A70B-F065C2FCFB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98362"/>
            <a:ext cx="8384688" cy="5589792"/>
          </a:xfrm>
          <a:effectLst>
            <a:softEdge rad="1270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3676C4-B181-4AA3-ADA7-901ED5F592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6632"/>
            <a:ext cx="310313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887359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83B80845-4BB8-4FC0-97AB-9737AD23A8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61" y="788941"/>
            <a:ext cx="8092077" cy="6069059"/>
          </a:xfrm>
          <a:effectLst>
            <a:softEdge rad="1270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1B163E9-7E18-4B4F-98F6-94DBF935AD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6632"/>
            <a:ext cx="310313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630200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692696"/>
            <a:ext cx="7985144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1.05.2022 года:</a:t>
            </a:r>
          </a:p>
          <a:p>
            <a:pPr algn="ctr"/>
            <a:r>
              <a:rPr lang="ru-RU" sz="20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115 программ шести направлений дополнительного образования,</a:t>
            </a:r>
          </a:p>
          <a:p>
            <a:pPr algn="ctr"/>
            <a:r>
              <a:rPr lang="ru-RU" sz="20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2398 учащихся от 3 до 18 лет</a:t>
            </a:r>
          </a:p>
          <a:p>
            <a:pPr algn="ctr"/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44008" y="0"/>
            <a:ext cx="3528392" cy="5315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9559E2D-7295-4D8E-B137-32FBAC11BCC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35031"/>
            <a:ext cx="3103133" cy="75597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4104455" cy="2780928"/>
          </a:xfrm>
          <a:prstGeom prst="rect">
            <a:avLst/>
          </a:prstGeom>
          <a:noFill/>
        </p:spPr>
      </p:pic>
      <p:graphicFrame>
        <p:nvGraphicFramePr>
          <p:cNvPr id="9" name="Диаграмма 8"/>
          <p:cNvGraphicFramePr/>
          <p:nvPr/>
        </p:nvGraphicFramePr>
        <p:xfrm>
          <a:off x="1691680" y="4077072"/>
          <a:ext cx="5472608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3563888" y="1628800"/>
          <a:ext cx="5400600" cy="2327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32004567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7F6E00-A706-4586-8C0E-638F19746C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79"/>
          <a:stretch/>
        </p:blipFill>
        <p:spPr>
          <a:xfrm>
            <a:off x="370362" y="944610"/>
            <a:ext cx="8403275" cy="558073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C31DF2A-DA3B-46FB-B469-6919AE85934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519" y="188640"/>
            <a:ext cx="310313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851195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170188F-9B5C-4E27-964C-B76C0B6CA73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519" y="188640"/>
            <a:ext cx="3103133" cy="75597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E70A8D4-068B-4BE9-886B-5BEB1196B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07" y="818711"/>
            <a:ext cx="8052386" cy="603928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47744024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814BE30-9D58-4C5B-8240-496634A91B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4" r="3293" b="5353"/>
          <a:stretch/>
        </p:blipFill>
        <p:spPr>
          <a:xfrm>
            <a:off x="4932040" y="4045733"/>
            <a:ext cx="3594457" cy="281226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19E4017-0484-4E6A-B0BA-8E6C6FE84F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865" y="646331"/>
            <a:ext cx="3996444" cy="266429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7419D78-7643-4E71-859F-A6B332E67E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15" y="4045733"/>
            <a:ext cx="3996443" cy="266429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TextBox 8"/>
          <p:cNvSpPr txBox="1"/>
          <p:nvPr/>
        </p:nvSpPr>
        <p:spPr>
          <a:xfrm>
            <a:off x="539552" y="3429000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6600"/>
                </a:solidFill>
              </a:rPr>
              <a:t>Образцовый  детский коллектив Тульской области </a:t>
            </a:r>
          </a:p>
          <a:p>
            <a:r>
              <a:rPr lang="ru-RU" b="1" dirty="0">
                <a:solidFill>
                  <a:srgbClr val="FF6600"/>
                </a:solidFill>
              </a:rPr>
              <a:t>                                       «Ансамбль народного танца «Ровесники»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B917DC-3F29-4C23-A7DB-A1E2E18045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568" y="709755"/>
            <a:ext cx="3380024" cy="279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384275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389408-44C5-47DA-926F-EDACF166C5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" t="11370" r="5114" b="6861"/>
          <a:stretch/>
        </p:blipFill>
        <p:spPr>
          <a:xfrm>
            <a:off x="323528" y="548680"/>
            <a:ext cx="3960440" cy="260834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E620632-5A20-4471-B975-34A3626115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548679"/>
            <a:ext cx="3960440" cy="264029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Picture 2" descr="C:\Users\User\Desktop\ЮБИЛЕЙ\фотофестиваль\Тальяночка\Пасхальный фестиваль.JPG">
            <a:extLst>
              <a:ext uri="{FF2B5EF4-FFF2-40B4-BE49-F238E27FC236}">
                <a16:creationId xmlns:a16="http://schemas.microsoft.com/office/drawing/2014/main" id="{278401D1-6330-48FD-BE44-01A466109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89040"/>
            <a:ext cx="4248472" cy="278301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9DDE225-3487-4F36-9B26-743251D17B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89040"/>
            <a:ext cx="4164685" cy="276723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95536" y="3140968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6600"/>
                </a:solidFill>
              </a:rPr>
              <a:t>Образцовый  детский коллектив Тульской области </a:t>
            </a:r>
          </a:p>
          <a:p>
            <a:r>
              <a:rPr lang="ru-RU" b="1" dirty="0">
                <a:solidFill>
                  <a:srgbClr val="FF6600"/>
                </a:solidFill>
              </a:rPr>
              <a:t>                                       «Ансамбль народной песни «Тальяночка»</a:t>
            </a:r>
          </a:p>
        </p:txBody>
      </p:sp>
    </p:spTree>
    <p:extLst>
      <p:ext uri="{BB962C8B-B14F-4D97-AF65-F5344CB8AC3E}">
        <p14:creationId xmlns:p14="http://schemas.microsoft.com/office/powerpoint/2010/main" val="1667147428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5C817C3-11F1-47D6-9F21-69371B44B5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20688"/>
            <a:ext cx="4140456" cy="276030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0AE193-34E7-4224-9D21-3CFA2C2DE27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8" t="3946" r="7206" b="3903"/>
          <a:stretch/>
        </p:blipFill>
        <p:spPr>
          <a:xfrm>
            <a:off x="4860032" y="620688"/>
            <a:ext cx="3816424" cy="273630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934CB7F-150C-4CC1-A59D-F770F286D9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r="8263"/>
          <a:stretch/>
        </p:blipFill>
        <p:spPr>
          <a:xfrm>
            <a:off x="395536" y="3983718"/>
            <a:ext cx="4248472" cy="28505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7D0A932-2E0B-40F7-9A42-C6272EBB477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5" y="4005064"/>
            <a:ext cx="4338149" cy="266429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39552" y="3284984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6600"/>
                </a:solidFill>
              </a:rPr>
              <a:t>  Образцовый  детский коллектив Тульской области </a:t>
            </a:r>
          </a:p>
          <a:p>
            <a:pPr algn="ctr"/>
            <a:r>
              <a:rPr lang="ru-RU" b="1" dirty="0">
                <a:solidFill>
                  <a:srgbClr val="FF6600"/>
                </a:solidFill>
              </a:rPr>
              <a:t>   «Детский театр «Волшебники»</a:t>
            </a:r>
          </a:p>
        </p:txBody>
      </p:sp>
    </p:spTree>
    <p:extLst>
      <p:ext uri="{BB962C8B-B14F-4D97-AF65-F5344CB8AC3E}">
        <p14:creationId xmlns:p14="http://schemas.microsoft.com/office/powerpoint/2010/main" val="2606841797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692696"/>
            <a:ext cx="5951588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E9FEA03-25BF-4483-9C70-2432F65E62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" t="4189" r="4687" b="9048"/>
          <a:stretch/>
        </p:blipFill>
        <p:spPr>
          <a:xfrm>
            <a:off x="4650797" y="407263"/>
            <a:ext cx="4117396" cy="273630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84E27D-DC84-463E-9F47-1FA9DC174D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977680"/>
            <a:ext cx="4320480" cy="288032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95536" y="3284984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6600"/>
                </a:solidFill>
              </a:rPr>
              <a:t> Образцовый  детский коллектив Тульской области </a:t>
            </a:r>
          </a:p>
          <a:p>
            <a:pPr algn="ctr"/>
            <a:r>
              <a:rPr lang="ru-RU" b="1" dirty="0">
                <a:solidFill>
                  <a:srgbClr val="FF6600"/>
                </a:solidFill>
              </a:rPr>
              <a:t>   «Вокально-инструментальная студия «Возрождение»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730250"/>
            <a:ext cx="345638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3" y="4020410"/>
            <a:ext cx="4134237" cy="2837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915227855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5E85CE9-5A2E-472A-9032-C7E0A049C0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94694E2-F03F-4C0A-BC43-1F4FF43F07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3" r="11379"/>
          <a:stretch/>
        </p:blipFill>
        <p:spPr>
          <a:xfrm>
            <a:off x="539552" y="730521"/>
            <a:ext cx="7632848" cy="612139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88885821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DA97043-7FBA-42FF-B5A0-D3BE853350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23" y="836712"/>
            <a:ext cx="8784977" cy="585665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A8B2A8-C67F-4E15-A5F8-83AA8C073EE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414414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A614293-1093-40AD-A884-F45734B222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64704"/>
            <a:ext cx="8531280" cy="568863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4DE752A-1116-47C8-8770-EAF03DB6796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181" y="29278"/>
            <a:ext cx="310313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115955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Override1.xml><?xml version="1.0" encoding="utf-8"?>
<a:themeOverride xmlns:a="http://schemas.openxmlformats.org/drawingml/2006/main">
  <a:clrScheme name="Фиолетовый II">
    <a:dk1>
      <a:sysClr val="windowText" lastClr="000000"/>
    </a:dk1>
    <a:lt1>
      <a:sysClr val="window" lastClr="FFFFFF"/>
    </a:lt1>
    <a:dk2>
      <a:srgbClr val="632E62"/>
    </a:dk2>
    <a:lt2>
      <a:srgbClr val="EAE5EB"/>
    </a:lt2>
    <a:accent1>
      <a:srgbClr val="92278F"/>
    </a:accent1>
    <a:accent2>
      <a:srgbClr val="9B57D3"/>
    </a:accent2>
    <a:accent3>
      <a:srgbClr val="755DD9"/>
    </a:accent3>
    <a:accent4>
      <a:srgbClr val="665EB8"/>
    </a:accent4>
    <a:accent5>
      <a:srgbClr val="45A5ED"/>
    </a:accent5>
    <a:accent6>
      <a:srgbClr val="5982DB"/>
    </a:accent6>
    <a:hlink>
      <a:srgbClr val="0066FF"/>
    </a:hlink>
    <a:folHlink>
      <a:srgbClr val="666699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5797</TotalTime>
  <Words>128</Words>
  <Application>Microsoft Office PowerPoint</Application>
  <PresentationFormat>Экран (4:3)</PresentationFormat>
  <Paragraphs>25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Times New Roman</vt:lpstr>
      <vt:lpstr>Trebuchet MS</vt:lpstr>
      <vt:lpstr>Wingdings 3</vt:lpstr>
      <vt:lpstr>Аспект</vt:lpstr>
      <vt:lpstr>    Муниципальное бюджетное учреждение дополнительного образования детей «Дворец детского (юношеского) творчества»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образовательное учреждение дополнительного образования детей «ДВОРЕЦ ДЕТСКОГО (ЮНОШЕСКОГО) ТВОРЧЕСТВА»  (МБОУ ДОД «ДДЮТ»)    ПУБЛИЧНЫЙ ДОКЛАД    МУНИЦИПАЛЬНОГО БЮДЖЕТНОГО ОБРАЗОВАТЕЛЬНОГО УЧРЕЖДЕНИЯ  «ДВОРЕЦ ДЕТСКОГО (ЮНОШЕСКОГО) ТВОРЧЕСТВА»    2014/2015 учебный год</dc:title>
  <dc:creator>Мария Гурова</dc:creator>
  <cp:lastModifiedBy>Direktor</cp:lastModifiedBy>
  <cp:revision>520</cp:revision>
  <dcterms:created xsi:type="dcterms:W3CDTF">2015-08-31T08:16:29Z</dcterms:created>
  <dcterms:modified xsi:type="dcterms:W3CDTF">2022-05-19T21:14:21Z</dcterms:modified>
</cp:coreProperties>
</file>