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charts/style2.xml" ContentType="application/vnd.ms-office.chartstyl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charts/colors2.xml" ContentType="application/vnd.ms-office.chartcolorstyle+xml"/>
  <Override PartName="/ppt/charts/colors3.xml" ContentType="application/vnd.ms-office.chartcolorstyl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olors1.xml" ContentType="application/vnd.ms-office.chartcolorstyle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Default Extension="xlsx" ContentType="application/vnd.openxmlformats-officedocument.spreadsheetml.sheet"/>
  <Override PartName="/ppt/charts/chart3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charts/style3.xml" ContentType="application/vnd.ms-office.chartstyle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charts/style1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6" r:id="rId7"/>
    <p:sldId id="265" r:id="rId8"/>
    <p:sldId id="261" r:id="rId9"/>
    <p:sldId id="262" r:id="rId10"/>
    <p:sldId id="267" r:id="rId11"/>
    <p:sldId id="263" r:id="rId12"/>
    <p:sldId id="264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33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12C8C85-51F0-491E-9774-3900AFEF0FD7}" styleName="Светлый стиль 2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0" autoAdjust="0"/>
    <p:restoredTop sz="94660"/>
  </p:normalViewPr>
  <p:slideViewPr>
    <p:cSldViewPr snapToGrid="0">
      <p:cViewPr>
        <p:scale>
          <a:sx n="99" d="100"/>
          <a:sy n="99" d="100"/>
        </p:scale>
        <p:origin x="-52" y="1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_____Microsoft_Office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1" u="none" strike="noStrike" kern="1200" spc="0" baseline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cs"/>
            </a:defRPr>
          </a:pPr>
          <a:endParaRPr lang="ru-RU"/>
        </a:p>
      </c:txPr>
    </c:title>
    <c:view3D>
      <c:rotX val="30"/>
      <c:depthPercent val="100"/>
      <c:perspective val="30"/>
    </c:view3D>
    <c:floor>
      <c:spPr>
        <a:noFill/>
        <a:ln>
          <a:noFill/>
        </a:ln>
        <a:effectLst/>
        <a:sp3d/>
      </c:spPr>
    </c:floor>
    <c:sideWall>
      <c:spPr>
        <a:noFill/>
        <a:ln>
          <a:noFill/>
        </a:ln>
        <a:effectLst/>
        <a:sp3d/>
      </c:spPr>
    </c:sideWall>
    <c:backWall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Конференции</c:v>
                </c:pt>
              </c:strCache>
            </c:strRef>
          </c:tx>
          <c:dPt>
            <c:idx val="0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1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2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1" u="none" strike="noStrike" kern="1200" baseline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Лист1!$A$2:$A$4</c:f>
              <c:strCache>
                <c:ptCount val="3"/>
                <c:pt idx="0">
                  <c:v>2019  г.</c:v>
                </c:pt>
                <c:pt idx="1">
                  <c:v>2020 г.</c:v>
                </c:pt>
                <c:pt idx="2">
                  <c:v>2021 г.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41</c:v>
                </c:pt>
                <c:pt idx="1">
                  <c:v>72</c:v>
                </c:pt>
                <c:pt idx="2">
                  <c:v>86</c:v>
                </c:pt>
              </c:numCache>
            </c:numRef>
          </c:val>
        </c:ser>
        <c:dLbls/>
      </c:pie3DChart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1" u="none" strike="noStrike" kern="1200" baseline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rgbClr val="C00000"/>
                </a:solidFill>
                <a:latin typeface="+mn-lt"/>
                <a:ea typeface="+mn-ea"/>
                <a:cs typeface="+mn-cs"/>
              </a:defRPr>
            </a:pPr>
            <a:r>
              <a:rPr lang="ru-RU" sz="1800" b="1" i="1" dirty="0" smtClean="0">
                <a:solidFill>
                  <a:srgbClr val="C00000"/>
                </a:solidFill>
                <a:effectLst>
                  <a:outerShdw blurRad="38100" dist="38100" dir="2700000" algn="tl" rotWithShape="0">
                    <a:srgbClr val="000000">
                      <a:alpha val="43000"/>
                    </a:srgbClr>
                  </a:outerShdw>
                </a:effectLst>
              </a:rPr>
              <a:t>Публикации</a:t>
            </a:r>
            <a:endParaRPr lang="ru-RU" dirty="0">
              <a:solidFill>
                <a:srgbClr val="C00000"/>
              </a:solidFill>
              <a:effectLst/>
            </a:endParaRPr>
          </a:p>
        </c:rich>
      </c:tx>
      <c:layout/>
      <c:spPr>
        <a:noFill/>
        <a:ln>
          <a:noFill/>
        </a:ln>
        <a:effectLst/>
      </c:spPr>
    </c:title>
    <c:view3D>
      <c:rotX val="30"/>
      <c:depthPercent val="100"/>
      <c:perspective val="30"/>
    </c:view3D>
    <c:floor>
      <c:spPr>
        <a:noFill/>
        <a:ln>
          <a:noFill/>
        </a:ln>
        <a:effectLst/>
        <a:sp3d/>
      </c:spPr>
    </c:floor>
    <c:sideWall>
      <c:spPr>
        <a:noFill/>
        <a:ln>
          <a:noFill/>
        </a:ln>
        <a:effectLst/>
        <a:sp3d/>
      </c:spPr>
    </c:sideWall>
    <c:backWall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Публикации</c:v>
                </c:pt>
              </c:strCache>
            </c:strRef>
          </c:tx>
          <c:dPt>
            <c:idx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1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2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1" u="none" strike="noStrike" kern="1200" baseline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Лист1!$A$2:$A$4</c:f>
              <c:strCache>
                <c:ptCount val="3"/>
                <c:pt idx="0">
                  <c:v>2019  г.</c:v>
                </c:pt>
                <c:pt idx="1">
                  <c:v>2020 г.</c:v>
                </c:pt>
                <c:pt idx="2">
                  <c:v>2021 г.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84</c:v>
                </c:pt>
                <c:pt idx="1">
                  <c:v>140</c:v>
                </c:pt>
                <c:pt idx="2">
                  <c:v>156</c:v>
                </c:pt>
              </c:numCache>
            </c:numRef>
          </c:val>
        </c:ser>
        <c:dLbls/>
      </c:pie3DChart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1" u="none" strike="noStrike" kern="1200" baseline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1" u="none" strike="noStrike" kern="1200" spc="0" baseline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pPr>
            <a:r>
              <a:rPr lang="ru-RU" sz="1862" b="1" i="1" u="none" strike="noStrike" baseline="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Конкурсы/ в них призёров или победителей</a:t>
            </a:r>
            <a:endParaRPr lang="ru-RU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c:rich>
      </c:tx>
      <c:layout/>
      <c:spPr>
        <a:noFill/>
        <a:ln>
          <a:noFill/>
        </a:ln>
        <a:effectLst/>
      </c:spPr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2019 г.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1" u="none" strike="noStrike" kern="1200" baseline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Конкурсы</c:v>
                </c:pt>
                <c:pt idx="1">
                  <c:v>Победители и призеры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26</c:v>
                </c:pt>
                <c:pt idx="1">
                  <c:v>65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2020 г.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1" u="none" strike="noStrike" kern="1200" baseline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Конкурсы</c:v>
                </c:pt>
                <c:pt idx="1">
                  <c:v>Победители и призеры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62</c:v>
                </c:pt>
                <c:pt idx="1">
                  <c:v>171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2021г.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1" u="none" strike="noStrike" kern="1200" baseline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Конкурсы</c:v>
                </c:pt>
                <c:pt idx="1">
                  <c:v>Победители и призеры</c:v>
                </c:pt>
              </c:strCache>
            </c:str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64</c:v>
                </c:pt>
                <c:pt idx="1">
                  <c:v>142</c:v>
                </c:pt>
              </c:numCache>
            </c:numRef>
          </c:val>
        </c:ser>
        <c:dLbls/>
        <c:gapWidth val="219"/>
        <c:overlap val="-27"/>
        <c:axId val="158908800"/>
        <c:axId val="158910336"/>
      </c:barChart>
      <c:catAx>
        <c:axId val="158908800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1" u="none" strike="noStrike" kern="1200" baseline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pPr>
            <a:endParaRPr lang="ru-RU"/>
          </a:p>
        </c:txPr>
        <c:crossAx val="158910336"/>
        <c:crosses val="autoZero"/>
        <c:auto val="1"/>
        <c:lblAlgn val="ctr"/>
        <c:lblOffset val="100"/>
      </c:catAx>
      <c:valAx>
        <c:axId val="158910336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1" u="none" strike="noStrike" kern="1200" baseline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pPr>
            <a:endParaRPr lang="ru-RU"/>
          </a:p>
        </c:txPr>
        <c:crossAx val="1589088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1" u="none" strike="noStrike" kern="1200" baseline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7A87BDB-AEFD-4552-8063-5DED0DDFE6E4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C71A9096-C13D-471D-A30F-D9B90AEEF7C7}">
      <dgm:prSet phldrT="[Текст]" custT="1"/>
      <dgm:spPr/>
      <dgm:t>
        <a:bodyPr/>
        <a:lstStyle/>
        <a:p>
          <a:r>
            <a:rPr lang="ru-RU" sz="2000" b="1" i="1" kern="12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bel" panose="020B050302020402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25 дополнительных общеразвивающих программ </a:t>
          </a:r>
          <a:endParaRPr lang="ru-RU" sz="2000" b="1" i="1" kern="1200" dirty="0">
            <a:solidFill>
              <a:srgbClr val="C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rbel" panose="020B0503020204020204" pitchFamily="34" charset="0"/>
            <a:ea typeface="Calibri" panose="020F0502020204030204" pitchFamily="34" charset="0"/>
            <a:cs typeface="Times New Roman" panose="02020603050405020304" pitchFamily="18" charset="0"/>
          </a:endParaRPr>
        </a:p>
      </dgm:t>
    </dgm:pt>
    <dgm:pt modelId="{9DE259A1-F64A-4353-AFD6-BF937DC61E2B}" type="parTrans" cxnId="{DE6D4CD6-E8A6-4499-B91C-9422B9C1821F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1A96D10-28FD-4B85-AC36-754942794F42}" type="sibTrans" cxnId="{DE6D4CD6-E8A6-4499-B91C-9422B9C1821F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12083BF-CB03-46CE-A07F-950CE5D3B964}">
      <dgm:prSet phldrT="[Текст]" custT="1"/>
      <dgm:spPr/>
      <dgm:t>
        <a:bodyPr/>
        <a:lstStyle/>
        <a:p>
          <a:r>
            <a:rPr lang="ru-RU" sz="1800" b="1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естественнонаучная направленность </a:t>
          </a:r>
        </a:p>
        <a:p>
          <a:r>
            <a:rPr lang="ru-RU" sz="1800" b="1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– 12 программ</a:t>
          </a:r>
          <a:endParaRPr lang="ru-RU" sz="1800" b="1" i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F142ECC-B2C7-45DC-AA7B-77B40AA3DA15}" type="parTrans" cxnId="{AB4710D8-CA8C-49D4-B562-853916C0820F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F13212D-E3DD-4099-AEF0-292A431FE26E}" type="sibTrans" cxnId="{AB4710D8-CA8C-49D4-B562-853916C0820F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82A4BE4-D01D-4719-A219-40F3F18879AC}">
      <dgm:prSet phldrT="[Текст]" custT="1"/>
      <dgm:spPr/>
      <dgm:t>
        <a:bodyPr/>
        <a:lstStyle/>
        <a:p>
          <a:r>
            <a:rPr lang="ru-RU" sz="1800" b="1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социально-гуманитарная направленность – 1 программа</a:t>
          </a:r>
          <a:endParaRPr lang="ru-RU" sz="1800" b="1" i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1EB3207-490C-4AC3-B7DF-DE254075F4E6}" type="parTrans" cxnId="{FC2EB25A-24D1-42B6-8002-D18EC2A1774B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6B58BE7-863D-4A50-9A90-C9BABBD142CA}" type="sibTrans" cxnId="{FC2EB25A-24D1-42B6-8002-D18EC2A1774B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50A73A3-454F-4F61-8203-34284DD0EF3D}">
      <dgm:prSet phldrT="[Текст]" custT="1"/>
      <dgm:spPr/>
      <dgm:t>
        <a:bodyPr/>
        <a:lstStyle/>
        <a:p>
          <a:r>
            <a:rPr lang="ru-RU" sz="1800" b="1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художественная направленность </a:t>
          </a:r>
        </a:p>
        <a:p>
          <a:r>
            <a:rPr lang="ru-RU" sz="1800" b="1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– 7 программ</a:t>
          </a:r>
          <a:endParaRPr lang="ru-RU" sz="1800" b="1" i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486E05E-6EEE-4153-ABCC-D05AE48B815E}" type="parTrans" cxnId="{6A77ABEB-3DB3-4967-A283-256B3BBF1781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8E558D4-34A9-4ECC-AD28-9C48E0904522}" type="sibTrans" cxnId="{6A77ABEB-3DB3-4967-A283-256B3BBF1781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AD7DF9C-D7C6-45AD-BE54-A0B2247409E7}">
      <dgm:prSet custT="1"/>
      <dgm:spPr/>
      <dgm:t>
        <a:bodyPr/>
        <a:lstStyle/>
        <a:p>
          <a:r>
            <a:rPr lang="ru-RU" sz="1800" b="1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 физкультурно-спортивная направленность – 5 программ  </a:t>
          </a:r>
          <a:endParaRPr lang="ru-RU" sz="1800" b="1" i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146027D-BC1E-4FDB-8DA0-8E9DE6E85B3F}" type="parTrans" cxnId="{DC78353D-C150-48DD-B1EA-9056D996E848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A044DCA-77A4-4770-9E54-9658E6FFE930}" type="sibTrans" cxnId="{DC78353D-C150-48DD-B1EA-9056D996E848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181D987-6B5B-492C-B390-7CC9F2C614F4}" type="pres">
      <dgm:prSet presAssocID="{97A87BDB-AEFD-4552-8063-5DED0DDFE6E4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A8EB2DB-0CB9-4F29-AAC2-891B72167758}" type="pres">
      <dgm:prSet presAssocID="{C71A9096-C13D-471D-A30F-D9B90AEEF7C7}" presName="root1" presStyleCnt="0"/>
      <dgm:spPr/>
    </dgm:pt>
    <dgm:pt modelId="{FA79C565-B017-4886-B807-B355FBFD9A87}" type="pres">
      <dgm:prSet presAssocID="{C71A9096-C13D-471D-A30F-D9B90AEEF7C7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EDF644A-6385-4BD5-9B22-BFF788151322}" type="pres">
      <dgm:prSet presAssocID="{C71A9096-C13D-471D-A30F-D9B90AEEF7C7}" presName="level2hierChild" presStyleCnt="0"/>
      <dgm:spPr/>
    </dgm:pt>
    <dgm:pt modelId="{76A8983A-61D2-4679-90F7-56DC08BE486A}" type="pres">
      <dgm:prSet presAssocID="{BF142ECC-B2C7-45DC-AA7B-77B40AA3DA15}" presName="conn2-1" presStyleLbl="parChTrans1D2" presStyleIdx="0" presStyleCnt="4"/>
      <dgm:spPr/>
      <dgm:t>
        <a:bodyPr/>
        <a:lstStyle/>
        <a:p>
          <a:endParaRPr lang="ru-RU"/>
        </a:p>
      </dgm:t>
    </dgm:pt>
    <dgm:pt modelId="{B8C6D424-4CF9-436A-BF82-8AB9891C1B52}" type="pres">
      <dgm:prSet presAssocID="{BF142ECC-B2C7-45DC-AA7B-77B40AA3DA15}" presName="connTx" presStyleLbl="parChTrans1D2" presStyleIdx="0" presStyleCnt="4"/>
      <dgm:spPr/>
      <dgm:t>
        <a:bodyPr/>
        <a:lstStyle/>
        <a:p>
          <a:endParaRPr lang="ru-RU"/>
        </a:p>
      </dgm:t>
    </dgm:pt>
    <dgm:pt modelId="{EA1DB8A4-BD7B-44B2-BE78-7F688035196B}" type="pres">
      <dgm:prSet presAssocID="{212083BF-CB03-46CE-A07F-950CE5D3B964}" presName="root2" presStyleCnt="0"/>
      <dgm:spPr/>
    </dgm:pt>
    <dgm:pt modelId="{942E400B-E581-4628-A78E-37053033A569}" type="pres">
      <dgm:prSet presAssocID="{212083BF-CB03-46CE-A07F-950CE5D3B964}" presName="LevelTwoTextNode" presStyleLbl="node2" presStyleIdx="0" presStyleCnt="4" custScaleX="17596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CC2A8ED-9E2F-4001-95E1-BB91AEF810DD}" type="pres">
      <dgm:prSet presAssocID="{212083BF-CB03-46CE-A07F-950CE5D3B964}" presName="level3hierChild" presStyleCnt="0"/>
      <dgm:spPr/>
    </dgm:pt>
    <dgm:pt modelId="{28B8ED0F-2ED4-4AD4-9527-4C217CDA04A4}" type="pres">
      <dgm:prSet presAssocID="{11EB3207-490C-4AC3-B7DF-DE254075F4E6}" presName="conn2-1" presStyleLbl="parChTrans1D2" presStyleIdx="1" presStyleCnt="4"/>
      <dgm:spPr/>
      <dgm:t>
        <a:bodyPr/>
        <a:lstStyle/>
        <a:p>
          <a:endParaRPr lang="ru-RU"/>
        </a:p>
      </dgm:t>
    </dgm:pt>
    <dgm:pt modelId="{D182212E-008A-47F0-8F01-160C2F5BA05D}" type="pres">
      <dgm:prSet presAssocID="{11EB3207-490C-4AC3-B7DF-DE254075F4E6}" presName="connTx" presStyleLbl="parChTrans1D2" presStyleIdx="1" presStyleCnt="4"/>
      <dgm:spPr/>
      <dgm:t>
        <a:bodyPr/>
        <a:lstStyle/>
        <a:p>
          <a:endParaRPr lang="ru-RU"/>
        </a:p>
      </dgm:t>
    </dgm:pt>
    <dgm:pt modelId="{2B473381-F32C-4114-A46C-E9F1295B8726}" type="pres">
      <dgm:prSet presAssocID="{C82A4BE4-D01D-4719-A219-40F3F18879AC}" presName="root2" presStyleCnt="0"/>
      <dgm:spPr/>
    </dgm:pt>
    <dgm:pt modelId="{7F98590B-5BF1-46B8-B97F-EFE638C0C338}" type="pres">
      <dgm:prSet presAssocID="{C82A4BE4-D01D-4719-A219-40F3F18879AC}" presName="LevelTwoTextNode" presStyleLbl="node2" presStyleIdx="1" presStyleCnt="4" custScaleX="17596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7FF5BA1-E441-4474-B310-5533CB3F6405}" type="pres">
      <dgm:prSet presAssocID="{C82A4BE4-D01D-4719-A219-40F3F18879AC}" presName="level3hierChild" presStyleCnt="0"/>
      <dgm:spPr/>
    </dgm:pt>
    <dgm:pt modelId="{B457E8A7-540D-4357-A456-C53878371E1C}" type="pres">
      <dgm:prSet presAssocID="{3486E05E-6EEE-4153-ABCC-D05AE48B815E}" presName="conn2-1" presStyleLbl="parChTrans1D2" presStyleIdx="2" presStyleCnt="4"/>
      <dgm:spPr/>
      <dgm:t>
        <a:bodyPr/>
        <a:lstStyle/>
        <a:p>
          <a:endParaRPr lang="ru-RU"/>
        </a:p>
      </dgm:t>
    </dgm:pt>
    <dgm:pt modelId="{492F1C90-0A63-4705-82B7-F9084775C0EC}" type="pres">
      <dgm:prSet presAssocID="{3486E05E-6EEE-4153-ABCC-D05AE48B815E}" presName="connTx" presStyleLbl="parChTrans1D2" presStyleIdx="2" presStyleCnt="4"/>
      <dgm:spPr/>
      <dgm:t>
        <a:bodyPr/>
        <a:lstStyle/>
        <a:p>
          <a:endParaRPr lang="ru-RU"/>
        </a:p>
      </dgm:t>
    </dgm:pt>
    <dgm:pt modelId="{B8A4BFED-F43C-48B2-8D4C-0FAE7B904162}" type="pres">
      <dgm:prSet presAssocID="{050A73A3-454F-4F61-8203-34284DD0EF3D}" presName="root2" presStyleCnt="0"/>
      <dgm:spPr/>
    </dgm:pt>
    <dgm:pt modelId="{B2DAE849-678D-41F1-B0FF-9F2C94DA89C7}" type="pres">
      <dgm:prSet presAssocID="{050A73A3-454F-4F61-8203-34284DD0EF3D}" presName="LevelTwoTextNode" presStyleLbl="node2" presStyleIdx="2" presStyleCnt="4" custScaleX="17596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4FDF8DD-3068-40BB-B843-86D45221A0FC}" type="pres">
      <dgm:prSet presAssocID="{050A73A3-454F-4F61-8203-34284DD0EF3D}" presName="level3hierChild" presStyleCnt="0"/>
      <dgm:spPr/>
    </dgm:pt>
    <dgm:pt modelId="{1C203ED4-7370-4913-907B-70AE7249019D}" type="pres">
      <dgm:prSet presAssocID="{6146027D-BC1E-4FDB-8DA0-8E9DE6E85B3F}" presName="conn2-1" presStyleLbl="parChTrans1D2" presStyleIdx="3" presStyleCnt="4"/>
      <dgm:spPr/>
      <dgm:t>
        <a:bodyPr/>
        <a:lstStyle/>
        <a:p>
          <a:endParaRPr lang="ru-RU"/>
        </a:p>
      </dgm:t>
    </dgm:pt>
    <dgm:pt modelId="{8440A1E4-4D3E-447A-B59A-3BF9B3ED0072}" type="pres">
      <dgm:prSet presAssocID="{6146027D-BC1E-4FDB-8DA0-8E9DE6E85B3F}" presName="connTx" presStyleLbl="parChTrans1D2" presStyleIdx="3" presStyleCnt="4"/>
      <dgm:spPr/>
      <dgm:t>
        <a:bodyPr/>
        <a:lstStyle/>
        <a:p>
          <a:endParaRPr lang="ru-RU"/>
        </a:p>
      </dgm:t>
    </dgm:pt>
    <dgm:pt modelId="{D3373DC6-2BAC-433C-AF32-9C30B33773ED}" type="pres">
      <dgm:prSet presAssocID="{AAD7DF9C-D7C6-45AD-BE54-A0B2247409E7}" presName="root2" presStyleCnt="0"/>
      <dgm:spPr/>
    </dgm:pt>
    <dgm:pt modelId="{6240EDEE-A0C9-44FC-84BF-5689D60E21C1}" type="pres">
      <dgm:prSet presAssocID="{AAD7DF9C-D7C6-45AD-BE54-A0B2247409E7}" presName="LevelTwoTextNode" presStyleLbl="node2" presStyleIdx="3" presStyleCnt="4" custScaleX="17764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38941BF-DEBA-488B-9C8B-FBC11A51D40B}" type="pres">
      <dgm:prSet presAssocID="{AAD7DF9C-D7C6-45AD-BE54-A0B2247409E7}" presName="level3hierChild" presStyleCnt="0"/>
      <dgm:spPr/>
    </dgm:pt>
  </dgm:ptLst>
  <dgm:cxnLst>
    <dgm:cxn modelId="{6A77ABEB-3DB3-4967-A283-256B3BBF1781}" srcId="{C71A9096-C13D-471D-A30F-D9B90AEEF7C7}" destId="{050A73A3-454F-4F61-8203-34284DD0EF3D}" srcOrd="2" destOrd="0" parTransId="{3486E05E-6EEE-4153-ABCC-D05AE48B815E}" sibTransId="{18E558D4-34A9-4ECC-AD28-9C48E0904522}"/>
    <dgm:cxn modelId="{3BDADC96-664D-452A-8BBB-C6163C828B0C}" type="presOf" srcId="{C82A4BE4-D01D-4719-A219-40F3F18879AC}" destId="{7F98590B-5BF1-46B8-B97F-EFE638C0C338}" srcOrd="0" destOrd="0" presId="urn:microsoft.com/office/officeart/2008/layout/HorizontalMultiLevelHierarchy"/>
    <dgm:cxn modelId="{AB4710D8-CA8C-49D4-B562-853916C0820F}" srcId="{C71A9096-C13D-471D-A30F-D9B90AEEF7C7}" destId="{212083BF-CB03-46CE-A07F-950CE5D3B964}" srcOrd="0" destOrd="0" parTransId="{BF142ECC-B2C7-45DC-AA7B-77B40AA3DA15}" sibTransId="{EF13212D-E3DD-4099-AEF0-292A431FE26E}"/>
    <dgm:cxn modelId="{2FF47B43-A0B1-447C-835E-94553998055C}" type="presOf" srcId="{11EB3207-490C-4AC3-B7DF-DE254075F4E6}" destId="{D182212E-008A-47F0-8F01-160C2F5BA05D}" srcOrd="1" destOrd="0" presId="urn:microsoft.com/office/officeart/2008/layout/HorizontalMultiLevelHierarchy"/>
    <dgm:cxn modelId="{FC2EB25A-24D1-42B6-8002-D18EC2A1774B}" srcId="{C71A9096-C13D-471D-A30F-D9B90AEEF7C7}" destId="{C82A4BE4-D01D-4719-A219-40F3F18879AC}" srcOrd="1" destOrd="0" parTransId="{11EB3207-490C-4AC3-B7DF-DE254075F4E6}" sibTransId="{16B58BE7-863D-4A50-9A90-C9BABBD142CA}"/>
    <dgm:cxn modelId="{BC67225E-5B4B-4177-BF95-C70ABD97F923}" type="presOf" srcId="{212083BF-CB03-46CE-A07F-950CE5D3B964}" destId="{942E400B-E581-4628-A78E-37053033A569}" srcOrd="0" destOrd="0" presId="urn:microsoft.com/office/officeart/2008/layout/HorizontalMultiLevelHierarchy"/>
    <dgm:cxn modelId="{990D6581-DBB0-47C3-8935-83F8AB0B5A1C}" type="presOf" srcId="{3486E05E-6EEE-4153-ABCC-D05AE48B815E}" destId="{492F1C90-0A63-4705-82B7-F9084775C0EC}" srcOrd="1" destOrd="0" presId="urn:microsoft.com/office/officeart/2008/layout/HorizontalMultiLevelHierarchy"/>
    <dgm:cxn modelId="{60DB0161-973B-4DFE-B456-D1C9C93710CF}" type="presOf" srcId="{3486E05E-6EEE-4153-ABCC-D05AE48B815E}" destId="{B457E8A7-540D-4357-A456-C53878371E1C}" srcOrd="0" destOrd="0" presId="urn:microsoft.com/office/officeart/2008/layout/HorizontalMultiLevelHierarchy"/>
    <dgm:cxn modelId="{DE6D4CD6-E8A6-4499-B91C-9422B9C1821F}" srcId="{97A87BDB-AEFD-4552-8063-5DED0DDFE6E4}" destId="{C71A9096-C13D-471D-A30F-D9B90AEEF7C7}" srcOrd="0" destOrd="0" parTransId="{9DE259A1-F64A-4353-AFD6-BF937DC61E2B}" sibTransId="{41A96D10-28FD-4B85-AC36-754942794F42}"/>
    <dgm:cxn modelId="{CC20C7FB-7438-462A-874D-D0AE60EAECF6}" type="presOf" srcId="{6146027D-BC1E-4FDB-8DA0-8E9DE6E85B3F}" destId="{1C203ED4-7370-4913-907B-70AE7249019D}" srcOrd="0" destOrd="0" presId="urn:microsoft.com/office/officeart/2008/layout/HorizontalMultiLevelHierarchy"/>
    <dgm:cxn modelId="{ED0977CA-1410-466A-82F5-181D97CCD3FC}" type="presOf" srcId="{97A87BDB-AEFD-4552-8063-5DED0DDFE6E4}" destId="{6181D987-6B5B-492C-B390-7CC9F2C614F4}" srcOrd="0" destOrd="0" presId="urn:microsoft.com/office/officeart/2008/layout/HorizontalMultiLevelHierarchy"/>
    <dgm:cxn modelId="{6273886A-8A1E-4CE7-ABD6-0DE8ED72DDA1}" type="presOf" srcId="{11EB3207-490C-4AC3-B7DF-DE254075F4E6}" destId="{28B8ED0F-2ED4-4AD4-9527-4C217CDA04A4}" srcOrd="0" destOrd="0" presId="urn:microsoft.com/office/officeart/2008/layout/HorizontalMultiLevelHierarchy"/>
    <dgm:cxn modelId="{4F8390FB-3933-469F-B813-EA0CDF380FD0}" type="presOf" srcId="{BF142ECC-B2C7-45DC-AA7B-77B40AA3DA15}" destId="{B8C6D424-4CF9-436A-BF82-8AB9891C1B52}" srcOrd="1" destOrd="0" presId="urn:microsoft.com/office/officeart/2008/layout/HorizontalMultiLevelHierarchy"/>
    <dgm:cxn modelId="{8B7CFA06-2FDE-4D76-8B2A-C039764D9B4E}" type="presOf" srcId="{BF142ECC-B2C7-45DC-AA7B-77B40AA3DA15}" destId="{76A8983A-61D2-4679-90F7-56DC08BE486A}" srcOrd="0" destOrd="0" presId="urn:microsoft.com/office/officeart/2008/layout/HorizontalMultiLevelHierarchy"/>
    <dgm:cxn modelId="{AA7A849C-BDA4-4D89-8949-83E3AA8A0C67}" type="presOf" srcId="{050A73A3-454F-4F61-8203-34284DD0EF3D}" destId="{B2DAE849-678D-41F1-B0FF-9F2C94DA89C7}" srcOrd="0" destOrd="0" presId="urn:microsoft.com/office/officeart/2008/layout/HorizontalMultiLevelHierarchy"/>
    <dgm:cxn modelId="{A8426A91-84AE-409E-B141-9DEAC2B6FC69}" type="presOf" srcId="{6146027D-BC1E-4FDB-8DA0-8E9DE6E85B3F}" destId="{8440A1E4-4D3E-447A-B59A-3BF9B3ED0072}" srcOrd="1" destOrd="0" presId="urn:microsoft.com/office/officeart/2008/layout/HorizontalMultiLevelHierarchy"/>
    <dgm:cxn modelId="{DC78353D-C150-48DD-B1EA-9056D996E848}" srcId="{C71A9096-C13D-471D-A30F-D9B90AEEF7C7}" destId="{AAD7DF9C-D7C6-45AD-BE54-A0B2247409E7}" srcOrd="3" destOrd="0" parTransId="{6146027D-BC1E-4FDB-8DA0-8E9DE6E85B3F}" sibTransId="{2A044DCA-77A4-4770-9E54-9658E6FFE930}"/>
    <dgm:cxn modelId="{D343164C-7C76-4CC0-90F4-1E401AC08A74}" type="presOf" srcId="{AAD7DF9C-D7C6-45AD-BE54-A0B2247409E7}" destId="{6240EDEE-A0C9-44FC-84BF-5689D60E21C1}" srcOrd="0" destOrd="0" presId="urn:microsoft.com/office/officeart/2008/layout/HorizontalMultiLevelHierarchy"/>
    <dgm:cxn modelId="{E857B00D-E1FD-425D-A165-8FE92B9DAC29}" type="presOf" srcId="{C71A9096-C13D-471D-A30F-D9B90AEEF7C7}" destId="{FA79C565-B017-4886-B807-B355FBFD9A87}" srcOrd="0" destOrd="0" presId="urn:microsoft.com/office/officeart/2008/layout/HorizontalMultiLevelHierarchy"/>
    <dgm:cxn modelId="{6A6A91CD-4337-42F4-A518-5CB07B2772B7}" type="presParOf" srcId="{6181D987-6B5B-492C-B390-7CC9F2C614F4}" destId="{5A8EB2DB-0CB9-4F29-AAC2-891B72167758}" srcOrd="0" destOrd="0" presId="urn:microsoft.com/office/officeart/2008/layout/HorizontalMultiLevelHierarchy"/>
    <dgm:cxn modelId="{FEF3559E-C5F6-45E6-95D1-62AFF8DC51FD}" type="presParOf" srcId="{5A8EB2DB-0CB9-4F29-AAC2-891B72167758}" destId="{FA79C565-B017-4886-B807-B355FBFD9A87}" srcOrd="0" destOrd="0" presId="urn:microsoft.com/office/officeart/2008/layout/HorizontalMultiLevelHierarchy"/>
    <dgm:cxn modelId="{080ED17E-A76C-4281-A8C3-F3BD0FDB9BA2}" type="presParOf" srcId="{5A8EB2DB-0CB9-4F29-AAC2-891B72167758}" destId="{EEDF644A-6385-4BD5-9B22-BFF788151322}" srcOrd="1" destOrd="0" presId="urn:microsoft.com/office/officeart/2008/layout/HorizontalMultiLevelHierarchy"/>
    <dgm:cxn modelId="{91ACE331-8D79-406D-95BD-BBF664DFF97B}" type="presParOf" srcId="{EEDF644A-6385-4BD5-9B22-BFF788151322}" destId="{76A8983A-61D2-4679-90F7-56DC08BE486A}" srcOrd="0" destOrd="0" presId="urn:microsoft.com/office/officeart/2008/layout/HorizontalMultiLevelHierarchy"/>
    <dgm:cxn modelId="{56787E60-996B-46D6-83EB-D47BDA3253B0}" type="presParOf" srcId="{76A8983A-61D2-4679-90F7-56DC08BE486A}" destId="{B8C6D424-4CF9-436A-BF82-8AB9891C1B52}" srcOrd="0" destOrd="0" presId="urn:microsoft.com/office/officeart/2008/layout/HorizontalMultiLevelHierarchy"/>
    <dgm:cxn modelId="{0B5A2552-842D-4DE8-ADAE-7320952A27F3}" type="presParOf" srcId="{EEDF644A-6385-4BD5-9B22-BFF788151322}" destId="{EA1DB8A4-BD7B-44B2-BE78-7F688035196B}" srcOrd="1" destOrd="0" presId="urn:microsoft.com/office/officeart/2008/layout/HorizontalMultiLevelHierarchy"/>
    <dgm:cxn modelId="{9E671116-3388-466D-BFDD-5608046ECF76}" type="presParOf" srcId="{EA1DB8A4-BD7B-44B2-BE78-7F688035196B}" destId="{942E400B-E581-4628-A78E-37053033A569}" srcOrd="0" destOrd="0" presId="urn:microsoft.com/office/officeart/2008/layout/HorizontalMultiLevelHierarchy"/>
    <dgm:cxn modelId="{A3867AF9-C262-4226-9023-2C5795295A56}" type="presParOf" srcId="{EA1DB8A4-BD7B-44B2-BE78-7F688035196B}" destId="{8CC2A8ED-9E2F-4001-95E1-BB91AEF810DD}" srcOrd="1" destOrd="0" presId="urn:microsoft.com/office/officeart/2008/layout/HorizontalMultiLevelHierarchy"/>
    <dgm:cxn modelId="{5805A986-A3F9-4890-AB84-6A3FA280CB2C}" type="presParOf" srcId="{EEDF644A-6385-4BD5-9B22-BFF788151322}" destId="{28B8ED0F-2ED4-4AD4-9527-4C217CDA04A4}" srcOrd="2" destOrd="0" presId="urn:microsoft.com/office/officeart/2008/layout/HorizontalMultiLevelHierarchy"/>
    <dgm:cxn modelId="{577389B3-A9B2-4F52-921D-35E245B92852}" type="presParOf" srcId="{28B8ED0F-2ED4-4AD4-9527-4C217CDA04A4}" destId="{D182212E-008A-47F0-8F01-160C2F5BA05D}" srcOrd="0" destOrd="0" presId="urn:microsoft.com/office/officeart/2008/layout/HorizontalMultiLevelHierarchy"/>
    <dgm:cxn modelId="{9F6C7767-DB52-4F45-9F7E-9B7438E3CA1C}" type="presParOf" srcId="{EEDF644A-6385-4BD5-9B22-BFF788151322}" destId="{2B473381-F32C-4114-A46C-E9F1295B8726}" srcOrd="3" destOrd="0" presId="urn:microsoft.com/office/officeart/2008/layout/HorizontalMultiLevelHierarchy"/>
    <dgm:cxn modelId="{3E6442B8-D966-430C-8C7F-C697B11C2AAE}" type="presParOf" srcId="{2B473381-F32C-4114-A46C-E9F1295B8726}" destId="{7F98590B-5BF1-46B8-B97F-EFE638C0C338}" srcOrd="0" destOrd="0" presId="urn:microsoft.com/office/officeart/2008/layout/HorizontalMultiLevelHierarchy"/>
    <dgm:cxn modelId="{D84BA350-0714-4762-AC42-30A722F91BF3}" type="presParOf" srcId="{2B473381-F32C-4114-A46C-E9F1295B8726}" destId="{47FF5BA1-E441-4474-B310-5533CB3F6405}" srcOrd="1" destOrd="0" presId="urn:microsoft.com/office/officeart/2008/layout/HorizontalMultiLevelHierarchy"/>
    <dgm:cxn modelId="{69680C3D-3C5A-4E75-A9C2-CCD336F55DC3}" type="presParOf" srcId="{EEDF644A-6385-4BD5-9B22-BFF788151322}" destId="{B457E8A7-540D-4357-A456-C53878371E1C}" srcOrd="4" destOrd="0" presId="urn:microsoft.com/office/officeart/2008/layout/HorizontalMultiLevelHierarchy"/>
    <dgm:cxn modelId="{B6E1187C-D3E5-4C8D-90B3-EC075144D902}" type="presParOf" srcId="{B457E8A7-540D-4357-A456-C53878371E1C}" destId="{492F1C90-0A63-4705-82B7-F9084775C0EC}" srcOrd="0" destOrd="0" presId="urn:microsoft.com/office/officeart/2008/layout/HorizontalMultiLevelHierarchy"/>
    <dgm:cxn modelId="{85CE1401-C61F-4981-B006-567DD7E614E0}" type="presParOf" srcId="{EEDF644A-6385-4BD5-9B22-BFF788151322}" destId="{B8A4BFED-F43C-48B2-8D4C-0FAE7B904162}" srcOrd="5" destOrd="0" presId="urn:microsoft.com/office/officeart/2008/layout/HorizontalMultiLevelHierarchy"/>
    <dgm:cxn modelId="{1D49412E-5AEA-4D6D-90B3-D83ABD62654E}" type="presParOf" srcId="{B8A4BFED-F43C-48B2-8D4C-0FAE7B904162}" destId="{B2DAE849-678D-41F1-B0FF-9F2C94DA89C7}" srcOrd="0" destOrd="0" presId="urn:microsoft.com/office/officeart/2008/layout/HorizontalMultiLevelHierarchy"/>
    <dgm:cxn modelId="{77E1C8F6-FD89-4E33-8F28-0DAB85EF2B9E}" type="presParOf" srcId="{B8A4BFED-F43C-48B2-8D4C-0FAE7B904162}" destId="{A4FDF8DD-3068-40BB-B843-86D45221A0FC}" srcOrd="1" destOrd="0" presId="urn:microsoft.com/office/officeart/2008/layout/HorizontalMultiLevelHierarchy"/>
    <dgm:cxn modelId="{301756E9-204A-44FF-B4E9-688A35A60643}" type="presParOf" srcId="{EEDF644A-6385-4BD5-9B22-BFF788151322}" destId="{1C203ED4-7370-4913-907B-70AE7249019D}" srcOrd="6" destOrd="0" presId="urn:microsoft.com/office/officeart/2008/layout/HorizontalMultiLevelHierarchy"/>
    <dgm:cxn modelId="{E9545365-8F3D-430B-9BF6-A61C59DE6A22}" type="presParOf" srcId="{1C203ED4-7370-4913-907B-70AE7249019D}" destId="{8440A1E4-4D3E-447A-B59A-3BF9B3ED0072}" srcOrd="0" destOrd="0" presId="urn:microsoft.com/office/officeart/2008/layout/HorizontalMultiLevelHierarchy"/>
    <dgm:cxn modelId="{5C9621FD-2568-4E48-AAB6-49AE2EA6912C}" type="presParOf" srcId="{EEDF644A-6385-4BD5-9B22-BFF788151322}" destId="{D3373DC6-2BAC-433C-AF32-9C30B33773ED}" srcOrd="7" destOrd="0" presId="urn:microsoft.com/office/officeart/2008/layout/HorizontalMultiLevelHierarchy"/>
    <dgm:cxn modelId="{5B7FC702-158E-4272-836F-F711903B1407}" type="presParOf" srcId="{D3373DC6-2BAC-433C-AF32-9C30B33773ED}" destId="{6240EDEE-A0C9-44FC-84BF-5689D60E21C1}" srcOrd="0" destOrd="0" presId="urn:microsoft.com/office/officeart/2008/layout/HorizontalMultiLevelHierarchy"/>
    <dgm:cxn modelId="{ABE861D8-A6CE-4AD6-9D86-A9CD2BD1B458}" type="presParOf" srcId="{D3373DC6-2BAC-433C-AF32-9C30B33773ED}" destId="{338941BF-DEBA-488B-9C8B-FBC11A51D40B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C203ED4-7370-4913-907B-70AE7249019D}">
      <dsp:nvSpPr>
        <dsp:cNvPr id="0" name=""/>
        <dsp:cNvSpPr/>
      </dsp:nvSpPr>
      <dsp:spPr>
        <a:xfrm>
          <a:off x="1633980" y="2032000"/>
          <a:ext cx="505548" cy="144497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52774" y="0"/>
              </a:lnTo>
              <a:lnTo>
                <a:pt x="252774" y="1444973"/>
              </a:lnTo>
              <a:lnTo>
                <a:pt x="505548" y="1444973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848483" y="2716215"/>
        <a:ext cx="76542" cy="76542"/>
      </dsp:txXfrm>
    </dsp:sp>
    <dsp:sp modelId="{B457E8A7-540D-4357-A456-C53878371E1C}">
      <dsp:nvSpPr>
        <dsp:cNvPr id="0" name=""/>
        <dsp:cNvSpPr/>
      </dsp:nvSpPr>
      <dsp:spPr>
        <a:xfrm>
          <a:off x="1633980" y="2032000"/>
          <a:ext cx="505548" cy="48165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52774" y="0"/>
              </a:lnTo>
              <a:lnTo>
                <a:pt x="252774" y="481657"/>
              </a:lnTo>
              <a:lnTo>
                <a:pt x="505548" y="481657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869298" y="2255372"/>
        <a:ext cx="34913" cy="34913"/>
      </dsp:txXfrm>
    </dsp:sp>
    <dsp:sp modelId="{28B8ED0F-2ED4-4AD4-9527-4C217CDA04A4}">
      <dsp:nvSpPr>
        <dsp:cNvPr id="0" name=""/>
        <dsp:cNvSpPr/>
      </dsp:nvSpPr>
      <dsp:spPr>
        <a:xfrm>
          <a:off x="1633980" y="1550342"/>
          <a:ext cx="505548" cy="481657"/>
        </a:xfrm>
        <a:custGeom>
          <a:avLst/>
          <a:gdLst/>
          <a:ahLst/>
          <a:cxnLst/>
          <a:rect l="0" t="0" r="0" b="0"/>
          <a:pathLst>
            <a:path>
              <a:moveTo>
                <a:pt x="0" y="481657"/>
              </a:moveTo>
              <a:lnTo>
                <a:pt x="252774" y="481657"/>
              </a:lnTo>
              <a:lnTo>
                <a:pt x="252774" y="0"/>
              </a:lnTo>
              <a:lnTo>
                <a:pt x="505548" y="0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869298" y="1773714"/>
        <a:ext cx="34913" cy="34913"/>
      </dsp:txXfrm>
    </dsp:sp>
    <dsp:sp modelId="{76A8983A-61D2-4679-90F7-56DC08BE486A}">
      <dsp:nvSpPr>
        <dsp:cNvPr id="0" name=""/>
        <dsp:cNvSpPr/>
      </dsp:nvSpPr>
      <dsp:spPr>
        <a:xfrm>
          <a:off x="1633980" y="587026"/>
          <a:ext cx="505548" cy="1444973"/>
        </a:xfrm>
        <a:custGeom>
          <a:avLst/>
          <a:gdLst/>
          <a:ahLst/>
          <a:cxnLst/>
          <a:rect l="0" t="0" r="0" b="0"/>
          <a:pathLst>
            <a:path>
              <a:moveTo>
                <a:pt x="0" y="1444973"/>
              </a:moveTo>
              <a:lnTo>
                <a:pt x="252774" y="1444973"/>
              </a:lnTo>
              <a:lnTo>
                <a:pt x="252774" y="0"/>
              </a:lnTo>
              <a:lnTo>
                <a:pt x="505548" y="0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848483" y="1271241"/>
        <a:ext cx="76542" cy="76542"/>
      </dsp:txXfrm>
    </dsp:sp>
    <dsp:sp modelId="{FA79C565-B017-4886-B807-B355FBFD9A87}">
      <dsp:nvSpPr>
        <dsp:cNvPr id="0" name=""/>
        <dsp:cNvSpPr/>
      </dsp:nvSpPr>
      <dsp:spPr>
        <a:xfrm rot="16200000">
          <a:off x="-779378" y="1646673"/>
          <a:ext cx="4056066" cy="770652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1" kern="12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bel" panose="020B050302020402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25 дополнительных общеразвивающих программ </a:t>
          </a:r>
          <a:endParaRPr lang="ru-RU" sz="2000" b="1" i="1" kern="1200" dirty="0">
            <a:solidFill>
              <a:srgbClr val="C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rbel" panose="020B0503020204020204" pitchFamily="34" charset="0"/>
            <a:ea typeface="Calibri" panose="020F0502020204030204" pitchFamily="34" charset="0"/>
            <a:cs typeface="Times New Roman" panose="02020603050405020304" pitchFamily="18" charset="0"/>
          </a:endParaRPr>
        </a:p>
      </dsp:txBody>
      <dsp:txXfrm rot="16200000">
        <a:off x="-779378" y="1646673"/>
        <a:ext cx="4056066" cy="770652"/>
      </dsp:txXfrm>
    </dsp:sp>
    <dsp:sp modelId="{942E400B-E581-4628-A78E-37053033A569}">
      <dsp:nvSpPr>
        <dsp:cNvPr id="0" name=""/>
        <dsp:cNvSpPr/>
      </dsp:nvSpPr>
      <dsp:spPr>
        <a:xfrm>
          <a:off x="2139528" y="201700"/>
          <a:ext cx="4447938" cy="770652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естественнонаучная направленность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– 12 программ</a:t>
          </a:r>
          <a:endParaRPr lang="ru-RU" sz="1800" b="1" i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139528" y="201700"/>
        <a:ext cx="4447938" cy="770652"/>
      </dsp:txXfrm>
    </dsp:sp>
    <dsp:sp modelId="{7F98590B-5BF1-46B8-B97F-EFE638C0C338}">
      <dsp:nvSpPr>
        <dsp:cNvPr id="0" name=""/>
        <dsp:cNvSpPr/>
      </dsp:nvSpPr>
      <dsp:spPr>
        <a:xfrm>
          <a:off x="2139528" y="1165015"/>
          <a:ext cx="4447963" cy="770652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социально-гуманитарная направленность – 1 программа</a:t>
          </a:r>
          <a:endParaRPr lang="ru-RU" sz="1800" b="1" i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139528" y="1165015"/>
        <a:ext cx="4447963" cy="770652"/>
      </dsp:txXfrm>
    </dsp:sp>
    <dsp:sp modelId="{B2DAE849-678D-41F1-B0FF-9F2C94DA89C7}">
      <dsp:nvSpPr>
        <dsp:cNvPr id="0" name=""/>
        <dsp:cNvSpPr/>
      </dsp:nvSpPr>
      <dsp:spPr>
        <a:xfrm>
          <a:off x="2139528" y="2128331"/>
          <a:ext cx="4447963" cy="770652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художественная направленность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– 7 программ</a:t>
          </a:r>
          <a:endParaRPr lang="ru-RU" sz="1800" b="1" i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139528" y="2128331"/>
        <a:ext cx="4447963" cy="770652"/>
      </dsp:txXfrm>
    </dsp:sp>
    <dsp:sp modelId="{6240EDEE-A0C9-44FC-84BF-5689D60E21C1}">
      <dsp:nvSpPr>
        <dsp:cNvPr id="0" name=""/>
        <dsp:cNvSpPr/>
      </dsp:nvSpPr>
      <dsp:spPr>
        <a:xfrm>
          <a:off x="2139528" y="3091647"/>
          <a:ext cx="4490404" cy="770652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 физкультурно-спортивная направленность – 5 программ  </a:t>
          </a:r>
          <a:endParaRPr lang="ru-RU" sz="1800" b="1" i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139528" y="3091647"/>
        <a:ext cx="4490404" cy="77065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66683-EA99-4FBA-B86F-57F79611DC2D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1FED2-901A-4694-A9A4-8566A3F93C9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662904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66683-EA99-4FBA-B86F-57F79611DC2D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1FED2-901A-4694-A9A4-8566A3F93C9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310107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66683-EA99-4FBA-B86F-57F79611DC2D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1FED2-901A-4694-A9A4-8566A3F93C9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699067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66683-EA99-4FBA-B86F-57F79611DC2D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1FED2-901A-4694-A9A4-8566A3F93C9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969013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66683-EA99-4FBA-B86F-57F79611DC2D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1FED2-901A-4694-A9A4-8566A3F93C9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26236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66683-EA99-4FBA-B86F-57F79611DC2D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1FED2-901A-4694-A9A4-8566A3F93C9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623217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66683-EA99-4FBA-B86F-57F79611DC2D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1FED2-901A-4694-A9A4-8566A3F93C9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4902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66683-EA99-4FBA-B86F-57F79611DC2D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1FED2-901A-4694-A9A4-8566A3F93C9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278214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66683-EA99-4FBA-B86F-57F79611DC2D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1FED2-901A-4694-A9A4-8566A3F93C9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557667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66683-EA99-4FBA-B86F-57F79611DC2D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1FED2-901A-4694-A9A4-8566A3F93C9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321068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66683-EA99-4FBA-B86F-57F79611DC2D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1FED2-901A-4694-A9A4-8566A3F93C9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050613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666683-EA99-4FBA-B86F-57F79611DC2D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E1FED2-901A-4694-A9A4-8566A3F93C9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077425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image" Target="../media/image35.jpeg"/><Relationship Id="rId7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8.jpeg"/><Relationship Id="rId7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chart" Target="../charts/chart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2.xml"/><Relationship Id="rId5" Type="http://schemas.openxmlformats.org/officeDocument/2006/relationships/chart" Target="../charts/chart1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13" Type="http://schemas.openxmlformats.org/officeDocument/2006/relationships/image" Target="../media/image2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eg"/><Relationship Id="rId11" Type="http://schemas.openxmlformats.org/officeDocument/2006/relationships/image" Target="../media/image20.png"/><Relationship Id="rId5" Type="http://schemas.openxmlformats.org/officeDocument/2006/relationships/image" Target="../media/image14.jpeg"/><Relationship Id="rId10" Type="http://schemas.openxmlformats.org/officeDocument/2006/relationships/image" Target="../media/image19.jpeg"/><Relationship Id="rId4" Type="http://schemas.openxmlformats.org/officeDocument/2006/relationships/image" Target="../media/image13.png"/><Relationship Id="rId9" Type="http://schemas.openxmlformats.org/officeDocument/2006/relationships/image" Target="../media/image18.jpeg"/><Relationship Id="rId1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2.jpeg"/><Relationship Id="rId7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.png"/><Relationship Id="rId7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3.png"/><Relationship Id="rId9" Type="http://schemas.openxmlformats.org/officeDocument/2006/relationships/image" Target="../media/image3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63577" y="5202238"/>
            <a:ext cx="6858000" cy="1655762"/>
          </a:xfrm>
        </p:spPr>
        <p:txBody>
          <a:bodyPr>
            <a:normAutofit/>
          </a:bodyPr>
          <a:lstStyle/>
          <a:p>
            <a:r>
              <a:rPr lang="ru-RU" sz="2000" b="1" i="1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Попогребская</a:t>
            </a:r>
            <a:r>
              <a:rPr lang="ru-RU" sz="2000" b="1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 Ирина Валерьевна,</a:t>
            </a:r>
          </a:p>
          <a:p>
            <a:r>
              <a:rPr lang="ru-RU" sz="2000" b="1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директор МБУ ДО «ЦДО «Одаренность»,</a:t>
            </a:r>
          </a:p>
          <a:p>
            <a:r>
              <a:rPr lang="ru-RU" sz="2000" b="1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г. Старый Оскол, Белгородская область</a:t>
            </a:r>
            <a:endParaRPr lang="ru-RU" sz="2000" b="1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bel" panose="020B0503020204020204" pitchFamily="34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2663577" y="2527435"/>
            <a:ext cx="3030013" cy="2674803"/>
            <a:chOff x="3312309" y="2349796"/>
            <a:chExt cx="3030013" cy="2674803"/>
          </a:xfrm>
        </p:grpSpPr>
        <p:pic>
          <p:nvPicPr>
            <p:cNvPr id="5" name="Picture 12" descr="https://sochi.hh.ru/employer-logo/2818800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12309" y="2349796"/>
              <a:ext cx="1919172" cy="1951701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0" name="Picture 6" descr="https://fitforfreelance.com/wp-content/uploads/2018/08/Untitled-design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5050" t="21733" r="11590" b="20022"/>
            <a:stretch/>
          </p:blipFill>
          <p:spPr bwMode="auto">
            <a:xfrm rot="250713">
              <a:off x="4120639" y="2749232"/>
              <a:ext cx="2221683" cy="227536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870" r="16667"/>
          <a:stretch/>
        </p:blipFill>
        <p:spPr>
          <a:xfrm>
            <a:off x="550333" y="-285352"/>
            <a:ext cx="6460067" cy="2635148"/>
          </a:xfrm>
          <a:prstGeom prst="rect">
            <a:avLst/>
          </a:prstGeom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xmlns="" val="324566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0000" r="-3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51530" y="86834"/>
            <a:ext cx="390523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«Кто, если не я?» </a:t>
            </a:r>
            <a:endParaRPr lang="ru-RU" sz="3200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bel" panose="020B0503020204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87002" y="783127"/>
            <a:ext cx="6974737" cy="2831544"/>
          </a:xfrm>
          <a:prstGeom prst="rect">
            <a:avLst/>
          </a:prstGeom>
          <a:solidFill>
            <a:schemeClr val="bg1">
              <a:alpha val="76000"/>
            </a:schemeClr>
          </a:solidFill>
        </p:spPr>
        <p:txBody>
          <a:bodyPr wrap="square">
            <a:spAutoFit/>
          </a:bodyPr>
          <a:lstStyle/>
          <a:p>
            <a:pPr marL="285750" indent="-285750" algn="ctr"/>
            <a:r>
              <a:rPr lang="ru-RU" sz="2000" b="1" i="1" u="sng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Конкурсы: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Международный конкурс методических разработок </a:t>
            </a:r>
            <a:b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«Уроки Победы».</a:t>
            </a:r>
            <a:endParaRPr lang="ru-RU" sz="1600" dirty="0" smtClean="0">
              <a:solidFill>
                <a:schemeClr val="accent6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Всероссийские конкурсы: «Новые возможности для нового содержания!», </a:t>
            </a: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«Лучшая программа отдыха детей и их оздоровления», «</a:t>
            </a:r>
            <a:r>
              <a:rPr lang="en-US" sz="16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ru-RU" sz="1600" b="1" dirty="0" err="1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аСобой</a:t>
            </a: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!»</a:t>
            </a:r>
            <a:endParaRPr lang="ru-RU" sz="1600" dirty="0" smtClean="0">
              <a:solidFill>
                <a:schemeClr val="accent6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Региональные конкурсы: «Подари успех!», «Школа для ментора», </a:t>
            </a: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«Программы волонтерской деятельности».</a:t>
            </a:r>
            <a:endParaRPr lang="ru-RU" sz="1600" dirty="0" smtClean="0">
              <a:solidFill>
                <a:schemeClr val="accent6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1600" b="1" kern="100" spc="-10" dirty="0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DejaVu Sans;Arial Unicode MS"/>
                <a:cs typeface="Times New Roman" panose="02020603050405020304" pitchFamily="18" charset="0"/>
              </a:rPr>
              <a:t>Муниципальные конкурсы профессионального мастерства: «Я – наставник», </a:t>
            </a: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«Наша надежда-2021», «Сердце отдаю детям».</a:t>
            </a:r>
          </a:p>
          <a:p>
            <a:pPr marL="285750" indent="-285750" algn="ctr"/>
            <a:endParaRPr lang="ru-RU" sz="14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61501" y="86090"/>
            <a:ext cx="2044457" cy="1773632"/>
            <a:chOff x="61501" y="86090"/>
            <a:chExt cx="2044457" cy="1773632"/>
          </a:xfrm>
        </p:grpSpPr>
        <p:grpSp>
          <p:nvGrpSpPr>
            <p:cNvPr id="6" name="Группа 5"/>
            <p:cNvGrpSpPr/>
            <p:nvPr/>
          </p:nvGrpSpPr>
          <p:grpSpPr>
            <a:xfrm>
              <a:off x="61501" y="86090"/>
              <a:ext cx="2044457" cy="1773632"/>
              <a:chOff x="3312309" y="2349796"/>
              <a:chExt cx="3030013" cy="2674803"/>
            </a:xfrm>
          </p:grpSpPr>
          <p:pic>
            <p:nvPicPr>
              <p:cNvPr id="8" name="Picture 12" descr="https://sochi.hh.ru/employer-logo/2818800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12309" y="2349796"/>
                <a:ext cx="1919172" cy="1951701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9" name="Picture 6" descr="https://fitforfreelance.com/wp-content/uploads/2018/08/Untitled-design.png"/>
              <p:cNvPicPr>
                <a:picLocks noChangeAspect="1" noChangeArrowheads="1"/>
              </p:cNvPicPr>
              <p:nvPr/>
            </p:nvPicPr>
            <p:blipFill rotWithShape="1"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15050" t="21733" r="11590" b="20022"/>
              <a:stretch/>
            </p:blipFill>
            <p:spPr bwMode="auto">
              <a:xfrm rot="250713">
                <a:off x="4120639" y="2749232"/>
                <a:ext cx="2221683" cy="2275367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7" name="TextBox 6"/>
            <p:cNvSpPr txBox="1"/>
            <p:nvPr/>
          </p:nvSpPr>
          <p:spPr>
            <a:xfrm>
              <a:off x="1487497" y="367664"/>
              <a:ext cx="470000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400" b="1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4</a:t>
              </a:r>
              <a:endParaRPr lang="ru-RU" sz="4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054" t="11359" r="9682" b="2298"/>
          <a:stretch/>
        </p:blipFill>
        <p:spPr>
          <a:xfrm rot="20912994">
            <a:off x="408873" y="3837260"/>
            <a:ext cx="1895121" cy="24906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728794">
            <a:off x="6898020" y="3845036"/>
            <a:ext cx="1869017" cy="24920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73809" y="3621486"/>
            <a:ext cx="3241496" cy="24311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584348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0000" r="-3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50471" y="27506"/>
            <a:ext cx="583909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«Для «Одаренности» </a:t>
            </a:r>
          </a:p>
          <a:p>
            <a:pPr algn="ctr"/>
            <a:r>
              <a:rPr lang="ru-RU" sz="3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нет ничего невозможного»</a:t>
            </a:r>
            <a:endParaRPr lang="ru-RU" sz="3200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bel" panose="020B0503020204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 descr="https://sun9-33.userapi.com/s/v1/if2/YSU5PKPu1CAzxYftcF-naLJZL_rG-1NB-2Lw8G4SAOXvpEF5aq4rNE9nUyNSOV8DiKu1WTaJ6Uy8j36G27npYfmR.jpg?size=728x728&amp;quality=96&amp;type=album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533" r="16479"/>
          <a:stretch/>
        </p:blipFill>
        <p:spPr bwMode="auto">
          <a:xfrm>
            <a:off x="2158933" y="1227835"/>
            <a:ext cx="2095088" cy="29513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s://sun9-86.userapi.com/s/v1/ig2/k9Xi2nVteL6X-P_8fIcA2-CJR4iPFsncFipYAjzjDkJRygQUwEymZIdPrxD1qti-_k4_eOp7z8pnyK_-ZHpL3K48.jpg?size=966x663&amp;quality=96&amp;type=albu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605" y="4267199"/>
            <a:ext cx="3516497" cy="23562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2222" r="1203" b="3827"/>
          <a:stretch/>
        </p:blipFill>
        <p:spPr>
          <a:xfrm>
            <a:off x="4548283" y="4267200"/>
            <a:ext cx="3697297" cy="23562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7" name="Группа 6"/>
          <p:cNvGrpSpPr/>
          <p:nvPr/>
        </p:nvGrpSpPr>
        <p:grpSpPr>
          <a:xfrm>
            <a:off x="61501" y="86090"/>
            <a:ext cx="2044457" cy="1773632"/>
            <a:chOff x="61501" y="86090"/>
            <a:chExt cx="2044457" cy="1773632"/>
          </a:xfrm>
        </p:grpSpPr>
        <p:grpSp>
          <p:nvGrpSpPr>
            <p:cNvPr id="8" name="Группа 7"/>
            <p:cNvGrpSpPr/>
            <p:nvPr/>
          </p:nvGrpSpPr>
          <p:grpSpPr>
            <a:xfrm>
              <a:off x="61501" y="86090"/>
              <a:ext cx="2044457" cy="1773632"/>
              <a:chOff x="3312309" y="2349796"/>
              <a:chExt cx="3030013" cy="2674803"/>
            </a:xfrm>
          </p:grpSpPr>
          <p:pic>
            <p:nvPicPr>
              <p:cNvPr id="10" name="Picture 12" descr="https://sochi.hh.ru/employer-logo/2818800.png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12309" y="2349796"/>
                <a:ext cx="1919172" cy="1951701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1" name="Picture 6" descr="https://fitforfreelance.com/wp-content/uploads/2018/08/Untitled-design.png"/>
              <p:cNvPicPr>
                <a:picLocks noChangeAspect="1" noChangeArrowheads="1"/>
              </p:cNvPicPr>
              <p:nvPr/>
            </p:nvPicPr>
            <p:blipFill rotWithShape="1">
              <a:blip r:embed="rId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15050" t="21733" r="11590" b="20022"/>
              <a:stretch/>
            </p:blipFill>
            <p:spPr bwMode="auto">
              <a:xfrm rot="250713">
                <a:off x="4120639" y="2749232"/>
                <a:ext cx="2221683" cy="2275367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9" name="TextBox 8"/>
            <p:cNvSpPr txBox="1"/>
            <p:nvPr/>
          </p:nvSpPr>
          <p:spPr>
            <a:xfrm>
              <a:off x="1486424" y="398442"/>
              <a:ext cx="470000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400" b="1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5</a:t>
              </a:r>
              <a:endParaRPr lang="ru-RU" sz="4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5006" b="8195"/>
          <a:stretch/>
        </p:blipFill>
        <p:spPr>
          <a:xfrm>
            <a:off x="4624483" y="1227836"/>
            <a:ext cx="2206196" cy="29322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2786701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787392"/>
            <a:ext cx="7772400" cy="1298542"/>
          </a:xfrm>
        </p:spPr>
        <p:txBody>
          <a:bodyPr>
            <a:noAutofit/>
          </a:bodyPr>
          <a:lstStyle/>
          <a:p>
            <a:r>
              <a:rPr lang="ru-RU" sz="6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Желаю </a:t>
            </a:r>
            <a:br>
              <a:rPr lang="ru-RU" sz="6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</a:br>
            <a:r>
              <a:rPr lang="ru-RU" sz="6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всем успеха!</a:t>
            </a:r>
            <a:endParaRPr lang="ru-RU" sz="48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bel" panose="020B0503020204020204" pitchFamily="34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3461164" y="3593806"/>
            <a:ext cx="3030013" cy="2674803"/>
            <a:chOff x="3312309" y="2349796"/>
            <a:chExt cx="3030013" cy="2674803"/>
          </a:xfrm>
        </p:grpSpPr>
        <p:pic>
          <p:nvPicPr>
            <p:cNvPr id="5" name="Picture 12" descr="https://sochi.hh.ru/employer-logo/2818800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12309" y="2349796"/>
              <a:ext cx="1919172" cy="1951701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0" name="Picture 6" descr="https://fitforfreelance.com/wp-content/uploads/2018/08/Untitled-design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5050" t="21733" r="11590" b="20022"/>
            <a:stretch/>
          </p:blipFill>
          <p:spPr bwMode="auto">
            <a:xfrm rot="250713">
              <a:off x="4120639" y="2749232"/>
              <a:ext cx="2221683" cy="227536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3942630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13667" y="161108"/>
            <a:ext cx="5105400" cy="3403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907" t="8637" r="7500" b="12119"/>
          <a:stretch/>
        </p:blipFill>
        <p:spPr>
          <a:xfrm>
            <a:off x="3786717" y="3759500"/>
            <a:ext cx="4610100" cy="29407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6666"/>
          <a:stretch/>
        </p:blipFill>
        <p:spPr>
          <a:xfrm>
            <a:off x="289983" y="2946400"/>
            <a:ext cx="3016484" cy="37538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6" name="Группа 5"/>
          <p:cNvGrpSpPr/>
          <p:nvPr/>
        </p:nvGrpSpPr>
        <p:grpSpPr>
          <a:xfrm>
            <a:off x="380054" y="221097"/>
            <a:ext cx="3030013" cy="2674803"/>
            <a:chOff x="3312309" y="2349796"/>
            <a:chExt cx="3030013" cy="2674803"/>
          </a:xfrm>
        </p:grpSpPr>
        <p:pic>
          <p:nvPicPr>
            <p:cNvPr id="7" name="Picture 12" descr="https://sochi.hh.ru/employer-logo/2818800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12309" y="2349796"/>
              <a:ext cx="1919172" cy="1951701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6" descr="https://fitforfreelance.com/wp-content/uploads/2018/08/Untitled-design.png"/>
            <p:cNvPicPr>
              <a:picLocks noChangeAspect="1" noChangeArrowheads="1"/>
            </p:cNvPicPr>
            <p:nvPr/>
          </p:nvPicPr>
          <p:blipFill rotWithShape="1"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5050" t="21733" r="11590" b="20022"/>
            <a:stretch/>
          </p:blipFill>
          <p:spPr bwMode="auto">
            <a:xfrm rot="250713">
              <a:off x="4120639" y="2749232"/>
              <a:ext cx="2221683" cy="227536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1468971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99597" y="441672"/>
            <a:ext cx="4736746" cy="69204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3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2021/2022 учебный год</a:t>
            </a:r>
            <a:endParaRPr lang="ru-RU" sz="2800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bel" panose="020B0503020204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-193132" y="1390512"/>
            <a:ext cx="762883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Количество обучающихся – 1054 чел.</a:t>
            </a:r>
            <a:endParaRPr lang="ru-RU" sz="1400" i="1" dirty="0" smtClean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Количество педагогических работников, из них </a:t>
            </a:r>
            <a:r>
              <a:rPr lang="ru-RU" i="1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пдо</a:t>
            </a:r>
            <a:r>
              <a:rPr lang="ru-RU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51 чел./ 36 чел.</a:t>
            </a:r>
            <a:endParaRPr lang="ru-RU" sz="1400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xmlns="" val="3039999060"/>
              </p:ext>
            </p:extLst>
          </p:nvPr>
        </p:nvGraphicFramePr>
        <p:xfrm>
          <a:off x="842663" y="2067304"/>
          <a:ext cx="7493262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686493" y="6131304"/>
            <a:ext cx="6266121" cy="453655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Из них адаптированных программ (РАС) – 3 программы</a:t>
            </a:r>
            <a:endParaRPr lang="ru-RU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bel" panose="020B0503020204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169333" y="59269"/>
            <a:ext cx="2044457" cy="1773632"/>
            <a:chOff x="3312309" y="2349796"/>
            <a:chExt cx="3030013" cy="2674803"/>
          </a:xfrm>
        </p:grpSpPr>
        <p:pic>
          <p:nvPicPr>
            <p:cNvPr id="9" name="Picture 12" descr="https://sochi.hh.ru/employer-logo/2818800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12309" y="2349796"/>
              <a:ext cx="1919172" cy="1951701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6" descr="https://fitforfreelance.com/wp-content/uploads/2018/08/Untitled-design.png"/>
            <p:cNvPicPr>
              <a:picLocks noChangeAspect="1" noChangeArrowheads="1"/>
            </p:cNvPicPr>
            <p:nvPr/>
          </p:nvPicPr>
          <p:blipFill rotWithShape="1"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5050" t="21733" r="11590" b="20022"/>
            <a:stretch/>
          </p:blipFill>
          <p:spPr bwMode="auto">
            <a:xfrm rot="250713">
              <a:off x="4120639" y="2749232"/>
              <a:ext cx="2221683" cy="227536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1572168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Graphic spid="4" grpId="0">
        <p:bldAsOne/>
      </p:bldGraphic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0000" r="-3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89714" y="242688"/>
            <a:ext cx="515237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«Анализируй и будешь знать, </a:t>
            </a:r>
          </a:p>
          <a:p>
            <a:pPr algn="ctr"/>
            <a:r>
              <a:rPr lang="ru-RU" sz="2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куда идти дальше»</a:t>
            </a:r>
            <a:r>
              <a:rPr lang="ru-RU" sz="32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400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bel" panose="020B0503020204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926" t="17125" r="19722"/>
          <a:stretch/>
        </p:blipFill>
        <p:spPr>
          <a:xfrm>
            <a:off x="434645" y="4401660"/>
            <a:ext cx="3759200" cy="22277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198"/>
          <a:stretch/>
        </p:blipFill>
        <p:spPr>
          <a:xfrm>
            <a:off x="4555064" y="1859722"/>
            <a:ext cx="3759200" cy="23507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2930" y="1859722"/>
            <a:ext cx="3155295" cy="23664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6327"/>
          <a:stretch/>
        </p:blipFill>
        <p:spPr>
          <a:xfrm>
            <a:off x="4780816" y="4412651"/>
            <a:ext cx="3155295" cy="22167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2" name="Группа 11"/>
          <p:cNvGrpSpPr/>
          <p:nvPr/>
        </p:nvGrpSpPr>
        <p:grpSpPr>
          <a:xfrm>
            <a:off x="61501" y="86090"/>
            <a:ext cx="2044457" cy="1773632"/>
            <a:chOff x="61501" y="86090"/>
            <a:chExt cx="2044457" cy="1773632"/>
          </a:xfrm>
        </p:grpSpPr>
        <p:grpSp>
          <p:nvGrpSpPr>
            <p:cNvPr id="9" name="Группа 8"/>
            <p:cNvGrpSpPr/>
            <p:nvPr/>
          </p:nvGrpSpPr>
          <p:grpSpPr>
            <a:xfrm>
              <a:off x="61501" y="86090"/>
              <a:ext cx="2044457" cy="1773632"/>
              <a:chOff x="3312309" y="2349796"/>
              <a:chExt cx="3030013" cy="2674803"/>
            </a:xfrm>
          </p:grpSpPr>
          <p:pic>
            <p:nvPicPr>
              <p:cNvPr id="10" name="Picture 12" descr="https://sochi.hh.ru/employer-logo/2818800.png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12309" y="2349796"/>
                <a:ext cx="1919172" cy="1951701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1" name="Picture 6" descr="https://fitforfreelance.com/wp-content/uploads/2018/08/Untitled-design.png"/>
              <p:cNvPicPr>
                <a:picLocks noChangeAspect="1" noChangeArrowheads="1"/>
              </p:cNvPicPr>
              <p:nvPr/>
            </p:nvPicPr>
            <p:blipFill rotWithShape="1">
              <a:blip r:embed="rId8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15050" t="21733" r="11590" b="20022"/>
              <a:stretch/>
            </p:blipFill>
            <p:spPr bwMode="auto">
              <a:xfrm rot="250713">
                <a:off x="4120639" y="2749232"/>
                <a:ext cx="2221683" cy="2275367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3" name="TextBox 2"/>
            <p:cNvSpPr txBox="1"/>
            <p:nvPr/>
          </p:nvSpPr>
          <p:spPr>
            <a:xfrm>
              <a:off x="1461023" y="398442"/>
              <a:ext cx="470000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400" b="1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1</a:t>
              </a:r>
              <a:endParaRPr lang="ru-RU" sz="4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728059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0000" r="-3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51367" y="118357"/>
            <a:ext cx="4071884" cy="12618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«Рост и развитие </a:t>
            </a:r>
          </a:p>
          <a:p>
            <a:pPr algn="ctr"/>
            <a:r>
              <a:rPr lang="ru-RU" sz="3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во всём»</a:t>
            </a:r>
            <a:r>
              <a:rPr lang="ru-RU" sz="4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3200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bel" panose="020B0503020204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19" name="Группа 18"/>
          <p:cNvGrpSpPr/>
          <p:nvPr/>
        </p:nvGrpSpPr>
        <p:grpSpPr>
          <a:xfrm>
            <a:off x="61501" y="86090"/>
            <a:ext cx="2044457" cy="1773632"/>
            <a:chOff x="61501" y="86090"/>
            <a:chExt cx="2044457" cy="1773632"/>
          </a:xfrm>
        </p:grpSpPr>
        <p:grpSp>
          <p:nvGrpSpPr>
            <p:cNvPr id="20" name="Группа 19"/>
            <p:cNvGrpSpPr/>
            <p:nvPr/>
          </p:nvGrpSpPr>
          <p:grpSpPr>
            <a:xfrm>
              <a:off x="61501" y="86090"/>
              <a:ext cx="2044457" cy="1773632"/>
              <a:chOff x="3312309" y="2349796"/>
              <a:chExt cx="3030013" cy="2674803"/>
            </a:xfrm>
          </p:grpSpPr>
          <p:pic>
            <p:nvPicPr>
              <p:cNvPr id="22" name="Picture 12" descr="https://sochi.hh.ru/employer-logo/2818800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12309" y="2349796"/>
                <a:ext cx="1919172" cy="1951701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4" name="Picture 6" descr="https://fitforfreelance.com/wp-content/uploads/2018/08/Untitled-design.png"/>
              <p:cNvPicPr>
                <a:picLocks noChangeAspect="1" noChangeArrowheads="1"/>
              </p:cNvPicPr>
              <p:nvPr/>
            </p:nvPicPr>
            <p:blipFill rotWithShape="1"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15050" t="21733" r="11590" b="20022"/>
              <a:stretch/>
            </p:blipFill>
            <p:spPr bwMode="auto">
              <a:xfrm rot="250713">
                <a:off x="4120639" y="2749232"/>
                <a:ext cx="2221683" cy="2275367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21" name="TextBox 20"/>
            <p:cNvSpPr txBox="1"/>
            <p:nvPr/>
          </p:nvSpPr>
          <p:spPr>
            <a:xfrm>
              <a:off x="1461023" y="398442"/>
              <a:ext cx="470000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400" b="1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</a:t>
              </a:r>
              <a:endParaRPr lang="ru-RU" sz="4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aphicFrame>
        <p:nvGraphicFramePr>
          <p:cNvPr id="26" name="Диаграмма 25"/>
          <p:cNvGraphicFramePr/>
          <p:nvPr>
            <p:extLst>
              <p:ext uri="{D42A27DB-BD31-4B8C-83A1-F6EECF244321}">
                <p14:modId xmlns:p14="http://schemas.microsoft.com/office/powerpoint/2010/main" xmlns="" val="3991799067"/>
              </p:ext>
            </p:extLst>
          </p:nvPr>
        </p:nvGraphicFramePr>
        <p:xfrm>
          <a:off x="1202267" y="1380241"/>
          <a:ext cx="3462867" cy="23537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37" name="Диаграмма 36"/>
          <p:cNvGraphicFramePr/>
          <p:nvPr>
            <p:extLst>
              <p:ext uri="{D42A27DB-BD31-4B8C-83A1-F6EECF244321}">
                <p14:modId xmlns:p14="http://schemas.microsoft.com/office/powerpoint/2010/main" xmlns="" val="1596284081"/>
              </p:ext>
            </p:extLst>
          </p:nvPr>
        </p:nvGraphicFramePr>
        <p:xfrm>
          <a:off x="4495800" y="1380241"/>
          <a:ext cx="3462867" cy="23537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34" name="Диаграмма 33"/>
          <p:cNvGraphicFramePr/>
          <p:nvPr>
            <p:extLst>
              <p:ext uri="{D42A27DB-BD31-4B8C-83A1-F6EECF244321}">
                <p14:modId xmlns:p14="http://schemas.microsoft.com/office/powerpoint/2010/main" xmlns="" val="4135046039"/>
              </p:ext>
            </p:extLst>
          </p:nvPr>
        </p:nvGraphicFramePr>
        <p:xfrm>
          <a:off x="1642418" y="3818468"/>
          <a:ext cx="5901382" cy="29040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extLst>
      <p:ext uri="{BB962C8B-B14F-4D97-AF65-F5344CB8AC3E}">
        <p14:creationId xmlns:p14="http://schemas.microsoft.com/office/powerpoint/2010/main" xmlns="" val="3261488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26" grpId="0">
        <p:bldAsOne/>
      </p:bldGraphic>
      <p:bldGraphic spid="37" grpId="0">
        <p:bldAsOne/>
      </p:bldGraphic>
      <p:bldGraphic spid="34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0000" r="-3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1579561" y="1362172"/>
            <a:ext cx="5938078" cy="4833707"/>
            <a:chOff x="1199323" y="1480340"/>
            <a:chExt cx="5938078" cy="4833707"/>
          </a:xfrm>
        </p:grpSpPr>
        <p:pic>
          <p:nvPicPr>
            <p:cNvPr id="7" name="Рисунок 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300028" y="2768763"/>
              <a:ext cx="2103302" cy="2170364"/>
            </a:xfrm>
            <a:prstGeom prst="rect">
              <a:avLst/>
            </a:prstGeom>
          </p:spPr>
        </p:pic>
        <p:grpSp>
          <p:nvGrpSpPr>
            <p:cNvPr id="5" name="Группа 11"/>
            <p:cNvGrpSpPr/>
            <p:nvPr/>
          </p:nvGrpSpPr>
          <p:grpSpPr>
            <a:xfrm>
              <a:off x="1199323" y="1480340"/>
              <a:ext cx="5938078" cy="4833707"/>
              <a:chOff x="2266123" y="2997732"/>
              <a:chExt cx="4382322" cy="3666724"/>
            </a:xfrm>
          </p:grpSpPr>
          <p:pic>
            <p:nvPicPr>
              <p:cNvPr id="4100" name="Picture 4" descr="https://alumni.mgimo.ru/resources/000/000/000/001/899/1899509_240x240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66123" y="3500052"/>
                <a:ext cx="1113233" cy="111323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102" name="Picture 6" descr="https://map.ncpti.ru/uploads/event/cover/1573/photo.jpeg"/>
              <p:cNvPicPr>
                <a:picLocks noChangeAspect="1" noChangeArrowheads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18541" r="14135" b="1207"/>
              <a:stretch/>
            </p:blipFill>
            <p:spPr bwMode="auto">
              <a:xfrm>
                <a:off x="5163726" y="5585476"/>
                <a:ext cx="684112" cy="10078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104" name="Picture 8" descr="https://i.mycdn.me/i?r=AzGBqNaF5OQp2lMpnhRx4DEFoBB9wHwCTQqh7aygrKhApze-EaI1yMlao-nwG83eYMs"/>
              <p:cNvPicPr>
                <a:picLocks noChangeAspect="1" noChangeArrowheads="1"/>
              </p:cNvPicPr>
              <p:nvPr/>
            </p:nvPicPr>
            <p:blipFill rotWithShape="1">
              <a:blip r:embed="rId6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t="22918" b="29185"/>
              <a:stretch/>
            </p:blipFill>
            <p:spPr bwMode="auto">
              <a:xfrm>
                <a:off x="4170881" y="3227828"/>
                <a:ext cx="1333972" cy="63893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106" name="Picture 10" descr="https://static.tildacdn.com/tild6534-6537-4033-b439-663537643535/__.png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738645" y="4759804"/>
                <a:ext cx="909800" cy="90600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110" name="Picture 14" descr="https://pp.userapi.com/c637419/v637419964/206a2/k0z06YQz_H4.jpg"/>
              <p:cNvPicPr>
                <a:picLocks noChangeAspect="1" noChangeArrowheads="1"/>
              </p:cNvPicPr>
              <p:nvPr/>
            </p:nvPicPr>
            <p:blipFill>
              <a:blip r:embed="rId8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03441" y="4796343"/>
                <a:ext cx="804768" cy="80476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112" name="Picture 16" descr="https://sun1-13.userapi.com/s/v1/if1/e-D9iVD1SnsDR_Jds8X3Yb-t-Pm3hFc7CrCPC1CEcIbBnQK5tcM4-h1Xgx0Ik-kBa5cu47Zp.jpg?size=400x400&amp;quality=96&amp;crop=449,0,1645,1645&amp;ava=1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74564" y="5704649"/>
                <a:ext cx="959808" cy="959807"/>
              </a:xfrm>
              <a:prstGeom prst="ellipse">
                <a:avLst/>
              </a:prstGeom>
              <a:ln>
                <a:noFill/>
              </a:ln>
              <a:effectLst>
                <a:softEdge rad="63500"/>
              </a:effectLst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114" name="Picture 18" descr="https://i.mycdn.me/image?id=771206546136&amp;plc=WEB&amp;tkn=*OiYtqohQbGKkfLkDk05EyJ0Mewc&amp;fn=sqr_288_2x"/>
              <p:cNvPicPr>
                <a:picLocks noChangeAspect="1" noChangeArrowheads="1"/>
              </p:cNvPicPr>
              <p:nvPr/>
            </p:nvPicPr>
            <p:blipFill>
              <a:blip r:embed="rId10" cstate="print">
                <a:clrChange>
                  <a:clrFrom>
                    <a:srgbClr val="FFFEFD"/>
                  </a:clrFrom>
                  <a:clrTo>
                    <a:srgbClr val="FFFEFD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98700" y="2997732"/>
                <a:ext cx="1107323" cy="110732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116" name="Picture 20" descr="https://vospitai-patriota.ru/static-assets/logo-starooskolsky.png"/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613957" y="3598674"/>
                <a:ext cx="932290" cy="99302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118" name="Picture 22" descr="https://static.wixstatic.com/media/9f35dc_6aa846b540084b3a970d0efa63f9efc0~mv2.png/v1/fill/w_400,h_400,al_c/9f35dc_6aa846b540084b3a970d0efa63f9efc0~mv2.png"/>
              <p:cNvPicPr>
                <a:picLocks noChangeAspect="1" noChangeArrowheads="1"/>
              </p:cNvPicPr>
              <p:nvPr/>
            </p:nvPicPr>
            <p:blipFill rotWithShape="1">
              <a:blip r:embed="rId1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6769" t="18156" b="17983"/>
              <a:stretch/>
            </p:blipFill>
            <p:spPr bwMode="auto">
              <a:xfrm>
                <a:off x="3001881" y="5585476"/>
                <a:ext cx="1204142" cy="82480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5" name="Picture 12" descr="https://sochi.hh.ru/employer-logo/2818800.png"/>
              <p:cNvPicPr>
                <a:picLocks noChangeAspect="1" noChangeArrowheads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55152" y="4199381"/>
                <a:ext cx="1209451" cy="1229949"/>
              </a:xfrm>
              <a:prstGeom prst="rect">
                <a:avLst/>
              </a:prstGeom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grpSp>
        <p:nvGrpSpPr>
          <p:cNvPr id="19" name="Группа 18"/>
          <p:cNvGrpSpPr/>
          <p:nvPr/>
        </p:nvGrpSpPr>
        <p:grpSpPr>
          <a:xfrm>
            <a:off x="61501" y="86090"/>
            <a:ext cx="2044457" cy="1773632"/>
            <a:chOff x="61501" y="86090"/>
            <a:chExt cx="2044457" cy="1773632"/>
          </a:xfrm>
        </p:grpSpPr>
        <p:grpSp>
          <p:nvGrpSpPr>
            <p:cNvPr id="20" name="Группа 19"/>
            <p:cNvGrpSpPr/>
            <p:nvPr/>
          </p:nvGrpSpPr>
          <p:grpSpPr>
            <a:xfrm>
              <a:off x="61501" y="86090"/>
              <a:ext cx="2044457" cy="1773632"/>
              <a:chOff x="3312309" y="2349796"/>
              <a:chExt cx="3030013" cy="2674803"/>
            </a:xfrm>
          </p:grpSpPr>
          <p:pic>
            <p:nvPicPr>
              <p:cNvPr id="22" name="Picture 12" descr="https://sochi.hh.ru/employer-logo/2818800.png"/>
              <p:cNvPicPr>
                <a:picLocks noChangeAspect="1" noChangeArrowheads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12309" y="2349796"/>
                <a:ext cx="1919172" cy="1951701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4" name="Picture 6" descr="https://fitforfreelance.com/wp-content/uploads/2018/08/Untitled-design.png"/>
              <p:cNvPicPr>
                <a:picLocks noChangeAspect="1" noChangeArrowheads="1"/>
              </p:cNvPicPr>
              <p:nvPr/>
            </p:nvPicPr>
            <p:blipFill rotWithShape="1">
              <a:blip r:embed="rId1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15050" t="21733" r="11590" b="20022"/>
              <a:stretch/>
            </p:blipFill>
            <p:spPr bwMode="auto">
              <a:xfrm rot="250713">
                <a:off x="4120639" y="2749232"/>
                <a:ext cx="2221683" cy="2275367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21" name="TextBox 20"/>
            <p:cNvSpPr txBox="1"/>
            <p:nvPr/>
          </p:nvSpPr>
          <p:spPr>
            <a:xfrm>
              <a:off x="1468013" y="398446"/>
              <a:ext cx="470000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400" b="1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</a:t>
              </a:r>
              <a:endParaRPr lang="ru-RU" sz="4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25" name="Прямоугольник 24"/>
          <p:cNvSpPr/>
          <p:nvPr/>
        </p:nvSpPr>
        <p:spPr>
          <a:xfrm>
            <a:off x="2651367" y="118357"/>
            <a:ext cx="4071884" cy="12618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«Рост и развитие </a:t>
            </a:r>
          </a:p>
          <a:p>
            <a:pPr algn="ctr"/>
            <a:r>
              <a:rPr lang="ru-RU" sz="3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во всём»</a:t>
            </a:r>
            <a:r>
              <a:rPr lang="ru-RU" sz="4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3200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bel" panose="020B0503020204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61488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0000" r="-3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82061" y="86090"/>
            <a:ext cx="4685450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«Сохранить </a:t>
            </a:r>
          </a:p>
          <a:p>
            <a:pPr algn="ctr"/>
            <a:r>
              <a:rPr lang="ru-RU" sz="32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уникальность каждого»</a:t>
            </a:r>
            <a:endParaRPr lang="ru-RU" sz="2800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bel" panose="020B0503020204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995" r="5451" b="8892"/>
          <a:stretch/>
        </p:blipFill>
        <p:spPr>
          <a:xfrm>
            <a:off x="1187562" y="1375561"/>
            <a:ext cx="3672305" cy="25953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79326" y="1382889"/>
            <a:ext cx="3869266" cy="25795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31" r="2845"/>
          <a:stretch/>
        </p:blipFill>
        <p:spPr>
          <a:xfrm>
            <a:off x="1159933" y="4106516"/>
            <a:ext cx="3699934" cy="25795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7" name="Группа 6"/>
          <p:cNvGrpSpPr/>
          <p:nvPr/>
        </p:nvGrpSpPr>
        <p:grpSpPr>
          <a:xfrm>
            <a:off x="61501" y="86090"/>
            <a:ext cx="2044457" cy="1773632"/>
            <a:chOff x="61501" y="86090"/>
            <a:chExt cx="2044457" cy="1773632"/>
          </a:xfrm>
        </p:grpSpPr>
        <p:grpSp>
          <p:nvGrpSpPr>
            <p:cNvPr id="8" name="Группа 7"/>
            <p:cNvGrpSpPr/>
            <p:nvPr/>
          </p:nvGrpSpPr>
          <p:grpSpPr>
            <a:xfrm>
              <a:off x="61501" y="86090"/>
              <a:ext cx="2044457" cy="1773632"/>
              <a:chOff x="3312309" y="2349796"/>
              <a:chExt cx="3030013" cy="2674803"/>
            </a:xfrm>
          </p:grpSpPr>
          <p:pic>
            <p:nvPicPr>
              <p:cNvPr id="10" name="Picture 12" descr="https://sochi.hh.ru/employer-logo/2818800.png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12309" y="2349796"/>
                <a:ext cx="1919172" cy="1951701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1" name="Picture 6" descr="https://fitforfreelance.com/wp-content/uploads/2018/08/Untitled-design.png"/>
              <p:cNvPicPr>
                <a:picLocks noChangeAspect="1" noChangeArrowheads="1"/>
              </p:cNvPicPr>
              <p:nvPr/>
            </p:nvPicPr>
            <p:blipFill rotWithShape="1">
              <a:blip r:embed="rId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15050" t="21733" r="11590" b="20022"/>
              <a:stretch/>
            </p:blipFill>
            <p:spPr bwMode="auto">
              <a:xfrm rot="250713">
                <a:off x="4120639" y="2749232"/>
                <a:ext cx="2221683" cy="2275367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9" name="TextBox 8"/>
            <p:cNvSpPr txBox="1"/>
            <p:nvPr/>
          </p:nvSpPr>
          <p:spPr>
            <a:xfrm>
              <a:off x="1475450" y="402334"/>
              <a:ext cx="470000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400" b="1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3</a:t>
              </a:r>
              <a:endParaRPr lang="ru-RU" sz="4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212" t="4861" r="10274" b="9550"/>
          <a:stretch/>
        </p:blipFill>
        <p:spPr>
          <a:xfrm>
            <a:off x="4925218" y="4098422"/>
            <a:ext cx="3923374" cy="2587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97221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0000" r="-3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82061" y="28119"/>
            <a:ext cx="4685450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«Сохранить </a:t>
            </a:r>
          </a:p>
          <a:p>
            <a:pPr algn="ctr"/>
            <a:r>
              <a:rPr lang="ru-RU" sz="32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уникальность каждого»</a:t>
            </a:r>
            <a:endParaRPr lang="ru-RU" sz="2800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bel" panose="020B0503020204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72617" y="1205436"/>
            <a:ext cx="5392022" cy="53710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6" name="Группа 5"/>
          <p:cNvGrpSpPr/>
          <p:nvPr/>
        </p:nvGrpSpPr>
        <p:grpSpPr>
          <a:xfrm>
            <a:off x="61501" y="86090"/>
            <a:ext cx="2044457" cy="1773632"/>
            <a:chOff x="61501" y="86090"/>
            <a:chExt cx="2044457" cy="1773632"/>
          </a:xfrm>
        </p:grpSpPr>
        <p:grpSp>
          <p:nvGrpSpPr>
            <p:cNvPr id="7" name="Группа 6"/>
            <p:cNvGrpSpPr/>
            <p:nvPr/>
          </p:nvGrpSpPr>
          <p:grpSpPr>
            <a:xfrm>
              <a:off x="61501" y="86090"/>
              <a:ext cx="2044457" cy="1773632"/>
              <a:chOff x="3312309" y="2349796"/>
              <a:chExt cx="3030013" cy="2674803"/>
            </a:xfrm>
          </p:grpSpPr>
          <p:pic>
            <p:nvPicPr>
              <p:cNvPr id="9" name="Picture 12" descr="https://sochi.hh.ru/employer-logo/2818800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12309" y="2349796"/>
                <a:ext cx="1919172" cy="1951701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" name="Picture 6" descr="https://fitforfreelance.com/wp-content/uploads/2018/08/Untitled-design.png"/>
              <p:cNvPicPr>
                <a:picLocks noChangeAspect="1" noChangeArrowheads="1"/>
              </p:cNvPicPr>
              <p:nvPr/>
            </p:nvPicPr>
            <p:blipFill rotWithShape="1"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15050" t="21733" r="11590" b="20022"/>
              <a:stretch/>
            </p:blipFill>
            <p:spPr bwMode="auto">
              <a:xfrm rot="250713">
                <a:off x="4120639" y="2749232"/>
                <a:ext cx="2221683" cy="2275367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8" name="TextBox 7"/>
            <p:cNvSpPr txBox="1"/>
            <p:nvPr/>
          </p:nvSpPr>
          <p:spPr>
            <a:xfrm>
              <a:off x="1503358" y="373041"/>
              <a:ext cx="470000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400" b="1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3</a:t>
              </a:r>
              <a:endParaRPr lang="ru-RU" sz="4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939692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0000" r="-3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51530" y="86834"/>
            <a:ext cx="390523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«Кто, если не я?» </a:t>
            </a:r>
            <a:endParaRPr lang="ru-RU" sz="3200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bel" panose="020B0503020204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53135" y="970422"/>
            <a:ext cx="6974737" cy="2769989"/>
          </a:xfrm>
          <a:prstGeom prst="rect">
            <a:avLst/>
          </a:prstGeom>
          <a:solidFill>
            <a:schemeClr val="bg1">
              <a:alpha val="76000"/>
            </a:schemeClr>
          </a:solidFill>
        </p:spPr>
        <p:txBody>
          <a:bodyPr wrap="square">
            <a:spAutoFit/>
          </a:bodyPr>
          <a:lstStyle/>
          <a:p>
            <a:pPr marL="285750" indent="-285750" algn="ctr"/>
            <a:r>
              <a:rPr lang="ru-RU" b="1" i="1" u="sng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Проекты:</a:t>
            </a:r>
          </a:p>
          <a:p>
            <a:pPr marL="285750" indent="-285750" algn="just">
              <a:buFont typeface="Wingdings" pitchFamily="2" charset="2"/>
              <a:buChar char="ü"/>
            </a:pP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Всероссийский проект «Создание новых мест в образовательных организациях различных типов для реализации дополнительных </a:t>
            </a:r>
            <a:r>
              <a:rPr lang="ru-RU" sz="1600" b="1" dirty="0" err="1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общеразвивающих</a:t>
            </a: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программ».</a:t>
            </a:r>
          </a:p>
          <a:p>
            <a:pPr marL="285750" indent="-285750" algn="just">
              <a:buFont typeface="Wingdings" pitchFamily="2" charset="2"/>
              <a:buChar char="ü"/>
            </a:pP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Региональный проект «Вовлечение детей с расстройством аутистического спектра  в дополнительное образование «Радость открытия».</a:t>
            </a:r>
          </a:p>
          <a:p>
            <a:pPr marL="285750" indent="-285750" algn="just">
              <a:buFont typeface="Wingdings" pitchFamily="2" charset="2"/>
              <a:buChar char="ü"/>
            </a:pP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Муниципальный проект «Создание интерактивной образовательной площадки </a:t>
            </a:r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sz="16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КраеведУМ</a:t>
            </a: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».</a:t>
            </a:r>
            <a:endParaRPr lang="ru-RU" sz="16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ctr"/>
            <a:endParaRPr lang="ru-RU" sz="1400" b="1" dirty="0" smtClean="0">
              <a:solidFill>
                <a:schemeClr val="accent6">
                  <a:lumMod val="50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ctr"/>
            <a:endParaRPr lang="ru-RU" sz="14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61501" y="86090"/>
            <a:ext cx="2044457" cy="1773632"/>
            <a:chOff x="61501" y="86090"/>
            <a:chExt cx="2044457" cy="1773632"/>
          </a:xfrm>
        </p:grpSpPr>
        <p:grpSp>
          <p:nvGrpSpPr>
            <p:cNvPr id="6" name="Группа 5"/>
            <p:cNvGrpSpPr/>
            <p:nvPr/>
          </p:nvGrpSpPr>
          <p:grpSpPr>
            <a:xfrm>
              <a:off x="61501" y="86090"/>
              <a:ext cx="2044457" cy="1773632"/>
              <a:chOff x="3312309" y="2349796"/>
              <a:chExt cx="3030013" cy="2674803"/>
            </a:xfrm>
          </p:grpSpPr>
          <p:pic>
            <p:nvPicPr>
              <p:cNvPr id="8" name="Picture 12" descr="https://sochi.hh.ru/employer-logo/2818800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12309" y="2349796"/>
                <a:ext cx="1919172" cy="1951701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9" name="Picture 6" descr="https://fitforfreelance.com/wp-content/uploads/2018/08/Untitled-design.png"/>
              <p:cNvPicPr>
                <a:picLocks noChangeAspect="1" noChangeArrowheads="1"/>
              </p:cNvPicPr>
              <p:nvPr/>
            </p:nvPicPr>
            <p:blipFill rotWithShape="1"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15050" t="21733" r="11590" b="20022"/>
              <a:stretch/>
            </p:blipFill>
            <p:spPr bwMode="auto">
              <a:xfrm rot="250713">
                <a:off x="4120639" y="2749232"/>
                <a:ext cx="2221683" cy="2275367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7" name="TextBox 6"/>
            <p:cNvSpPr txBox="1"/>
            <p:nvPr/>
          </p:nvSpPr>
          <p:spPr>
            <a:xfrm>
              <a:off x="1487497" y="367664"/>
              <a:ext cx="470000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400" b="1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4</a:t>
              </a:r>
              <a:endParaRPr lang="ru-RU" sz="4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3580"/>
          <a:stretch/>
        </p:blipFill>
        <p:spPr>
          <a:xfrm rot="1051649">
            <a:off x="6973407" y="3157200"/>
            <a:ext cx="1745904" cy="23719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64113" y="3377741"/>
            <a:ext cx="2454581" cy="18409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808298">
            <a:off x="290828" y="2971164"/>
            <a:ext cx="1703543" cy="22713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91557">
            <a:off x="5275084" y="4856007"/>
            <a:ext cx="2366356" cy="17701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1104590">
            <a:off x="1348959" y="4911623"/>
            <a:ext cx="2354164" cy="17619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229375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306</TotalTime>
  <Words>203</Words>
  <Application>Microsoft Office PowerPoint</Application>
  <PresentationFormat>Экран (4:3)</PresentationFormat>
  <Paragraphs>49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Желаю  всем успеха!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Lenovo</dc:creator>
  <cp:lastModifiedBy>ЦОД1</cp:lastModifiedBy>
  <cp:revision>33</cp:revision>
  <dcterms:created xsi:type="dcterms:W3CDTF">2022-05-16T19:13:27Z</dcterms:created>
  <dcterms:modified xsi:type="dcterms:W3CDTF">2022-05-17T10:52:37Z</dcterms:modified>
</cp:coreProperties>
</file>