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media/image31.png" ContentType="image/png"/>
  <Override PartName="/ppt/media/image7.jpeg" ContentType="image/jpeg"/>
  <Override PartName="/ppt/media/image28.jpeg" ContentType="image/jpeg"/>
  <Override PartName="/ppt/media/image1.png" ContentType="image/png"/>
  <Override PartName="/ppt/media/image2.png" ContentType="image/png"/>
  <Override PartName="/ppt/media/image56.jpeg" ContentType="image/jpeg"/>
  <Override PartName="/ppt/media/image51.png" ContentType="image/png"/>
  <Override PartName="/ppt/media/image9.jpeg" ContentType="image/jpeg"/>
  <Override PartName="/ppt/media/image59.png" ContentType="image/png"/>
  <Override PartName="/ppt/media/image3.png" ContentType="image/png"/>
  <Override PartName="/ppt/media/image4.png" ContentType="image/png"/>
  <Override PartName="/ppt/media/image5.jpeg" ContentType="image/jpeg"/>
  <Override PartName="/ppt/media/image57.jpeg" ContentType="image/jpeg"/>
  <Override PartName="/ppt/media/image11.png" ContentType="image/png"/>
  <Override PartName="/ppt/media/image41.png" ContentType="image/png"/>
  <Override PartName="/ppt/media/image8.jpeg" ContentType="image/jpeg"/>
  <Override PartName="/ppt/media/image6.png" ContentType="image/png"/>
  <Override PartName="/ppt/media/image10.jpeg" ContentType="image/jpeg"/>
  <Override PartName="/ppt/media/image12.png" ContentType="image/png"/>
  <Override PartName="/ppt/media/image13.jpeg" ContentType="image/jpeg"/>
  <Override PartName="/ppt/media/image14.png" ContentType="image/png"/>
  <Override PartName="/ppt/media/image15.jpeg" ContentType="image/jpeg"/>
  <Override PartName="/ppt/media/image16.jpeg" ContentType="image/jpeg"/>
  <Override PartName="/ppt/media/image17.png" ContentType="image/png"/>
  <Override PartName="/ppt/media/image52.jpeg" ContentType="image/jpeg"/>
  <Override PartName="/ppt/media/image18.png" ContentType="image/png"/>
  <Override PartName="/ppt/media/image19.jpeg" ContentType="image/jpeg"/>
  <Override PartName="/ppt/media/image20.png" ContentType="image/png"/>
  <Override PartName="/ppt/media/image54.png" ContentType="image/png"/>
  <Override PartName="/ppt/media/image21.jpeg" ContentType="image/jpeg"/>
  <Override PartName="/ppt/media/image22.jpeg" ContentType="image/jpeg"/>
  <Override PartName="/ppt/media/image47.jpeg" ContentType="image/jpeg"/>
  <Override PartName="/ppt/media/image23.png" ContentType="image/png"/>
  <Override PartName="/ppt/media/image24.png" ContentType="image/png"/>
  <Override PartName="/ppt/media/image27.png" ContentType="image/png"/>
  <Override PartName="/ppt/media/image25.jpeg" ContentType="image/jpeg"/>
  <Override PartName="/ppt/media/image64.jpeg" ContentType="image/jpeg"/>
  <Override PartName="/ppt/media/image26.png" ContentType="image/png"/>
  <Override PartName="/ppt/media/image29.png" ContentType="image/png"/>
  <Override PartName="/ppt/media/image30.png" ContentType="image/png"/>
  <Override PartName="/ppt/media/image32.jpeg" ContentType="image/jpeg"/>
  <Override PartName="/ppt/media/image48.jpeg" ContentType="image/jpeg"/>
  <Override PartName="/ppt/media/image33.png" ContentType="image/png"/>
  <Override PartName="/ppt/media/image34.png" ContentType="image/png"/>
  <Override PartName="/ppt/media/image35.png" ContentType="image/png"/>
  <Override PartName="/ppt/media/image37.jpeg" ContentType="image/jpeg"/>
  <Override PartName="/ppt/media/image36.jpeg" ContentType="image/jpeg"/>
  <Override PartName="/ppt/media/image38.jpeg" ContentType="image/jpeg"/>
  <Override PartName="/ppt/media/image45.png" ContentType="image/png"/>
  <Override PartName="/ppt/media/image39.jpeg" ContentType="image/jpeg"/>
  <Override PartName="/ppt/media/image42.jpeg" ContentType="image/jpeg"/>
  <Override PartName="/ppt/media/image40.png" ContentType="image/png"/>
  <Override PartName="/ppt/media/image50.png" ContentType="image/png"/>
  <Override PartName="/ppt/media/image43.jpeg" ContentType="image/jpeg"/>
  <Override PartName="/ppt/media/image44.jpeg" ContentType="image/jpeg"/>
  <Override PartName="/ppt/media/image46.jpeg" ContentType="image/jpeg"/>
  <Override PartName="/ppt/media/image49.jpeg" ContentType="image/jpeg"/>
  <Override PartName="/ppt/media/image53.jpeg" ContentType="image/jpeg"/>
  <Override PartName="/ppt/media/image55.jpeg" ContentType="image/jpeg"/>
  <Override PartName="/ppt/media/image58.jpeg" ContentType="image/jpeg"/>
  <Override PartName="/ppt/media/image60.jpeg" ContentType="image/jpeg"/>
  <Override PartName="/ppt/media/image63.png" ContentType="image/png"/>
  <Override PartName="/ppt/media/image61.jpeg" ContentType="image/jpeg"/>
  <Override PartName="/ppt/media/image62.jpeg" ContentType="image/jpeg"/>
  <Override PartName="/ppt/media/image65.jpeg" ContentType="image/jpeg"/>
  <Override PartName="/ppt/media/image66.jpeg" ContentType="image/jpeg"/>
  <Override PartName="/ppt/media/image67.png" ContentType="image/png"/>
  <Override PartName="/ppt/media/image68.gif" ContentType="image/gif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pic>
        <p:nvPicPr>
          <p:cNvPr id="39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40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685800" y="3641040"/>
            <a:ext cx="7772040" cy="13716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pic>
        <p:nvPicPr>
          <p:cNvPr id="80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81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685800" y="3641040"/>
            <a:ext cx="7772040" cy="13716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lIns="0" rIns="0" tIns="0" bIns="0" anchor="ctr"/>
          <a:p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8457840" y="6499440"/>
            <a:ext cx="84240" cy="842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" name="CustomShape 2"/>
          <p:cNvSpPr/>
          <p:nvPr/>
        </p:nvSpPr>
        <p:spPr>
          <a:xfrm>
            <a:off x="569160" y="6499440"/>
            <a:ext cx="84240" cy="842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PlaceHolder 3"/>
          <p:cNvSpPr>
            <a:spLocks noGrp="1"/>
          </p:cNvSpPr>
          <p:nvPr>
            <p:ph type="title"/>
          </p:nvPr>
        </p:nvSpPr>
        <p:spPr>
          <a:xfrm>
            <a:off x="685800" y="609480"/>
            <a:ext cx="7772040" cy="4266720"/>
          </a:xfrm>
          <a:prstGeom prst="rect">
            <a:avLst/>
          </a:prstGeom>
        </p:spPr>
        <p:txBody>
          <a:bodyPr anchor="b"/>
          <a:p>
            <a:pPr algn="ctr">
              <a:lnSpc>
                <a:spcPct val="100000"/>
              </a:lnSpc>
            </a:pPr>
            <a:r>
              <a:rPr lang="ru-RU" sz="8000" spc="-1" strike="noStrike">
                <a:solidFill>
                  <a:srgbClr val="2f5897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Образец заголовка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/>
          </p:nvPr>
        </p:nvSpPr>
        <p:spPr>
          <a:xfrm>
            <a:off x="6363360" y="6356520"/>
            <a:ext cx="2085480" cy="364680"/>
          </a:xfrm>
          <a:prstGeom prst="rect">
            <a:avLst/>
          </a:prstGeom>
        </p:spPr>
        <p:txBody>
          <a:bodyPr rIns="45720" anchor="ctr"/>
          <a:p>
            <a:pPr algn="r">
              <a:lnSpc>
                <a:spcPct val="100000"/>
              </a:lnSpc>
            </a:pPr>
            <a:r>
              <a:rPr lang="ru-RU" sz="1200" spc="-1" strike="noStrike">
                <a:solidFill>
                  <a:srgbClr val="595959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19.5.22</a:t>
            </a:r>
            <a:endParaRPr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8543160" y="6356520"/>
            <a:ext cx="561600" cy="364680"/>
          </a:xfrm>
          <a:prstGeom prst="rect">
            <a:avLst/>
          </a:prstGeom>
        </p:spPr>
        <p:txBody>
          <a:bodyPr lIns="27360" rIns="45720" anchor="ctr"/>
          <a:p>
            <a:pPr>
              <a:lnSpc>
                <a:spcPct val="100000"/>
              </a:lnSpc>
            </a:pPr>
            <a:fld id="{8DB5DC96-D45D-4BD9-ADE9-FD8AE2D0E69D}" type="slidenum">
              <a:rPr lang="ru-RU" sz="1200" spc="-1" strike="noStrike">
                <a:solidFill>
                  <a:srgbClr val="595959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&lt;номер&gt;</a:t>
            </a:fld>
            <a:endParaRPr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ftr"/>
          </p:nvPr>
        </p:nvSpPr>
        <p:spPr>
          <a:xfrm>
            <a:off x="659160" y="6356520"/>
            <a:ext cx="2847600" cy="364680"/>
          </a:xfrm>
          <a:prstGeom prst="rect">
            <a:avLst/>
          </a:prstGeom>
        </p:spPr>
        <p:txBody>
          <a:bodyPr lIns="45720" anchor="ctr"/>
          <a:p>
            <a:endParaRPr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Для правки структуры щёлкните мышью</a:t>
            </a:r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6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Второй уровень структуры</a:t>
            </a:r>
            <a:endParaRPr lang="ru-RU" sz="16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6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Третий уровень структуры</a:t>
            </a:r>
            <a:endParaRPr lang="ru-RU" sz="16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6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Четвёртый уровень структуры</a:t>
            </a:r>
            <a:endParaRPr lang="ru-RU" sz="16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Пятый уровень структуры</a:t>
            </a:r>
            <a:endParaRPr lang="ru-RU" sz="20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Шестой уровень структуры</a:t>
            </a:r>
            <a:endParaRPr lang="ru-RU" sz="20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Седьмой уровень структуры</a:t>
            </a:r>
            <a:endParaRPr lang="ru-RU" sz="20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ustomShape 1"/>
          <p:cNvSpPr/>
          <p:nvPr/>
        </p:nvSpPr>
        <p:spPr>
          <a:xfrm>
            <a:off x="8457840" y="6499440"/>
            <a:ext cx="84240" cy="842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" name="CustomShape 2"/>
          <p:cNvSpPr/>
          <p:nvPr/>
        </p:nvSpPr>
        <p:spPr>
          <a:xfrm>
            <a:off x="569160" y="6499440"/>
            <a:ext cx="84240" cy="842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" name="PlaceHolder 3"/>
          <p:cNvSpPr>
            <a:spLocks noGrp="1"/>
          </p:cNvSpPr>
          <p:nvPr>
            <p:ph type="title"/>
          </p:nvPr>
        </p:nvSpPr>
        <p:spPr>
          <a:xfrm>
            <a:off x="457200" y="0"/>
            <a:ext cx="8229240" cy="1599840"/>
          </a:xfrm>
          <a:prstGeom prst="rect">
            <a:avLst/>
          </a:prstGeom>
        </p:spPr>
        <p:txBody>
          <a:bodyPr anchor="b"/>
          <a:p>
            <a:pPr algn="ctr">
              <a:lnSpc>
                <a:spcPts val="2046"/>
              </a:lnSpc>
            </a:pPr>
            <a:r>
              <a:rPr lang="ru-RU" sz="5400" spc="-1" strike="noStrike">
                <a:solidFill>
                  <a:srgbClr val="2f5897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Образец заголовка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Для правки структуры щёлкните мышью</a:t>
            </a:r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Второй уровень структуры</a:t>
            </a:r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Третий уровень структуры</a:t>
            </a:r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Четвёртый уровень структуры</a:t>
            </a:r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Пятый уровень структуры</a:t>
            </a:r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Шестой уровень структуры</a:t>
            </a:r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343080" indent="-342720">
              <a:lnSpc>
                <a:spcPct val="100000"/>
              </a:lnSpc>
              <a:buClr>
                <a:srgbClr val="808080"/>
              </a:buClr>
              <a:buFont typeface="Arial"/>
              <a:buChar char="•"/>
            </a:pPr>
            <a:r>
              <a:rPr lang="ru-RU" sz="24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Седьмой уровень структурыОбразец текста</a:t>
            </a:r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1" marL="743040" indent="-285480">
              <a:lnSpc>
                <a:spcPct val="100000"/>
              </a:lnSpc>
              <a:buClr>
                <a:srgbClr val="808080"/>
              </a:buClr>
              <a:buFont typeface="Courier New"/>
              <a:buChar char="o"/>
            </a:pPr>
            <a:r>
              <a:rPr lang="ru-RU" sz="16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Второй уровень</a:t>
            </a:r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2" marL="1143000" indent="-228240">
              <a:lnSpc>
                <a:spcPct val="100000"/>
              </a:lnSpc>
              <a:buClr>
                <a:srgbClr val="808080"/>
              </a:buClr>
              <a:buFont typeface="Arial"/>
              <a:buChar char="•"/>
            </a:pPr>
            <a:r>
              <a:rPr lang="ru-RU" sz="16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Третий уровень</a:t>
            </a:r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3" marL="1600200" indent="-228240">
              <a:lnSpc>
                <a:spcPct val="100000"/>
              </a:lnSpc>
              <a:buClr>
                <a:srgbClr val="808080"/>
              </a:buClr>
              <a:buFont typeface="Courier New"/>
              <a:buChar char="o"/>
            </a:pPr>
            <a:r>
              <a:rPr lang="ru-RU" sz="16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Четвертый уровень</a:t>
            </a:r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4" marL="2057400" indent="-228240">
              <a:lnSpc>
                <a:spcPct val="100000"/>
              </a:lnSpc>
              <a:buClr>
                <a:srgbClr val="808080"/>
              </a:buClr>
              <a:buFont typeface="Arial"/>
              <a:buChar char="•"/>
            </a:pPr>
            <a:r>
              <a:rPr lang="ru-RU" sz="16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Пятый уровень</a:t>
            </a:r>
            <a:endParaRPr lang="ru-RU" sz="2400" spc="-1" strike="noStrike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dt"/>
          </p:nvPr>
        </p:nvSpPr>
        <p:spPr>
          <a:xfrm>
            <a:off x="6363360" y="6356520"/>
            <a:ext cx="2085480" cy="364680"/>
          </a:xfrm>
          <a:prstGeom prst="rect">
            <a:avLst/>
          </a:prstGeom>
        </p:spPr>
        <p:txBody>
          <a:bodyPr rIns="45720" anchor="ctr"/>
          <a:p>
            <a:pPr algn="r">
              <a:lnSpc>
                <a:spcPct val="100000"/>
              </a:lnSpc>
            </a:pPr>
            <a:r>
              <a:rPr lang="ru-RU" sz="1200" spc="-1" strike="noStrike">
                <a:solidFill>
                  <a:srgbClr val="595959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19.5.22</a:t>
            </a:r>
            <a:endParaRPr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ftr"/>
          </p:nvPr>
        </p:nvSpPr>
        <p:spPr>
          <a:xfrm>
            <a:off x="659160" y="6356520"/>
            <a:ext cx="2847600" cy="364680"/>
          </a:xfrm>
          <a:prstGeom prst="rect">
            <a:avLst/>
          </a:prstGeom>
        </p:spPr>
        <p:txBody>
          <a:bodyPr lIns="45720" anchor="ctr"/>
          <a:p>
            <a:endParaRPr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 type="sldNum"/>
          </p:nvPr>
        </p:nvSpPr>
        <p:spPr>
          <a:xfrm>
            <a:off x="8543160" y="6356520"/>
            <a:ext cx="561600" cy="364680"/>
          </a:xfrm>
          <a:prstGeom prst="rect">
            <a:avLst/>
          </a:prstGeom>
        </p:spPr>
        <p:txBody>
          <a:bodyPr lIns="27360" rIns="45720" anchor="ctr"/>
          <a:p>
            <a:pPr>
              <a:lnSpc>
                <a:spcPct val="100000"/>
              </a:lnSpc>
            </a:pPr>
            <a:fld id="{2660315F-4390-40AD-8933-E4E3F213817C}" type="slidenum">
              <a:rPr lang="ru-RU" sz="1200" spc="-1" strike="noStrike">
                <a:solidFill>
                  <a:srgbClr val="595959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&lt;номер&gt;</a:t>
            </a:fld>
            <a:endParaRPr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image" Target="../media/image37.jpeg"/><Relationship Id="rId3" Type="http://schemas.openxmlformats.org/officeDocument/2006/relationships/image" Target="../media/image38.jpeg"/><Relationship Id="rId4" Type="http://schemas.openxmlformats.org/officeDocument/2006/relationships/image" Target="../media/image39.jpe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jpeg"/><Relationship Id="rId8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image" Target="../media/image44.jpeg"/><Relationship Id="rId3" Type="http://schemas.openxmlformats.org/officeDocument/2006/relationships/image" Target="../media/image45.png"/><Relationship Id="rId4" Type="http://schemas.openxmlformats.org/officeDocument/2006/relationships/image" Target="../media/image46.jpeg"/><Relationship Id="rId5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47.jpeg"/><Relationship Id="rId2" Type="http://schemas.openxmlformats.org/officeDocument/2006/relationships/image" Target="../media/image48.jpeg"/><Relationship Id="rId3" Type="http://schemas.openxmlformats.org/officeDocument/2006/relationships/image" Target="../media/image49.jpe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jpeg"/><Relationship Id="rId7" Type="http://schemas.openxmlformats.org/officeDocument/2006/relationships/image" Target="../media/image53.jpeg"/><Relationship Id="rId8" Type="http://schemas.openxmlformats.org/officeDocument/2006/relationships/image" Target="../media/image54.png"/><Relationship Id="rId9" Type="http://schemas.openxmlformats.org/officeDocument/2006/relationships/image" Target="../media/image55.jpeg"/><Relationship Id="rId10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56.jpeg"/><Relationship Id="rId2" Type="http://schemas.openxmlformats.org/officeDocument/2006/relationships/image" Target="../media/image57.jpeg"/><Relationship Id="rId3" Type="http://schemas.openxmlformats.org/officeDocument/2006/relationships/image" Target="../media/image58.jpeg"/><Relationship Id="rId4" Type="http://schemas.openxmlformats.org/officeDocument/2006/relationships/image" Target="../media/image59.png"/><Relationship Id="rId5" Type="http://schemas.openxmlformats.org/officeDocument/2006/relationships/image" Target="../media/image60.jpeg"/><Relationship Id="rId6" Type="http://schemas.openxmlformats.org/officeDocument/2006/relationships/image" Target="../media/image61.jpeg"/><Relationship Id="rId7" Type="http://schemas.openxmlformats.org/officeDocument/2006/relationships/image" Target="../media/image62.jpeg"/><Relationship Id="rId8" Type="http://schemas.openxmlformats.org/officeDocument/2006/relationships/image" Target="../media/image63.png"/><Relationship Id="rId9" Type="http://schemas.openxmlformats.org/officeDocument/2006/relationships/image" Target="../media/image64.jpeg"/><Relationship Id="rId10" Type="http://schemas.openxmlformats.org/officeDocument/2006/relationships/image" Target="../media/image65.jpeg"/><Relationship Id="rId1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hyperlink" Target="mailto:centr.vnesh.rab@yandex.ru" TargetMode="External"/><Relationship Id="rId2" Type="http://schemas.openxmlformats.org/officeDocument/2006/relationships/image" Target="../media/image66.jpeg"/><Relationship Id="rId3" Type="http://schemas.openxmlformats.org/officeDocument/2006/relationships/image" Target="../media/image67.png"/><Relationship Id="rId4" Type="http://schemas.openxmlformats.org/officeDocument/2006/relationships/image" Target="../media/image68.gif"/><Relationship Id="rId5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png"/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image" Target="../media/image11.png"/><Relationship Id="rId4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png"/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png"/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jpe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jpeg"/><Relationship Id="rId9" Type="http://schemas.openxmlformats.org/officeDocument/2006/relationships/image" Target="../media/image33.png"/><Relationship Id="rId10" Type="http://schemas.openxmlformats.org/officeDocument/2006/relationships/image" Target="../media/image34.png"/><Relationship Id="rId11" Type="http://schemas.openxmlformats.org/officeDocument/2006/relationships/image" Target="../media/image35.png"/><Relationship Id="rId1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683640" y="2133000"/>
            <a:ext cx="7772040" cy="12956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2c395e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«Я – руководитель… </a:t>
            </a:r>
            <a:r>
              <a:rPr b="1" lang="ru-RU" sz="3600" spc="-1" strike="noStrike">
                <a:solidFill>
                  <a:srgbClr val="2c395e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
</a:t>
            </a:r>
            <a:r>
              <a:rPr b="1" lang="ru-RU" sz="3600" spc="-1" strike="noStrike">
                <a:solidFill>
                  <a:srgbClr val="2c395e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                          (мысли вслух)»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1083600" y="3861000"/>
            <a:ext cx="6544440" cy="10677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Коваленко Татьяна Сергеевна</a:t>
            </a:r>
            <a:r>
              <a:rPr lang="ru-RU" sz="18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,</a:t>
            </a:r>
            <a:endParaRPr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директор МБУДО «Центр дополнительного образования  «НеШкола» города Губкина Белгородской области</a:t>
            </a:r>
            <a:endParaRPr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CustomShape 3"/>
          <p:cNvSpPr/>
          <p:nvPr/>
        </p:nvSpPr>
        <p:spPr>
          <a:xfrm>
            <a:off x="4356000" y="260640"/>
            <a:ext cx="432000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18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VII Всероссийский профессиональный конкурс в сфере дополнительного образования детей «Арктур» 2022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CustomShape 4"/>
          <p:cNvSpPr/>
          <p:nvPr/>
        </p:nvSpPr>
        <p:spPr>
          <a:xfrm>
            <a:off x="810000" y="5589360"/>
            <a:ext cx="7848360" cy="333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i="1" lang="ru-RU" sz="16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Всё, рассказанное здесь, правда, любое совпадение – правда.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Рисунок 5" descr=""/>
          <p:cNvPicPr/>
          <p:nvPr/>
        </p:nvPicPr>
        <p:blipFill>
          <a:blip r:embed="rId1"/>
          <a:stretch/>
        </p:blipFill>
        <p:spPr>
          <a:xfrm>
            <a:off x="107640" y="4300920"/>
            <a:ext cx="3240000" cy="243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4" name="Рисунок 8" descr=""/>
          <p:cNvPicPr/>
          <p:nvPr/>
        </p:nvPicPr>
        <p:blipFill>
          <a:blip r:embed="rId2"/>
          <a:stretch/>
        </p:blipFill>
        <p:spPr>
          <a:xfrm>
            <a:off x="3572640" y="7920"/>
            <a:ext cx="2294640" cy="30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5" name="Рисунок 9" descr=""/>
          <p:cNvPicPr/>
          <p:nvPr/>
        </p:nvPicPr>
        <p:blipFill>
          <a:blip r:embed="rId3"/>
          <a:stretch/>
        </p:blipFill>
        <p:spPr>
          <a:xfrm>
            <a:off x="6660360" y="2275560"/>
            <a:ext cx="2304000" cy="3071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6" name="Рисунок 11" descr=""/>
          <p:cNvPicPr/>
          <p:nvPr/>
        </p:nvPicPr>
        <p:blipFill>
          <a:blip r:embed="rId4"/>
          <a:stretch/>
        </p:blipFill>
        <p:spPr>
          <a:xfrm>
            <a:off x="3780000" y="4861800"/>
            <a:ext cx="4339440" cy="1995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7" name="Picture 2" descr=""/>
          <p:cNvPicPr/>
          <p:nvPr/>
        </p:nvPicPr>
        <p:blipFill>
          <a:blip r:embed="rId5"/>
          <a:stretch/>
        </p:blipFill>
        <p:spPr>
          <a:xfrm>
            <a:off x="6274080" y="217800"/>
            <a:ext cx="2515320" cy="2017440"/>
          </a:xfrm>
          <a:prstGeom prst="rect">
            <a:avLst/>
          </a:prstGeom>
          <a:ln>
            <a:noFill/>
          </a:ln>
        </p:spPr>
      </p:pic>
      <p:sp>
        <p:nvSpPr>
          <p:cNvPr id="168" name="CustomShape 1"/>
          <p:cNvSpPr/>
          <p:nvPr/>
        </p:nvSpPr>
        <p:spPr>
          <a:xfrm>
            <a:off x="6660360" y="397800"/>
            <a:ext cx="1906200" cy="1155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i="1"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Ура!!! Мечта осуществилась!!! Как же здесь красиво, современно!!! Какие мы молодцы!!!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9" name="Рисунок 3" descr=""/>
          <p:cNvPicPr/>
          <p:nvPr/>
        </p:nvPicPr>
        <p:blipFill>
          <a:blip r:embed="rId6"/>
          <a:stretch/>
        </p:blipFill>
        <p:spPr>
          <a:xfrm>
            <a:off x="395640" y="199800"/>
            <a:ext cx="2579400" cy="3444120"/>
          </a:xfrm>
          <a:prstGeom prst="rect">
            <a:avLst/>
          </a:prstGeom>
          <a:ln>
            <a:noFill/>
          </a:ln>
        </p:spPr>
      </p:pic>
      <p:pic>
        <p:nvPicPr>
          <p:cNvPr id="170" name="Рисунок 1" descr=""/>
          <p:cNvPicPr/>
          <p:nvPr/>
        </p:nvPicPr>
        <p:blipFill>
          <a:blip r:embed="rId7"/>
          <a:stretch/>
        </p:blipFill>
        <p:spPr>
          <a:xfrm>
            <a:off x="2296440" y="2876040"/>
            <a:ext cx="4363560" cy="2013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timing>
    <p:tnLst>
      <p:par>
        <p:cTn id="150" dur="indefinite" restart="never" nodeType="tmRoot">
          <p:childTnLst>
            <p:seq>
              <p:cTn id="151" dur="indefinite" nodeType="mainSeq"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nodeType="after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5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6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-540720" y="408240"/>
            <a:ext cx="8229240" cy="62028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ctr">
              <a:lnSpc>
                <a:spcPct val="100000"/>
              </a:lnSpc>
            </a:pPr>
            <a:r>
              <a:rPr lang="ru-RU" sz="2800" spc="-1" strike="noStrike">
                <a:solidFill>
                  <a:srgbClr val="2f5897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Центр дополнительного образования</a:t>
            </a:r>
            <a:r>
              <a:rPr lang="ru-RU" sz="2800" spc="-1" strike="noStrike">
                <a:solidFill>
                  <a:srgbClr val="2f5897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
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pic>
        <p:nvPicPr>
          <p:cNvPr id="172" name="Рисунок 2" descr=""/>
          <p:cNvPicPr/>
          <p:nvPr/>
        </p:nvPicPr>
        <p:blipFill>
          <a:blip r:embed="rId1"/>
          <a:stretch/>
        </p:blipFill>
        <p:spPr>
          <a:xfrm>
            <a:off x="5868000" y="548640"/>
            <a:ext cx="2699280" cy="704160"/>
          </a:xfrm>
          <a:prstGeom prst="rect">
            <a:avLst/>
          </a:prstGeom>
          <a:ln>
            <a:noFill/>
          </a:ln>
        </p:spPr>
      </p:pic>
      <p:pic>
        <p:nvPicPr>
          <p:cNvPr id="173" name="Рисунок 1" descr=""/>
          <p:cNvPicPr/>
          <p:nvPr/>
        </p:nvPicPr>
        <p:blipFill>
          <a:blip r:embed="rId2"/>
          <a:stretch/>
        </p:blipFill>
        <p:spPr>
          <a:xfrm>
            <a:off x="3729600" y="2455560"/>
            <a:ext cx="4957920" cy="2806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" name="CustomShape 2"/>
          <p:cNvSpPr/>
          <p:nvPr/>
        </p:nvSpPr>
        <p:spPr>
          <a:xfrm>
            <a:off x="3928680" y="5486760"/>
            <a:ext cx="432000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18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Инклюзивные мастерские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«Синий кот»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5" name="Picture 2" descr=""/>
          <p:cNvPicPr/>
          <p:nvPr/>
        </p:nvPicPr>
        <p:blipFill>
          <a:blip r:embed="rId3"/>
          <a:stretch/>
        </p:blipFill>
        <p:spPr>
          <a:xfrm>
            <a:off x="3377880" y="733320"/>
            <a:ext cx="2515320" cy="2017440"/>
          </a:xfrm>
          <a:prstGeom prst="rect">
            <a:avLst/>
          </a:prstGeom>
          <a:ln>
            <a:noFill/>
          </a:ln>
        </p:spPr>
      </p:pic>
      <p:sp>
        <p:nvSpPr>
          <p:cNvPr id="176" name="CustomShape 3"/>
          <p:cNvSpPr/>
          <p:nvPr/>
        </p:nvSpPr>
        <p:spPr>
          <a:xfrm>
            <a:off x="3661200" y="1039320"/>
            <a:ext cx="194904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i="1" lang="ru-RU" sz="18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Ура!!! Как я люблю свою работу!!!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7" name="Рисунок 9" descr=""/>
          <p:cNvPicPr/>
          <p:nvPr/>
        </p:nvPicPr>
        <p:blipFill>
          <a:blip r:embed="rId4"/>
          <a:stretch/>
        </p:blipFill>
        <p:spPr>
          <a:xfrm>
            <a:off x="305280" y="1920960"/>
            <a:ext cx="3268440" cy="4358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transition spd="med">
    <p:fade/>
  </p:transition>
  <p:timing>
    <p:tnLst>
      <p:par>
        <p:cTn id="164" dur="indefinite" restart="never" nodeType="tmRoot">
          <p:childTnLst>
            <p:seq>
              <p:cTn id="165" dur="indefinite" nodeType="mainSeq"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nodeType="after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7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7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2" descr=""/>
          <p:cNvPicPr/>
          <p:nvPr/>
        </p:nvPicPr>
        <p:blipFill>
          <a:blip r:embed="rId1"/>
          <a:stretch/>
        </p:blipFill>
        <p:spPr>
          <a:xfrm rot="20932800">
            <a:off x="2341440" y="1252080"/>
            <a:ext cx="3035520" cy="2276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9" name="Picture 3" descr=""/>
          <p:cNvPicPr/>
          <p:nvPr/>
        </p:nvPicPr>
        <p:blipFill>
          <a:blip r:embed="rId2"/>
          <a:srcRect l="0" t="0" r="0" b="7479"/>
          <a:stretch/>
        </p:blipFill>
        <p:spPr>
          <a:xfrm rot="491400">
            <a:off x="5301000" y="233640"/>
            <a:ext cx="3456000" cy="2397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0" name="Picture 5" descr=""/>
          <p:cNvPicPr/>
          <p:nvPr/>
        </p:nvPicPr>
        <p:blipFill>
          <a:blip r:embed="rId3"/>
          <a:stretch/>
        </p:blipFill>
        <p:spPr>
          <a:xfrm rot="701400">
            <a:off x="5049720" y="3449880"/>
            <a:ext cx="3650400" cy="273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1" name="Picture 2" descr=""/>
          <p:cNvPicPr/>
          <p:nvPr/>
        </p:nvPicPr>
        <p:blipFill>
          <a:blip r:embed="rId4"/>
          <a:stretch/>
        </p:blipFill>
        <p:spPr>
          <a:xfrm>
            <a:off x="251640" y="333000"/>
            <a:ext cx="2902320" cy="2327760"/>
          </a:xfrm>
          <a:prstGeom prst="rect">
            <a:avLst/>
          </a:prstGeom>
          <a:ln>
            <a:noFill/>
          </a:ln>
        </p:spPr>
      </p:pic>
      <p:pic>
        <p:nvPicPr>
          <p:cNvPr id="182" name="Рисунок 7" descr=""/>
          <p:cNvPicPr/>
          <p:nvPr/>
        </p:nvPicPr>
        <p:blipFill>
          <a:blip r:embed="rId5"/>
          <a:stretch/>
        </p:blipFill>
        <p:spPr>
          <a:xfrm>
            <a:off x="3373920" y="3963960"/>
            <a:ext cx="1641600" cy="2323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3" name="Рисунок 8" descr=""/>
          <p:cNvPicPr/>
          <p:nvPr/>
        </p:nvPicPr>
        <p:blipFill>
          <a:blip r:embed="rId6"/>
          <a:stretch/>
        </p:blipFill>
        <p:spPr>
          <a:xfrm rot="21103800">
            <a:off x="132120" y="3205440"/>
            <a:ext cx="2808000" cy="2041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" name="Picture 6" descr=""/>
          <p:cNvPicPr/>
          <p:nvPr/>
        </p:nvPicPr>
        <p:blipFill>
          <a:blip r:embed="rId7"/>
          <a:srcRect l="10601" t="4296" r="16268" b="4159"/>
          <a:stretch/>
        </p:blipFill>
        <p:spPr>
          <a:xfrm rot="338400">
            <a:off x="1276200" y="5178240"/>
            <a:ext cx="2046960" cy="144108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185" name="Рисунок 9" descr=""/>
          <p:cNvPicPr/>
          <p:nvPr/>
        </p:nvPicPr>
        <p:blipFill>
          <a:blip r:embed="rId8"/>
          <a:srcRect l="2750" t="2382" r="12838" b="13435"/>
          <a:stretch/>
        </p:blipFill>
        <p:spPr>
          <a:xfrm>
            <a:off x="276120" y="2661120"/>
            <a:ext cx="5316840" cy="2981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6" name="Рисунок 10" descr=""/>
          <p:cNvPicPr/>
          <p:nvPr/>
        </p:nvPicPr>
        <p:blipFill>
          <a:blip r:embed="rId9"/>
          <a:stretch/>
        </p:blipFill>
        <p:spPr>
          <a:xfrm>
            <a:off x="5568480" y="620640"/>
            <a:ext cx="3132720" cy="4177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7" name="CustomShape 1"/>
          <p:cNvSpPr/>
          <p:nvPr/>
        </p:nvSpPr>
        <p:spPr>
          <a:xfrm>
            <a:off x="586800" y="586440"/>
            <a:ext cx="2232000" cy="158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i="1"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Как же всё успеть… И почему в сутках только 24 часа? А ещё было бы неплохо реализовать такую идею… Ой, побежала к конкурсу готовиться!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78" dur="indefinite" restart="never" nodeType="tmRoot">
          <p:childTnLst>
            <p:seq>
              <p:cTn id="179" dur="indefinite" nodeType="mainSeq"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500"/>
                            </p:stCondLst>
                            <p:childTnLst>
                              <p:par>
                                <p:cTn id="194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000"/>
                            </p:stCondLst>
                            <p:childTnLst>
                              <p:par>
                                <p:cTn id="198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500"/>
                            </p:stCondLst>
                            <p:childTnLst>
                              <p:par>
                                <p:cTn id="202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0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2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3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1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nodeType="click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9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2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4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5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2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Рисунок 11" descr=""/>
          <p:cNvPicPr/>
          <p:nvPr/>
        </p:nvPicPr>
        <p:blipFill>
          <a:blip r:embed="rId1"/>
          <a:stretch/>
        </p:blipFill>
        <p:spPr>
          <a:xfrm rot="12107400">
            <a:off x="124560" y="1782000"/>
            <a:ext cx="3018240" cy="2125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9" name="Рисунок 10" descr=""/>
          <p:cNvPicPr/>
          <p:nvPr/>
        </p:nvPicPr>
        <p:blipFill>
          <a:blip r:embed="rId2"/>
          <a:stretch/>
        </p:blipFill>
        <p:spPr>
          <a:xfrm rot="17870400">
            <a:off x="696960" y="1134720"/>
            <a:ext cx="1988640" cy="289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0" name="Рисунок 3" descr=""/>
          <p:cNvPicPr/>
          <p:nvPr/>
        </p:nvPicPr>
        <p:blipFill>
          <a:blip r:embed="rId3"/>
          <a:stretch/>
        </p:blipFill>
        <p:spPr>
          <a:xfrm rot="18606600">
            <a:off x="971280" y="857160"/>
            <a:ext cx="2095200" cy="2981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1" name="Picture 2" descr=""/>
          <p:cNvPicPr/>
          <p:nvPr/>
        </p:nvPicPr>
        <p:blipFill>
          <a:blip r:embed="rId4"/>
          <a:stretch/>
        </p:blipFill>
        <p:spPr>
          <a:xfrm rot="19641600">
            <a:off x="1191240" y="450360"/>
            <a:ext cx="2536560" cy="3487320"/>
          </a:xfrm>
          <a:prstGeom prst="rect">
            <a:avLst/>
          </a:prstGeom>
          <a:ln>
            <a:noFill/>
          </a:ln>
        </p:spPr>
      </p:pic>
      <p:pic>
        <p:nvPicPr>
          <p:cNvPr id="192" name="Рисунок 4" descr=""/>
          <p:cNvPicPr/>
          <p:nvPr/>
        </p:nvPicPr>
        <p:blipFill>
          <a:blip r:embed="rId5"/>
          <a:stretch/>
        </p:blipFill>
        <p:spPr>
          <a:xfrm>
            <a:off x="5370480" y="621720"/>
            <a:ext cx="3676680" cy="2451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3" name="Рисунок 9" descr=""/>
          <p:cNvPicPr/>
          <p:nvPr/>
        </p:nvPicPr>
        <p:blipFill>
          <a:blip r:embed="rId6"/>
          <a:stretch/>
        </p:blipFill>
        <p:spPr>
          <a:xfrm rot="794400">
            <a:off x="6114600" y="3299760"/>
            <a:ext cx="2355480" cy="314064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194" name="Рисунок 8" descr=""/>
          <p:cNvPicPr/>
          <p:nvPr/>
        </p:nvPicPr>
        <p:blipFill>
          <a:blip r:embed="rId7"/>
          <a:stretch/>
        </p:blipFill>
        <p:spPr>
          <a:xfrm>
            <a:off x="1012320" y="4428720"/>
            <a:ext cx="3221280" cy="2322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" name="Picture 2" descr=""/>
          <p:cNvPicPr/>
          <p:nvPr/>
        </p:nvPicPr>
        <p:blipFill>
          <a:blip r:embed="rId8"/>
          <a:stretch/>
        </p:blipFill>
        <p:spPr>
          <a:xfrm>
            <a:off x="3570120" y="3235320"/>
            <a:ext cx="2515320" cy="2017440"/>
          </a:xfrm>
          <a:prstGeom prst="rect">
            <a:avLst/>
          </a:prstGeom>
          <a:ln>
            <a:noFill/>
          </a:ln>
        </p:spPr>
      </p:pic>
      <p:sp>
        <p:nvSpPr>
          <p:cNvPr id="196" name="CustomShape 1"/>
          <p:cNvSpPr/>
          <p:nvPr/>
        </p:nvSpPr>
        <p:spPr>
          <a:xfrm>
            <a:off x="3974400" y="3497400"/>
            <a:ext cx="1706400" cy="1155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Мы как с мамой зашли сюда и мне нравится. Тут мой синий кот. Я так слепила.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97" name="Рисунок 2" descr=""/>
          <p:cNvPicPr/>
          <p:nvPr/>
        </p:nvPicPr>
        <p:blipFill>
          <a:blip r:embed="rId9"/>
          <a:stretch/>
        </p:blipFill>
        <p:spPr>
          <a:xfrm rot="20485800">
            <a:off x="2291760" y="85320"/>
            <a:ext cx="2378520" cy="3171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8" name="Рисунок 6" descr=""/>
          <p:cNvPicPr/>
          <p:nvPr/>
        </p:nvPicPr>
        <p:blipFill>
          <a:blip r:embed="rId10"/>
          <a:stretch/>
        </p:blipFill>
        <p:spPr>
          <a:xfrm>
            <a:off x="3285720" y="173880"/>
            <a:ext cx="2043000" cy="2897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timing>
    <p:tnLst>
      <p:par>
        <p:cTn id="227" dur="indefinite" restart="never" nodeType="tmRoot">
          <p:childTnLst>
            <p:seq>
              <p:cTn id="228" dur="indefinite" nodeType="mainSeq"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nodeType="with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23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nodeType="with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23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nodeType="with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23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00"/>
                            </p:stCondLst>
                            <p:childTnLst>
                              <p:par>
                                <p:cTn id="241" nodeType="after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24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000"/>
                            </p:stCondLst>
                            <p:childTnLst>
                              <p:par>
                                <p:cTn id="245" nodeType="after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24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500"/>
                            </p:stCondLst>
                            <p:childTnLst>
                              <p:par>
                                <p:cTn id="249" nodeType="after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25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000"/>
                            </p:stCondLst>
                            <p:childTnLst>
                              <p:par>
                                <p:cTn id="253" nodeType="after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25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500"/>
                            </p:stCondLst>
                            <p:childTnLst>
                              <p:par>
                                <p:cTn id="257" nodeType="afterEffect" fill="hold" presetClass="entr" presetID="22" presetSubtype="4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25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CustomShape 1"/>
          <p:cNvSpPr/>
          <p:nvPr/>
        </p:nvSpPr>
        <p:spPr>
          <a:xfrm>
            <a:off x="3101400" y="3626640"/>
            <a:ext cx="5486040" cy="237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1879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Контактные данные: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79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Коваленко Татьяна,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79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ru-RU" sz="1879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директор Центра дополнительного образования «НеШкола» г. Губкина Белгородской обл.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79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+7-906-602-28-78, </a:t>
            </a:r>
            <a:r>
              <a:rPr b="1" lang="ru-RU" sz="1879" spc="-1" strike="noStrike" u="sng">
                <a:solidFill>
                  <a:srgbClr val="004d99"/>
                </a:solidFill>
                <a:uFill>
                  <a:solidFill>
                    <a:srgbClr val="ffffff"/>
                  </a:solidFill>
                </a:uFill>
                <a:latin typeface="Arial"/>
                <a:hlinkClick r:id="rId1"/>
              </a:rPr>
              <a:t>centr.vnesh.rab@yandex.ru</a:t>
            </a:r>
            <a:r>
              <a:rPr b="1" lang="ru-RU" sz="1879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0" name="Рисунок 1" descr=""/>
          <p:cNvPicPr/>
          <p:nvPr/>
        </p:nvPicPr>
        <p:blipFill>
          <a:blip r:embed="rId2"/>
          <a:stretch/>
        </p:blipFill>
        <p:spPr>
          <a:xfrm>
            <a:off x="1521720" y="260640"/>
            <a:ext cx="4666680" cy="3156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1" name="Рисунок 2" descr=""/>
          <p:cNvPicPr/>
          <p:nvPr/>
        </p:nvPicPr>
        <p:blipFill>
          <a:blip r:embed="rId3"/>
          <a:stretch/>
        </p:blipFill>
        <p:spPr>
          <a:xfrm>
            <a:off x="421560" y="4122000"/>
            <a:ext cx="1099800" cy="1295640"/>
          </a:xfrm>
          <a:prstGeom prst="rect">
            <a:avLst/>
          </a:prstGeom>
          <a:ln>
            <a:noFill/>
          </a:ln>
        </p:spPr>
      </p:pic>
      <p:pic>
        <p:nvPicPr>
          <p:cNvPr id="202" name="Рисунок 4" descr=""/>
          <p:cNvPicPr/>
          <p:nvPr/>
        </p:nvPicPr>
        <p:blipFill>
          <a:blip r:embed="rId4"/>
          <a:stretch/>
        </p:blipFill>
        <p:spPr>
          <a:xfrm>
            <a:off x="1691640" y="4122000"/>
            <a:ext cx="1409400" cy="14094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260" dur="indefinite" restart="never" nodeType="tmRoot">
          <p:childTnLst>
            <p:seq>
              <p:cTn id="26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Рисунок 3" descr=""/>
          <p:cNvPicPr/>
          <p:nvPr/>
        </p:nvPicPr>
        <p:blipFill>
          <a:blip r:embed="rId1"/>
          <a:stretch/>
        </p:blipFill>
        <p:spPr>
          <a:xfrm>
            <a:off x="3905640" y="3246120"/>
            <a:ext cx="4642920" cy="3498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" name="Рисунок 9" descr=""/>
          <p:cNvPicPr/>
          <p:nvPr/>
        </p:nvPicPr>
        <p:blipFill>
          <a:blip r:embed="rId2"/>
          <a:stretch/>
        </p:blipFill>
        <p:spPr>
          <a:xfrm>
            <a:off x="-76320" y="3374280"/>
            <a:ext cx="4248360" cy="3408840"/>
          </a:xfrm>
          <a:prstGeom prst="rect">
            <a:avLst/>
          </a:prstGeom>
          <a:ln>
            <a:noFill/>
          </a:ln>
        </p:spPr>
      </p:pic>
      <p:pic>
        <p:nvPicPr>
          <p:cNvPr id="88" name="Рисунок 12" descr=""/>
          <p:cNvPicPr/>
          <p:nvPr/>
        </p:nvPicPr>
        <p:blipFill>
          <a:blip r:embed="rId3"/>
          <a:stretch/>
        </p:blipFill>
        <p:spPr>
          <a:xfrm>
            <a:off x="3989160" y="188640"/>
            <a:ext cx="4968720" cy="2905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9" name="CustomShape 1"/>
          <p:cNvSpPr/>
          <p:nvPr/>
        </p:nvSpPr>
        <p:spPr>
          <a:xfrm>
            <a:off x="539640" y="4085640"/>
            <a:ext cx="3365640" cy="1369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i="1"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Куда же я попала?! Что это за учреждение?! Не слышала о нём.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i="1"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Какие же они милые и наивные – мои воспитанницы… Оказывается, работать с детьми сложно, но очень интересно…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0" name="Рисунок 11" descr=""/>
          <p:cNvPicPr/>
          <p:nvPr/>
        </p:nvPicPr>
        <p:blipFill>
          <a:blip r:embed="rId4"/>
          <a:srcRect l="11209" t="0" r="11970" b="0"/>
          <a:stretch/>
        </p:blipFill>
        <p:spPr>
          <a:xfrm>
            <a:off x="212040" y="620640"/>
            <a:ext cx="3960000" cy="2945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timing>
    <p:tnLst>
      <p:par>
        <p:cTn id="3" dur="indefinite" restart="never" nodeType="tmRoot">
          <p:childTnLst>
            <p:seq>
              <p:cTn id="4" dur="indefinite" nodeType="mainSeq"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nodeType="after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Рисунок 4" descr=""/>
          <p:cNvPicPr/>
          <p:nvPr/>
        </p:nvPicPr>
        <p:blipFill>
          <a:blip r:embed="rId1"/>
          <a:stretch/>
        </p:blipFill>
        <p:spPr>
          <a:xfrm>
            <a:off x="3348000" y="3308760"/>
            <a:ext cx="4920120" cy="35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" name="Рисунок 3" descr=""/>
          <p:cNvPicPr/>
          <p:nvPr/>
        </p:nvPicPr>
        <p:blipFill>
          <a:blip r:embed="rId2"/>
          <a:stretch/>
        </p:blipFill>
        <p:spPr>
          <a:xfrm rot="14862000">
            <a:off x="945720" y="268560"/>
            <a:ext cx="2833920" cy="4072320"/>
          </a:xfrm>
          <a:prstGeom prst="rect">
            <a:avLst/>
          </a:prstGeom>
          <a:ln>
            <a:noFill/>
          </a:ln>
        </p:spPr>
      </p:pic>
      <p:pic>
        <p:nvPicPr>
          <p:cNvPr id="93" name="Рисунок 5" descr=""/>
          <p:cNvPicPr/>
          <p:nvPr/>
        </p:nvPicPr>
        <p:blipFill>
          <a:blip r:embed="rId3"/>
          <a:stretch/>
        </p:blipFill>
        <p:spPr>
          <a:xfrm>
            <a:off x="4572000" y="188640"/>
            <a:ext cx="4248360" cy="3408840"/>
          </a:xfrm>
          <a:prstGeom prst="rect">
            <a:avLst/>
          </a:prstGeom>
          <a:ln>
            <a:noFill/>
          </a:ln>
        </p:spPr>
      </p:pic>
      <p:sp>
        <p:nvSpPr>
          <p:cNvPr id="94" name="CustomShape 1"/>
          <p:cNvSpPr/>
          <p:nvPr/>
        </p:nvSpPr>
        <p:spPr>
          <a:xfrm>
            <a:off x="5220000" y="827280"/>
            <a:ext cx="3048120" cy="146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i="1" lang="ru-RU" sz="18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Кошмар!!! Как же всё успеть: написать дипломную работу, не завалить госы, всё успеть на работе!..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7" dur="indefinite" restart="never" nodeType="tmRoot">
          <p:childTnLst>
            <p:seq>
              <p:cTn id="18" dur="indefinite" nodeType="mainSeq"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after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2" descr=""/>
          <p:cNvPicPr/>
          <p:nvPr/>
        </p:nvPicPr>
        <p:blipFill>
          <a:blip r:embed="rId1"/>
          <a:stretch/>
        </p:blipFill>
        <p:spPr>
          <a:xfrm>
            <a:off x="5207760" y="3410640"/>
            <a:ext cx="4083480" cy="3274920"/>
          </a:xfrm>
          <a:prstGeom prst="rect">
            <a:avLst/>
          </a:prstGeom>
          <a:ln>
            <a:noFill/>
          </a:ln>
        </p:spPr>
      </p:pic>
      <p:sp>
        <p:nvSpPr>
          <p:cNvPr id="96" name="CustomShape 1"/>
          <p:cNvSpPr/>
          <p:nvPr/>
        </p:nvSpPr>
        <p:spPr>
          <a:xfrm>
            <a:off x="4284000" y="68400"/>
            <a:ext cx="4859640" cy="338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Центр внешкольной работы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2020 г.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структурное подразделение – </a:t>
            </a: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Центр интеллектуального развития детей и юношества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12 штатных работников </a:t>
            </a: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(включая заместителей директора, методистов, педагогов-организаторов, педагогов дополнительного образования) и </a:t>
            </a: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32 совместителя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204 кв.м.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750 учащихся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17 сельских школ, 1 городская - </a:t>
            </a: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на базе которых организованы занятия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CustomShape 2"/>
          <p:cNvSpPr/>
          <p:nvPr/>
        </p:nvSpPr>
        <p:spPr>
          <a:xfrm>
            <a:off x="179640" y="3582720"/>
            <a:ext cx="6012720" cy="3047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«</a:t>
            </a:r>
            <a:r>
              <a:rPr b="1" lang="ru-RU" sz="2000" spc="-1" strike="noStrike">
                <a:solidFill>
                  <a:srgbClr val="c4ccf1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НеШкола»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2022 г.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182c4c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5 направленностей </a:t>
            </a:r>
            <a:r>
              <a:rPr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(включая техническую)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182c4c"/>
              </a:buClr>
              <a:buFont typeface="Arial"/>
              <a:buChar char="•"/>
            </a:pPr>
            <a:r>
              <a:rPr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структурное подразделение</a:t>
            </a:r>
            <a:r>
              <a:rPr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 </a:t>
            </a:r>
            <a:r>
              <a:rPr lang="ru-RU" sz="18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«Дом ЮНАРМИИ»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182c4c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19 штатных работников и 23 совместителя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182c4c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собственное здание 477 кв.м.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182c4c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898 учащихся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182c4c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17 сельских, 5 городских школ, 1 детский сад, </a:t>
            </a:r>
            <a:r>
              <a:rPr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на базе которых организованы  занятия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8" name="CustomShape 3"/>
          <p:cNvSpPr/>
          <p:nvPr/>
        </p:nvSpPr>
        <p:spPr>
          <a:xfrm>
            <a:off x="109800" y="82080"/>
            <a:ext cx="4283640" cy="347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Районный центр внешкольного воспитания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2000 г.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4 направленности </a:t>
            </a: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(физкультурно-спортивная,  туристско-краеведческая, художественная,  социально-педагогическая)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1 штатный работник </a:t>
            </a: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(директор) и </a:t>
            </a: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37 педагогов-совместителей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7 кв.м.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609 воспитанников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19 сельских школ, </a:t>
            </a: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на базе которых организованы занятия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CustomShape 4"/>
          <p:cNvSpPr/>
          <p:nvPr/>
        </p:nvSpPr>
        <p:spPr>
          <a:xfrm>
            <a:off x="5701320" y="3970440"/>
            <a:ext cx="3096000" cy="158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i="1"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Мы – крутые! Я очень нами горжусь. Мы доказали коллегам и начальству, что не лыком шиты, о нас знают не только в Белгородской области, но и далеко за её пределами. Как классно с удовольствием идти на работу!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CustomShape 5"/>
          <p:cNvSpPr/>
          <p:nvPr/>
        </p:nvSpPr>
        <p:spPr>
          <a:xfrm>
            <a:off x="300600" y="3590640"/>
            <a:ext cx="5400360" cy="396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c4ccf1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Центр дополнительного образования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ransition spd="med">
    <p:fade/>
  </p:transition>
  <p:timing>
    <p:tnLst>
      <p:par>
        <p:cTn id="26" dur="indefinite" restart="never" nodeType="tmRoot">
          <p:childTnLst>
            <p:seq>
              <p:cTn id="27" dur="indefinite" nodeType="mainSeq"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after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nodeType="afterEffect" fill="hold" presetClass="entr" presetID="53" presetSubtype="16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nodeType="afterEffect" fill="hold" presetClass="entr" presetID="53" presetSubtype="16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nodeType="withEffect" fill="hold" presetClass="entr" presetID="53" presetSubtype="16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nodeType="withEffect" fill="hold" presetClass="entr" presetID="53" presetSubtype="16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nodeType="withEffect" fill="hold" presetClass="entr" presetID="53" presetSubtype="16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Рисунок 3" descr=""/>
          <p:cNvPicPr/>
          <p:nvPr/>
        </p:nvPicPr>
        <p:blipFill>
          <a:blip r:embed="rId1"/>
          <a:stretch/>
        </p:blipFill>
        <p:spPr>
          <a:xfrm>
            <a:off x="107640" y="3706200"/>
            <a:ext cx="4355640" cy="2502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" name="Picture 2" descr=""/>
          <p:cNvPicPr/>
          <p:nvPr/>
        </p:nvPicPr>
        <p:blipFill>
          <a:blip r:embed="rId2"/>
          <a:stretch/>
        </p:blipFill>
        <p:spPr>
          <a:xfrm>
            <a:off x="315720" y="160920"/>
            <a:ext cx="3356280" cy="2691720"/>
          </a:xfrm>
          <a:prstGeom prst="rect">
            <a:avLst/>
          </a:prstGeom>
          <a:ln>
            <a:noFill/>
          </a:ln>
        </p:spPr>
      </p:pic>
      <p:sp>
        <p:nvSpPr>
          <p:cNvPr id="103" name="CustomShape 1"/>
          <p:cNvSpPr/>
          <p:nvPr/>
        </p:nvSpPr>
        <p:spPr>
          <a:xfrm>
            <a:off x="827640" y="609480"/>
            <a:ext cx="2520000" cy="1369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i="1"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У нас классный коллектив! Как же я их всех люблю! Правда, иногда, хочется кричать, топать ногами… Так, спокойствие… только спокойствие…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4" name="Picture 2" descr=""/>
          <p:cNvPicPr/>
          <p:nvPr/>
        </p:nvPicPr>
        <p:blipFill>
          <a:blip r:embed="rId3"/>
          <a:stretch/>
        </p:blipFill>
        <p:spPr>
          <a:xfrm>
            <a:off x="3672360" y="183240"/>
            <a:ext cx="432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5" name="Рисунок 6" descr=""/>
          <p:cNvPicPr/>
          <p:nvPr/>
        </p:nvPicPr>
        <p:blipFill>
          <a:blip r:embed="rId4"/>
          <a:stretch/>
        </p:blipFill>
        <p:spPr>
          <a:xfrm>
            <a:off x="4463640" y="3086280"/>
            <a:ext cx="4283640" cy="2855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timing>
    <p:tnLst>
      <p:par>
        <p:cTn id="62" dur="indefinite" restart="never" nodeType="tmRoot">
          <p:childTnLst>
            <p:seq>
              <p:cTn id="63" dur="indefinite" nodeType="mainSeq"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7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7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451800" y="328320"/>
            <a:ext cx="8496720" cy="3656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Население Губкинского городского округа                 тыс. человек.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	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	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учреждений дополнительного образования детей системы образования (станции юннатов, туристов, техников, Дворец детского творчества и пр.)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         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	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	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спортивных школы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	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учреждения культурно-досугового типа (центры культурного   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                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развития, досуговые центры, дома культуры и пр.)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	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	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учреждений дополнительного образования сферы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	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	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культуры (школы искусств, музыкальные и художественные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	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	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школы)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7" name="Picture 2" descr=""/>
          <p:cNvPicPr/>
          <p:nvPr/>
        </p:nvPicPr>
        <p:blipFill>
          <a:blip r:embed="rId1"/>
          <a:stretch/>
        </p:blipFill>
        <p:spPr>
          <a:xfrm>
            <a:off x="2555640" y="3999600"/>
            <a:ext cx="3644280" cy="2922840"/>
          </a:xfrm>
          <a:prstGeom prst="rect">
            <a:avLst/>
          </a:prstGeom>
          <a:ln>
            <a:noFill/>
          </a:ln>
        </p:spPr>
      </p:pic>
      <p:sp>
        <p:nvSpPr>
          <p:cNvPr id="108" name="CustomShape 2"/>
          <p:cNvSpPr/>
          <p:nvPr/>
        </p:nvSpPr>
        <p:spPr>
          <a:xfrm>
            <a:off x="3261960" y="4221000"/>
            <a:ext cx="2232000" cy="179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i="1"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Проект? Что такое проект? И кто придумал ВСЁ ЭТО?!!!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i="1"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Чтооооо? Ещё какой-то Навигатор? А это кто придумал?!!! Как можно так работать?! Спасите, помогите!!!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CustomShape 3"/>
          <p:cNvSpPr/>
          <p:nvPr/>
        </p:nvSpPr>
        <p:spPr>
          <a:xfrm>
            <a:off x="4870080" y="68760"/>
            <a:ext cx="1259280" cy="91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algn="ctr">
              <a:lnSpc>
                <a:spcPct val="100000"/>
              </a:lnSpc>
            </a:pPr>
            <a:r>
              <a:rPr lang="ru-RU" sz="5400" spc="-1" strike="noStrike">
                <a:solidFill>
                  <a:srgbClr val="6076b4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115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0" name="CustomShape 4"/>
          <p:cNvSpPr/>
          <p:nvPr/>
        </p:nvSpPr>
        <p:spPr>
          <a:xfrm>
            <a:off x="909720" y="530280"/>
            <a:ext cx="527040" cy="91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/>
          <a:p>
            <a:pPr algn="ctr">
              <a:lnSpc>
                <a:spcPct val="100000"/>
              </a:lnSpc>
            </a:pPr>
            <a:r>
              <a:rPr lang="ru-RU" sz="5400" spc="-1" strike="noStrike">
                <a:solidFill>
                  <a:srgbClr val="6076b4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7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CustomShape 5"/>
          <p:cNvSpPr/>
          <p:nvPr/>
        </p:nvSpPr>
        <p:spPr>
          <a:xfrm>
            <a:off x="1837440" y="1639080"/>
            <a:ext cx="527040" cy="91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/>
          <a:p>
            <a:pPr algn="ctr">
              <a:lnSpc>
                <a:spcPct val="100000"/>
              </a:lnSpc>
            </a:pPr>
            <a:r>
              <a:rPr lang="ru-RU" sz="5400" spc="-1" strike="noStrike">
                <a:solidFill>
                  <a:srgbClr val="6076b4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3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CustomShape 6"/>
          <p:cNvSpPr/>
          <p:nvPr/>
        </p:nvSpPr>
        <p:spPr>
          <a:xfrm>
            <a:off x="472680" y="2425680"/>
            <a:ext cx="869760" cy="91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/>
          <a:p>
            <a:pPr algn="ctr">
              <a:lnSpc>
                <a:spcPct val="100000"/>
              </a:lnSpc>
            </a:pPr>
            <a:r>
              <a:rPr lang="ru-RU" sz="5400" spc="-1" strike="noStrike">
                <a:solidFill>
                  <a:srgbClr val="6076b4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32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CustomShape 7"/>
          <p:cNvSpPr/>
          <p:nvPr/>
        </p:nvSpPr>
        <p:spPr>
          <a:xfrm>
            <a:off x="1585800" y="3297600"/>
            <a:ext cx="527040" cy="91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/>
          <a:p>
            <a:pPr algn="ctr">
              <a:lnSpc>
                <a:spcPct val="100000"/>
              </a:lnSpc>
            </a:pPr>
            <a:r>
              <a:rPr lang="ru-RU" sz="5400" spc="-1" strike="noStrike">
                <a:solidFill>
                  <a:srgbClr val="6076b4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6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ransition spd="med">
    <p:fade/>
  </p:transition>
  <p:timing>
    <p:tnLst>
      <p:par>
        <p:cTn id="76" dur="indefinite" restart="never" nodeType="tmRoot">
          <p:childTnLst>
            <p:seq>
              <p:cTn id="77" dur="indefinite" nodeType="mainSeq"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131760" y="374400"/>
            <a:ext cx="8928720" cy="5844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2016 г.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- проект «Создание студии гончарного искусства «Жар-птица»;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2018 г.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- проект «Обучение основам компьютерной грамотности людей пожилого возраста Губкинского городского округа ("Возраст-user.ru");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2019 г.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площадка-новатор в сфере образования Белгородской области по теме «Развитие интеллектуально-творческого потенциала учащихся Губкинского городского округа через организацию проектно-исследовательской деятельности» («Наука-Технология-Творчество»);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проект «Особенная мастерская" для РАСпрекрасных детей в студии гончарного искусства "Жар-птица";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проект </a:t>
            </a: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«</a:t>
            </a: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Образовательный хакатон как инструмент развития и популяризации истории и культуры Губкинского городского округа»;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«Мобильный STEAM-центр как развивающая образовательная экосистема дополнительного образования детей и взрослых»;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2020 г.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проект «МЫМЕНТАЛЬНЫЕ»;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проект «Равные возможности» (Вовлечение в систему дополнительного образования Губкинского городского округа детей с расстройствами аутистического спектра);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2020-2022 г. – региональная инновационная площадка по теме «Наставничество как ресурс эффективного управления и развития организации дополнительного образования в рамках реализации национального проекта «Образование»;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2021 г.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проект «Добрых рук мастерство» (создание ткацкой мастерской);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проект междисциплинарная школа #Техно-Ап 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(Технологическое (STEAM) предпринимательство)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- проект «Синий кот»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CustomShape 2"/>
          <p:cNvSpPr/>
          <p:nvPr/>
        </p:nvSpPr>
        <p:spPr>
          <a:xfrm>
            <a:off x="971640" y="260640"/>
            <a:ext cx="7772040" cy="43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b"/>
          <a:p>
            <a:pPr>
              <a:lnSpc>
                <a:spcPct val="100000"/>
              </a:lnSpc>
            </a:pPr>
            <a:r>
              <a:rPr lang="ru-RU" sz="2000" spc="-1" strike="noStrike">
                <a:solidFill>
                  <a:srgbClr val="2c395e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Инновационная деятельность и победы в грантовых конкурсах</a:t>
            </a:r>
            <a:endParaRPr lang="ru-RU" sz="5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6" name="Picture 2" descr=""/>
          <p:cNvPicPr/>
          <p:nvPr/>
        </p:nvPicPr>
        <p:blipFill>
          <a:blip r:embed="rId1"/>
          <a:stretch/>
        </p:blipFill>
        <p:spPr>
          <a:xfrm>
            <a:off x="5796000" y="4840200"/>
            <a:ext cx="2515320" cy="2017440"/>
          </a:xfrm>
          <a:prstGeom prst="rect">
            <a:avLst/>
          </a:prstGeom>
          <a:ln>
            <a:noFill/>
          </a:ln>
        </p:spPr>
      </p:pic>
      <p:sp>
        <p:nvSpPr>
          <p:cNvPr id="117" name="CustomShape 3"/>
          <p:cNvSpPr/>
          <p:nvPr/>
        </p:nvSpPr>
        <p:spPr>
          <a:xfrm>
            <a:off x="6297840" y="4941000"/>
            <a:ext cx="1511640" cy="1185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i="1" lang="ru-RU" sz="12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Конкурс  проектов? Конечно, участвуем! Какая, вы говорите, сумма гранта? У нас как раз есть идея!!!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ransition spd="med">
    <p:fade/>
  </p:transition>
  <p:timing>
    <p:tnLst>
      <p:par>
        <p:cTn id="90" dur="indefinite" restart="never" nodeType="tmRoot">
          <p:childTnLst>
            <p:seq>
              <p:cTn id="91" dur="indefinite" nodeType="mainSeq"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nodeType="after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9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0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ustomShape 1"/>
          <p:cNvSpPr/>
          <p:nvPr/>
        </p:nvSpPr>
        <p:spPr>
          <a:xfrm>
            <a:off x="251280" y="277920"/>
            <a:ext cx="8712720" cy="700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Всего 32 дополнительных общеобразовательных (общеразвивающих) программы, из них 7 адаптированных.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9" name="Рисунок 6" descr=""/>
          <p:cNvPicPr/>
          <p:nvPr/>
        </p:nvPicPr>
        <p:blipFill>
          <a:blip r:embed="rId1"/>
          <a:stretch/>
        </p:blipFill>
        <p:spPr>
          <a:xfrm>
            <a:off x="3474360" y="3307320"/>
            <a:ext cx="2448000" cy="3264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0" name="Picture 2" descr=""/>
          <p:cNvPicPr/>
          <p:nvPr/>
        </p:nvPicPr>
        <p:blipFill>
          <a:blip r:embed="rId2"/>
          <a:stretch/>
        </p:blipFill>
        <p:spPr>
          <a:xfrm>
            <a:off x="5449320" y="881280"/>
            <a:ext cx="2308320" cy="2939760"/>
          </a:xfrm>
          <a:prstGeom prst="rect">
            <a:avLst/>
          </a:prstGeom>
          <a:ln>
            <a:noFill/>
          </a:ln>
        </p:spPr>
      </p:pic>
      <p:pic>
        <p:nvPicPr>
          <p:cNvPr id="121" name="Рисунок 7" descr=""/>
          <p:cNvPicPr/>
          <p:nvPr/>
        </p:nvPicPr>
        <p:blipFill>
          <a:blip r:embed="rId3"/>
          <a:stretch/>
        </p:blipFill>
        <p:spPr>
          <a:xfrm>
            <a:off x="828000" y="2858760"/>
            <a:ext cx="2520000" cy="3359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" name="CustomShape 2"/>
          <p:cNvSpPr/>
          <p:nvPr/>
        </p:nvSpPr>
        <p:spPr>
          <a:xfrm>
            <a:off x="3311640" y="1062360"/>
            <a:ext cx="2520000" cy="942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Гончарная мастерская программы «РАСпрекрасная керамика» и «В кругу»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CustomShape 3"/>
          <p:cNvSpPr/>
          <p:nvPr/>
        </p:nvSpPr>
        <p:spPr>
          <a:xfrm>
            <a:off x="135360" y="5782320"/>
            <a:ext cx="1647000" cy="729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Кулинарная мастерская «Дом белого кролика»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CustomShape 4"/>
          <p:cNvSpPr/>
          <p:nvPr/>
        </p:nvSpPr>
        <p:spPr>
          <a:xfrm>
            <a:off x="3919680" y="2492280"/>
            <a:ext cx="1662480" cy="729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Швейная мастерская «Задумочки»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5" name="Picture 2" descr=""/>
          <p:cNvPicPr/>
          <p:nvPr/>
        </p:nvPicPr>
        <p:blipFill>
          <a:blip r:embed="rId4"/>
          <a:stretch/>
        </p:blipFill>
        <p:spPr>
          <a:xfrm>
            <a:off x="443880" y="904680"/>
            <a:ext cx="3101400" cy="2325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" name="Рисунок 3" descr=""/>
          <p:cNvPicPr/>
          <p:nvPr/>
        </p:nvPicPr>
        <p:blipFill>
          <a:blip r:embed="rId5"/>
          <a:stretch/>
        </p:blipFill>
        <p:spPr>
          <a:xfrm>
            <a:off x="7213680" y="2175840"/>
            <a:ext cx="1740240" cy="3166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7" name="CustomShape 5"/>
          <p:cNvSpPr/>
          <p:nvPr/>
        </p:nvSpPr>
        <p:spPr>
          <a:xfrm>
            <a:off x="5966640" y="3717000"/>
            <a:ext cx="1273680" cy="729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Мастерская «Ткацкий дворик»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8" name="Picture 2" descr=""/>
          <p:cNvPicPr/>
          <p:nvPr/>
        </p:nvPicPr>
        <p:blipFill>
          <a:blip r:embed="rId6"/>
          <a:stretch/>
        </p:blipFill>
        <p:spPr>
          <a:xfrm>
            <a:off x="5820840" y="4815720"/>
            <a:ext cx="2515320" cy="2017440"/>
          </a:xfrm>
          <a:prstGeom prst="rect">
            <a:avLst/>
          </a:prstGeom>
          <a:ln>
            <a:noFill/>
          </a:ln>
        </p:spPr>
      </p:pic>
      <p:sp>
        <p:nvSpPr>
          <p:cNvPr id="129" name="CustomShape 6"/>
          <p:cNvSpPr/>
          <p:nvPr/>
        </p:nvSpPr>
        <p:spPr>
          <a:xfrm>
            <a:off x="6142680" y="4952160"/>
            <a:ext cx="1872000" cy="1369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Конечно, мы боялись начинать… Но, если вы попробуете, у вас два пути, а если нет…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ransition spd="med">
    <p:fade/>
  </p:transition>
  <p:timing>
    <p:tnLst>
      <p:par>
        <p:cTn id="104" dur="indefinite" restart="never" nodeType="tmRoot">
          <p:childTnLst>
            <p:seq>
              <p:cTn id="105" dur="indefinite" nodeType="mainSeq"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nodeType="after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1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1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2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nodeType="with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3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3276000" y="465480"/>
            <a:ext cx="4893840" cy="58680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>
              <a:lnSpc>
                <a:spcPct val="100000"/>
              </a:lnSpc>
            </a:pPr>
            <a:r>
              <a:rPr lang="ru-RU" sz="2800" spc="-1" strike="noStrike">
                <a:solidFill>
                  <a:srgbClr val="2c395e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С кем мы сотрудничаем… И это далеко не все!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Palatino Linotype"/>
            </a:endParaRPr>
          </a:p>
        </p:txBody>
      </p:sp>
      <p:sp>
        <p:nvSpPr>
          <p:cNvPr id="131" name="CustomShape 2"/>
          <p:cNvSpPr/>
          <p:nvPr/>
        </p:nvSpPr>
        <p:spPr>
          <a:xfrm>
            <a:off x="2004840" y="3866760"/>
            <a:ext cx="1532520" cy="1315800"/>
          </a:xfrm>
          <a:prstGeom prst="hexagon">
            <a:avLst>
              <a:gd name="adj" fmla="val 25000"/>
              <a:gd name="vf" fmla="val 115470"/>
            </a:avLst>
          </a:prstGeom>
          <a:gradFill>
            <a:gsLst>
              <a:gs pos="0">
                <a:schemeClr val="accent1">
                  <a:shade val="50000"/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1">
                  <a:shade val="50000"/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1">
                  <a:shade val="50000"/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prstMaterial="plastic">
            <a:bevelT prst="relaxedInset" w="127000" h="25400"/>
          </a:sp3d>
        </p:spPr>
        <p:style>
          <a:lnRef idx="0"/>
          <a:fillRef idx="0"/>
          <a:effectRef idx="2"/>
          <a:fontRef idx="minor"/>
        </p:style>
        <p:txBody>
          <a:bodyPr lIns="0" rIns="0" tIns="16560" bIns="16560" anchor="ctr"/>
          <a:p>
            <a:pPr algn="ctr">
              <a:lnSpc>
                <a:spcPct val="90000"/>
              </a:lnSpc>
            </a:pPr>
            <a:r>
              <a:rPr lang="ru-RU" sz="13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Учреждения образования, культуры и спорта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CustomShape 3"/>
          <p:cNvSpPr/>
          <p:nvPr/>
        </p:nvSpPr>
        <p:spPr>
          <a:xfrm>
            <a:off x="2041560" y="4455720"/>
            <a:ext cx="178560" cy="1540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20650" h="3810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33" name="CustomShape 4"/>
          <p:cNvSpPr/>
          <p:nvPr/>
        </p:nvSpPr>
        <p:spPr>
          <a:xfrm>
            <a:off x="685800" y="3139200"/>
            <a:ext cx="1532520" cy="1315800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1"/>
            <a:stretch>
              <a:fillRect l="0" t="-7977" r="0" b="-7977"/>
            </a:stretch>
          </a:blipFill>
          <a:ln>
            <a:solidFill>
              <a:schemeClr val="accent1">
                <a:shade val="50000"/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35400" h="1635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34" name="CustomShape 5"/>
          <p:cNvSpPr/>
          <p:nvPr/>
        </p:nvSpPr>
        <p:spPr>
          <a:xfrm>
            <a:off x="1735920" y="4281120"/>
            <a:ext cx="178560" cy="1540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20650" h="3810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35" name="CustomShape 6"/>
          <p:cNvSpPr/>
          <p:nvPr/>
        </p:nvSpPr>
        <p:spPr>
          <a:xfrm>
            <a:off x="3324240" y="3135600"/>
            <a:ext cx="1532520" cy="1315800"/>
          </a:xfrm>
          <a:prstGeom prst="hexagon">
            <a:avLst>
              <a:gd name="adj" fmla="val 25000"/>
              <a:gd name="vf" fmla="val 115470"/>
            </a:avLst>
          </a:prstGeom>
          <a:gradFill>
            <a:gsLst>
              <a:gs pos="0">
                <a:schemeClr val="accent1">
                  <a:shade val="50000"/>
                  <a:hueOff val="69826"/>
                  <a:satOff val="-1332"/>
                  <a:lumOff val="13605"/>
                  <a:alphaOff val="0"/>
                  <a:shade val="51000"/>
                  <a:satMod val="130000"/>
                </a:schemeClr>
              </a:gs>
              <a:gs pos="80000">
                <a:schemeClr val="accent1">
                  <a:shade val="50000"/>
                  <a:hueOff val="69826"/>
                  <a:satOff val="-1332"/>
                  <a:lumOff val="13605"/>
                  <a:alphaOff val="0"/>
                  <a:shade val="93000"/>
                  <a:satMod val="130000"/>
                </a:schemeClr>
              </a:gs>
              <a:gs pos="100000">
                <a:schemeClr val="accent1">
                  <a:shade val="50000"/>
                  <a:hueOff val="69826"/>
                  <a:satOff val="-1332"/>
                  <a:lumOff val="13605"/>
                  <a:alphaOff val="0"/>
                  <a:shade val="94000"/>
                  <a:satMod val="135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prstMaterial="plastic">
            <a:bevelT prst="relaxedInset" w="127000" h="25400"/>
          </a:sp3d>
        </p:spPr>
        <p:style>
          <a:lnRef idx="0"/>
          <a:fillRef idx="0"/>
          <a:effectRef idx="2"/>
          <a:fontRef idx="minor"/>
        </p:style>
        <p:txBody>
          <a:bodyPr lIns="0" rIns="0" tIns="23040" bIns="23040" anchor="ctr"/>
          <a:p>
            <a:pPr algn="ctr">
              <a:lnSpc>
                <a:spcPct val="90000"/>
              </a:lnSpc>
            </a:pPr>
            <a:r>
              <a:rPr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ООШ №14 для учащихся с ОВЗ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CustomShape 7"/>
          <p:cNvSpPr/>
          <p:nvPr/>
        </p:nvSpPr>
        <p:spPr>
          <a:xfrm>
            <a:off x="4379040" y="4273920"/>
            <a:ext cx="178560" cy="1540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20650" h="3810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37" name="CustomShape 8"/>
          <p:cNvSpPr/>
          <p:nvPr/>
        </p:nvSpPr>
        <p:spPr>
          <a:xfrm>
            <a:off x="4642560" y="3864240"/>
            <a:ext cx="1532520" cy="13158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alpha val="9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shade val="50000"/>
                <a:hueOff val="69826"/>
                <a:satOff val="-1332"/>
                <a:lumOff val="13605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35400" h="1635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38" name="CustomShape 9"/>
          <p:cNvSpPr/>
          <p:nvPr/>
        </p:nvSpPr>
        <p:spPr>
          <a:xfrm>
            <a:off x="4680000" y="4449960"/>
            <a:ext cx="178560" cy="1540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20650" h="3810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39" name="CustomShape 10"/>
          <p:cNvSpPr/>
          <p:nvPr/>
        </p:nvSpPr>
        <p:spPr>
          <a:xfrm>
            <a:off x="2004840" y="2412000"/>
            <a:ext cx="1532520" cy="1315800"/>
          </a:xfrm>
          <a:prstGeom prst="hexagon">
            <a:avLst>
              <a:gd name="adj" fmla="val 25000"/>
              <a:gd name="vf" fmla="val 115470"/>
            </a:avLst>
          </a:prstGeom>
          <a:gradFill>
            <a:gsLst>
              <a:gs pos="0">
                <a:schemeClr val="accent1">
                  <a:shade val="50000"/>
                  <a:hueOff val="139652"/>
                  <a:satOff val="-2665"/>
                  <a:lumOff val="27211"/>
                  <a:alphaOff val="0"/>
                  <a:shade val="51000"/>
                  <a:satMod val="130000"/>
                </a:schemeClr>
              </a:gs>
              <a:gs pos="80000">
                <a:schemeClr val="accent1">
                  <a:shade val="50000"/>
                  <a:hueOff val="139652"/>
                  <a:satOff val="-2665"/>
                  <a:lumOff val="27211"/>
                  <a:alphaOff val="0"/>
                  <a:shade val="93000"/>
                  <a:satMod val="130000"/>
                </a:schemeClr>
              </a:gs>
              <a:gs pos="100000">
                <a:schemeClr val="accent1">
                  <a:shade val="50000"/>
                  <a:hueOff val="139652"/>
                  <a:satOff val="-2665"/>
                  <a:lumOff val="27211"/>
                  <a:alphaOff val="0"/>
                  <a:shade val="94000"/>
                  <a:satMod val="135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prstMaterial="plastic">
            <a:bevelT prst="relaxedInset" w="127000" h="25400"/>
          </a:sp3d>
        </p:spPr>
        <p:style>
          <a:lnRef idx="0"/>
          <a:fillRef idx="0"/>
          <a:effectRef idx="2"/>
          <a:fontRef idx="minor"/>
        </p:style>
        <p:txBody>
          <a:bodyPr lIns="0" rIns="0" tIns="25560" bIns="25560" anchor="ctr"/>
          <a:p>
            <a:pPr algn="ctr">
              <a:lnSpc>
                <a:spcPct val="90000"/>
              </a:lnSpc>
            </a:pPr>
            <a:r>
              <a:rPr lang="ru-RU" sz="2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Центр ППМСП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CustomShape 11"/>
          <p:cNvSpPr/>
          <p:nvPr/>
        </p:nvSpPr>
        <p:spPr>
          <a:xfrm>
            <a:off x="3054960" y="2436840"/>
            <a:ext cx="178560" cy="1540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20650" h="3810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41" name="CustomShape 12"/>
          <p:cNvSpPr/>
          <p:nvPr/>
        </p:nvSpPr>
        <p:spPr>
          <a:xfrm>
            <a:off x="3305160" y="1615320"/>
            <a:ext cx="1532520" cy="1464120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2"/>
            <a:stretch>
              <a:fillRect/>
            </a:stretch>
          </a:blipFill>
          <a:ln>
            <a:solidFill>
              <a:schemeClr val="accent1">
                <a:shade val="50000"/>
                <a:hueOff val="139652"/>
                <a:satOff val="-2665"/>
                <a:lumOff val="27211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35400" h="1635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42" name="CustomShape 13"/>
          <p:cNvSpPr/>
          <p:nvPr/>
        </p:nvSpPr>
        <p:spPr>
          <a:xfrm>
            <a:off x="3367080" y="2263320"/>
            <a:ext cx="178560" cy="1540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20650" h="3810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43" name="CustomShape 14"/>
          <p:cNvSpPr/>
          <p:nvPr/>
        </p:nvSpPr>
        <p:spPr>
          <a:xfrm>
            <a:off x="4642560" y="2409120"/>
            <a:ext cx="1532520" cy="1315800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prstMaterial="plastic">
            <a:bevelT prst="relaxedInset" w="127000" h="25400"/>
          </a:sp3d>
        </p:spPr>
        <p:style>
          <a:lnRef idx="0"/>
          <a:fillRef idx="0"/>
          <a:effectRef idx="2"/>
          <a:fontRef idx="minor"/>
        </p:style>
      </p:sp>
      <p:sp>
        <p:nvSpPr>
          <p:cNvPr id="144" name="CustomShape 15"/>
          <p:cNvSpPr/>
          <p:nvPr/>
        </p:nvSpPr>
        <p:spPr>
          <a:xfrm>
            <a:off x="5969160" y="2992320"/>
            <a:ext cx="178560" cy="1540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20650" h="3810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45" name="CustomShape 16"/>
          <p:cNvSpPr/>
          <p:nvPr/>
        </p:nvSpPr>
        <p:spPr>
          <a:xfrm>
            <a:off x="5961600" y="3148920"/>
            <a:ext cx="1532520" cy="13158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alpha val="9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shade val="50000"/>
                <a:hueOff val="209478"/>
                <a:satOff val="-3997"/>
                <a:lumOff val="40816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35400" h="1635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46" name="CustomShape 17"/>
          <p:cNvSpPr/>
          <p:nvPr/>
        </p:nvSpPr>
        <p:spPr>
          <a:xfrm>
            <a:off x="6260760" y="3172680"/>
            <a:ext cx="178560" cy="1540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20650" h="3810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47" name="CustomShape 18"/>
          <p:cNvSpPr/>
          <p:nvPr/>
        </p:nvSpPr>
        <p:spPr>
          <a:xfrm>
            <a:off x="5961600" y="1694160"/>
            <a:ext cx="1532520" cy="1315800"/>
          </a:xfrm>
          <a:prstGeom prst="hexagon">
            <a:avLst>
              <a:gd name="adj" fmla="val 25000"/>
              <a:gd name="vf" fmla="val 115470"/>
            </a:avLst>
          </a:prstGeom>
          <a:gradFill>
            <a:gsLst>
              <a:gs pos="0">
                <a:schemeClr val="accent1">
                  <a:shade val="50000"/>
                  <a:hueOff val="139652"/>
                  <a:satOff val="-2665"/>
                  <a:lumOff val="27211"/>
                  <a:alphaOff val="0"/>
                  <a:shade val="51000"/>
                  <a:satMod val="130000"/>
                </a:schemeClr>
              </a:gs>
              <a:gs pos="80000">
                <a:schemeClr val="accent1">
                  <a:shade val="50000"/>
                  <a:hueOff val="139652"/>
                  <a:satOff val="-2665"/>
                  <a:lumOff val="27211"/>
                  <a:alphaOff val="0"/>
                  <a:shade val="93000"/>
                  <a:satMod val="130000"/>
                </a:schemeClr>
              </a:gs>
              <a:gs pos="100000">
                <a:schemeClr val="accent1">
                  <a:shade val="50000"/>
                  <a:hueOff val="139652"/>
                  <a:satOff val="-2665"/>
                  <a:lumOff val="27211"/>
                  <a:alphaOff val="0"/>
                  <a:shade val="94000"/>
                  <a:satMod val="135000"/>
                </a:schemeClr>
              </a:gs>
            </a:gsLst>
            <a:lin ang="16200000"/>
          </a:gradFill>
          <a:ln>
            <a:noFill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prstMaterial="plastic">
            <a:bevelT prst="relaxedInset" w="127000" h="25400"/>
          </a:sp3d>
        </p:spPr>
        <p:style>
          <a:lnRef idx="0"/>
          <a:fillRef idx="0"/>
          <a:effectRef idx="2"/>
          <a:fontRef idx="minor"/>
        </p:style>
        <p:txBody>
          <a:bodyPr lIns="0" rIns="0" tIns="30600" bIns="30600" anchor="ctr"/>
          <a:p>
            <a:pPr algn="ctr">
              <a:lnSpc>
                <a:spcPct val="90000"/>
              </a:lnSpc>
            </a:pPr>
            <a:r>
              <a:rPr lang="ru-RU" sz="24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Ателье «ЛеТо»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CustomShape 19"/>
          <p:cNvSpPr/>
          <p:nvPr/>
        </p:nvSpPr>
        <p:spPr>
          <a:xfrm>
            <a:off x="7288200" y="2284200"/>
            <a:ext cx="178560" cy="1540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20650" h="3810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49" name="CustomShape 20"/>
          <p:cNvSpPr/>
          <p:nvPr/>
        </p:nvSpPr>
        <p:spPr>
          <a:xfrm>
            <a:off x="7281000" y="2428560"/>
            <a:ext cx="1532520" cy="1315800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4"/>
            <a:stretch>
              <a:fillRect l="0" t="-7977" r="0" b="-7977"/>
            </a:stretch>
          </a:blipFill>
          <a:ln>
            <a:solidFill>
              <a:schemeClr val="accent1">
                <a:shade val="50000"/>
                <a:hueOff val="139652"/>
                <a:satOff val="-2665"/>
                <a:lumOff val="27211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35400" h="1635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50" name="CustomShape 21"/>
          <p:cNvSpPr/>
          <p:nvPr/>
        </p:nvSpPr>
        <p:spPr>
          <a:xfrm>
            <a:off x="7586640" y="2457720"/>
            <a:ext cx="178560" cy="1540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20650" h="3810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51" name="CustomShape 22"/>
          <p:cNvSpPr/>
          <p:nvPr/>
        </p:nvSpPr>
        <p:spPr>
          <a:xfrm>
            <a:off x="7281000" y="3881160"/>
            <a:ext cx="1532520" cy="1315800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prstMaterial="plastic">
            <a:bevelT prst="relaxedInset" w="127000" h="25400"/>
          </a:sp3d>
        </p:spPr>
        <p:style>
          <a:lnRef idx="0"/>
          <a:fillRef idx="0"/>
          <a:effectRef idx="2"/>
          <a:fontRef idx="minor"/>
        </p:style>
      </p:sp>
      <p:sp>
        <p:nvSpPr>
          <p:cNvPr id="152" name="CustomShape 23"/>
          <p:cNvSpPr/>
          <p:nvPr/>
        </p:nvSpPr>
        <p:spPr>
          <a:xfrm>
            <a:off x="7584840" y="5033880"/>
            <a:ext cx="178560" cy="1540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20650" h="3810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53" name="CustomShape 24"/>
          <p:cNvSpPr/>
          <p:nvPr/>
        </p:nvSpPr>
        <p:spPr>
          <a:xfrm>
            <a:off x="5961600" y="4601880"/>
            <a:ext cx="1532520" cy="1315800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6"/>
            <a:stretch>
              <a:fillRect/>
            </a:stretch>
          </a:blipFill>
          <a:ln>
            <a:solidFill>
              <a:schemeClr val="accent1">
                <a:shade val="50000"/>
                <a:hueOff val="69826"/>
                <a:satOff val="-1332"/>
                <a:lumOff val="13605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35400" h="1635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sp>
        <p:nvSpPr>
          <p:cNvPr id="154" name="CustomShape 25"/>
          <p:cNvSpPr/>
          <p:nvPr/>
        </p:nvSpPr>
        <p:spPr>
          <a:xfrm>
            <a:off x="7300440" y="5179320"/>
            <a:ext cx="178560" cy="15408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hreePt">
              <a:rot lat="0" lon="0" rev="7500000"/>
            </a:lightRig>
          </a:scene3d>
          <a:sp3d extrusionH="190500" prstMaterial="dkEdge">
            <a:bevelT prst="relaxedInset" w="120650" h="38100"/>
            <a:contourClr>
              <a:schemeClr val="bg1"/>
            </a:contourClr>
          </a:sp3d>
        </p:spPr>
        <p:style>
          <a:lnRef idx="1"/>
          <a:fillRef idx="0"/>
          <a:effectRef idx="2"/>
          <a:fontRef idx="minor"/>
        </p:style>
      </p:sp>
      <p:pic>
        <p:nvPicPr>
          <p:cNvPr id="155" name="Рисунок 8" descr=""/>
          <p:cNvPicPr/>
          <p:nvPr/>
        </p:nvPicPr>
        <p:blipFill>
          <a:blip r:embed="rId7"/>
          <a:stretch/>
        </p:blipFill>
        <p:spPr>
          <a:xfrm>
            <a:off x="6012000" y="3392640"/>
            <a:ext cx="1439640" cy="873720"/>
          </a:xfrm>
          <a:prstGeom prst="rect">
            <a:avLst/>
          </a:prstGeom>
          <a:ln>
            <a:noFill/>
          </a:ln>
        </p:spPr>
      </p:pic>
      <p:pic>
        <p:nvPicPr>
          <p:cNvPr id="156" name="Рисунок 1" descr=""/>
          <p:cNvPicPr/>
          <p:nvPr/>
        </p:nvPicPr>
        <p:blipFill>
          <a:blip r:embed="rId8"/>
          <a:stretch/>
        </p:blipFill>
        <p:spPr>
          <a:xfrm>
            <a:off x="4749840" y="4293000"/>
            <a:ext cx="1403280" cy="365760"/>
          </a:xfrm>
          <a:prstGeom prst="rect">
            <a:avLst/>
          </a:prstGeom>
          <a:ln>
            <a:noFill/>
          </a:ln>
        </p:spPr>
      </p:pic>
      <p:pic>
        <p:nvPicPr>
          <p:cNvPr id="157" name="Picture 2" descr=""/>
          <p:cNvPicPr/>
          <p:nvPr/>
        </p:nvPicPr>
        <p:blipFill>
          <a:blip r:embed="rId9"/>
          <a:stretch/>
        </p:blipFill>
        <p:spPr>
          <a:xfrm>
            <a:off x="467640" y="465480"/>
            <a:ext cx="2515320" cy="2017440"/>
          </a:xfrm>
          <a:prstGeom prst="rect">
            <a:avLst/>
          </a:prstGeom>
          <a:ln>
            <a:noFill/>
          </a:ln>
        </p:spPr>
      </p:pic>
      <p:sp>
        <p:nvSpPr>
          <p:cNvPr id="158" name="CustomShape 26"/>
          <p:cNvSpPr/>
          <p:nvPr/>
        </p:nvSpPr>
        <p:spPr>
          <a:xfrm>
            <a:off x="789480" y="759240"/>
            <a:ext cx="1872000" cy="942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1400" spc="-1" strike="noStrike">
                <a:solidFill>
                  <a:srgbClr val="182c4c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Только вместе можно добиться отличных результатов!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9" name="Рисунок 7" descr=""/>
          <p:cNvPicPr/>
          <p:nvPr/>
        </p:nvPicPr>
        <p:blipFill>
          <a:blip r:embed="rId10"/>
          <a:stretch/>
        </p:blipFill>
        <p:spPr>
          <a:xfrm>
            <a:off x="3276000" y="4476240"/>
            <a:ext cx="1555920" cy="1555920"/>
          </a:xfrm>
          <a:prstGeom prst="rect">
            <a:avLst/>
          </a:prstGeom>
          <a:ln>
            <a:noFill/>
          </a:ln>
        </p:spPr>
      </p:pic>
      <p:sp>
        <p:nvSpPr>
          <p:cNvPr id="160" name="CustomShape 27"/>
          <p:cNvSpPr/>
          <p:nvPr/>
        </p:nvSpPr>
        <p:spPr>
          <a:xfrm>
            <a:off x="708120" y="4596120"/>
            <a:ext cx="1532520" cy="1315800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 prstMaterial="plastic">
            <a:bevelT prst="relaxedInset" w="127000" h="25400"/>
          </a:sp3d>
        </p:spPr>
        <p:style>
          <a:lnRef idx="0">
            <a:schemeClr val="accent1">
              <a:shade val="5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50000"/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161" name="CustomShape 28"/>
          <p:cNvSpPr/>
          <p:nvPr/>
        </p:nvSpPr>
        <p:spPr>
          <a:xfrm>
            <a:off x="945360" y="4800240"/>
            <a:ext cx="1057680" cy="90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7640" bIns="17640" anchor="ctr"/>
          <a:p>
            <a:pPr algn="ctr">
              <a:lnSpc>
                <a:spcPct val="90000"/>
              </a:lnSpc>
            </a:pPr>
            <a:r>
              <a:rPr lang="ru-RU" sz="14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Palatino Linotype"/>
              </a:rPr>
              <a:t>СМИ: «Мир Белогорья», «Губкин-ТВ» и др.</a:t>
            </a:r>
            <a:endParaRPr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2" name="Рисунок 2" descr=""/>
          <p:cNvPicPr/>
          <p:nvPr/>
        </p:nvPicPr>
        <p:blipFill>
          <a:blip r:embed="rId11"/>
          <a:stretch/>
        </p:blipFill>
        <p:spPr>
          <a:xfrm>
            <a:off x="4628520" y="5254560"/>
            <a:ext cx="1645560" cy="142632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136" dur="indefinite" restart="never" nodeType="tmRoot">
          <p:childTnLst>
            <p:seq>
              <p:cTn id="137" dur="indefinite" nodeType="mainSeq"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nodeType="after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4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4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2318</TotalTime>
  <Application>LibreOffice/5.0.6.3$Windows_X86_64 LibreOffice_project/490fc03b25318460cfc54456516ea2519c11d1aa</Application>
  <Paragraphs>100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2020-08-22T17:43:58Z</dcterms:created>
  <dc:creator>Татьяна</dc:creator>
  <dc:language>ru-RU</dc:language>
  <dcterms:modified xsi:type="dcterms:W3CDTF">2022-05-19T19:38:01Z</dcterms:modified>
  <cp:revision>130</cp:revision>
  <dc:title>Дополнительное образование: от вызовов к перспективам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14</vt:i4>
  </property>
</Properties>
</file>