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3" d="100"/>
          <a:sy n="73" d="100"/>
        </p:scale>
        <p:origin x="-1134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CE7186-5AB6-4EA6-A350-F2A4BD5E6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0D4B88-A157-4FB1-A425-AB2A9D669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B90037-1BC0-4FEA-AFD3-680BC56A8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0590123-2DCC-4E2B-88AE-7EC3F6CE6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C1D5B9C-EC88-4E2D-A6ED-516255E7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4E8F26A-C6A8-4805-BBA1-23A629F4AF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58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D22556-7316-4B18-ABD5-769790E4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E3D293A-D8AA-4041-9FAF-3358F5FE6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8D14FA-49F9-40FC-B17D-7DFE89C11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EADB11-729D-4FD2-99DB-1D239330B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09AD55D-1BF2-48B4-8ACD-F673367B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4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8B7A932-1047-45E9-A860-2ADB5B3664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B6EDA1E-44E4-4641-82CE-96C6F2D31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D7081C-0194-4897-B7FC-9DCC52268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0A5D7B-B4B8-4B90-A0A2-12631FE6F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5BBD32-D082-458E-A9ED-5B9C6EB50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7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DFEE06-6E48-4C4D-A71F-C2B778051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60A0F2-68C5-4212-AD2C-1943252E8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6ACD53-904A-485E-B1BB-412E2FCB9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E8050B-D8EE-4DD0-95E5-CA1F9981E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2F79FD9-B2D9-4085-ABC6-22F49DD2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4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A3E00A-4BCE-4006-A66E-7632B5116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AF77FD-0433-4310-9E66-7B7B6051A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637A47-9CF6-4702-B32D-65D5FE680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A29316-8D2A-4FD3-A1C0-2A5236FC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866BFA-D573-49A5-9875-47872580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68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8C3012-55E7-493D-BB4C-4A8DA26F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C4B89E-9F5F-4F7B-9328-F71A849CC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6388D9F-E539-461C-9387-2FAF369F3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8A510E-11D7-417C-9A3C-6C6918B4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FC9F1D9-C80E-43D1-AAC8-94945B73A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F49B2E-4F59-4104-AEB6-F23423646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85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A72B24-01B7-4A81-A3E6-553EB5656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300D63C-4046-4033-819E-30705E05E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F91FBAD-4CD7-48B6-9141-5B8E67451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011C4DF-28C1-4821-918D-A9014D9BE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BFC491A-AA42-4B02-80A2-82AB70952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7FAC7A2-0C86-45A2-8A6C-063E825BA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03CADE8-9DE8-4490-870B-06938E7D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8A4DEBA-A96E-47F1-B0BD-CA2769A0D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0AE547-5A90-49BC-A059-B58258F37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BB9779E-3E45-47FD-994A-0A60EF8E2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D9B2A91-A5CC-4D09-AF68-91DACC86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06CF5D5-C47E-40AA-A3C3-36839DF7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627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562618E-3B2A-4ACF-A542-0204F1B9B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AE53B61-0F95-47BF-BFA7-A5E6D669D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3982D59-9D37-4857-9D63-99C35424D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63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8EC1C4-5CBC-4A67-9431-D0E3CCE15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27A0A1-3E88-476D-8C0E-0164AFB43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E8BA306-2B75-4123-8E18-0A12E0215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160CF63-6F4F-448E-B75C-60BB8AB59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BBB68A2-FE8D-4CC4-95F6-C320B5FDD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E44BBB0-65CE-4EA6-9E75-4C22E2E37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9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E2ABA3-C638-453A-9A80-17D310DA4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B4ABE1B-5140-4CD5-8FF7-3478B62A69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C463184-496B-4E05-9E37-3B071838E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0BD0817-3E88-4B72-A98D-BC2BBFF11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E68A376-7642-4899-963D-10601532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AC9FC7D-6C98-4452-83A1-787FECE5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0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82D898-E915-4466-9684-443741A7F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40BD9E0-98A7-41D0-8A08-4E3D1E54D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6E3937-2BA7-4C55-AF7F-05269A69C9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C2EF5-CEE7-4AC2-94EC-2A1C0F915E80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31B9EEE-6150-49BC-8F43-1A684BF89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40203D-588E-41A1-806B-A54C6F388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50B182B-4CC1-415F-BD65-70B724D3EBA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://www.sozvezdieomsk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7BE39B-FA86-4A4B-ABFB-7C6716A61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33" y="2357842"/>
            <a:ext cx="10180668" cy="2785658"/>
          </a:xfrm>
        </p:spPr>
        <p:txBody>
          <a:bodyPr>
            <a:noAutofit/>
          </a:bodyPr>
          <a:lstStyle/>
          <a:p>
            <a:pPr algn="l"/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>Тема: «Межведомственное </a:t>
            </a:r>
            <a:r>
              <a:rPr lang="ru-RU" sz="4000" b="1" dirty="0" smtClean="0">
                <a:solidFill>
                  <a:srgbClr val="E2102B"/>
                </a:solidFill>
                <a:latin typeface="Bahnschrift" panose="020B0502040204020203" pitchFamily="34" charset="0"/>
              </a:rPr>
              <a:t>взаимодействие</a:t>
            </a:r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/>
            </a:r>
            <a:b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</a:br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>как возможность внедрения </a:t>
            </a:r>
            <a:b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</a:br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>персонифицированного финансирования</a:t>
            </a:r>
            <a:b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</a:br>
            <a:r>
              <a:rPr lang="ru-RU" sz="4000" b="1" dirty="0" smtClean="0">
                <a:solidFill>
                  <a:srgbClr val="E2102B"/>
                </a:solidFill>
                <a:latin typeface="Bahnschrift" panose="020B0502040204020203" pitchFamily="34" charset="0"/>
              </a:rPr>
              <a:t>дополнительного </a:t>
            </a:r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>образования </a:t>
            </a:r>
            <a:b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</a:br>
            <a:r>
              <a:rPr lang="ru-RU" sz="4000" b="1" dirty="0">
                <a:solidFill>
                  <a:srgbClr val="E2102B"/>
                </a:solidFill>
                <a:latin typeface="Bahnschrift" panose="020B0502040204020203" pitchFamily="34" charset="0"/>
              </a:rPr>
              <a:t>в Центре творчества «Созвездие».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F1408C5-15EB-45D0-86F9-5FF4D4195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57450" y="5892959"/>
            <a:ext cx="7786369" cy="1655762"/>
          </a:xfrm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Иванова О.И.</a:t>
            </a:r>
            <a:endParaRPr lang="ru-RU" sz="2800" dirty="0">
              <a:solidFill>
                <a:schemeClr val="bg1"/>
              </a:solidFill>
            </a:endParaRPr>
          </a:p>
          <a:p>
            <a:pPr algn="r"/>
            <a:r>
              <a:rPr lang="ru-RU" dirty="0">
                <a:solidFill>
                  <a:schemeClr val="bg1"/>
                </a:solidFill>
              </a:rPr>
              <a:t>Заместитель директора </a:t>
            </a:r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>
                <a:solidFill>
                  <a:schemeClr val="bg1"/>
                </a:solidFill>
              </a:rPr>
              <a:t>воспитательной работе</a:t>
            </a:r>
          </a:p>
        </p:txBody>
      </p:sp>
      <p:pic>
        <p:nvPicPr>
          <p:cNvPr id="1026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063" y="-400368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41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ВЫСТУПЛЕНИЕ ОИ_ПРОФСОЮЗ\СЛАЙД_КОЛЛА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62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596" y="1044147"/>
            <a:ext cx="10515600" cy="78942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Bahnschrift" pitchFamily="34" charset="0"/>
              </a:rPr>
              <a:t>Сотрудники</a:t>
            </a:r>
            <a:r>
              <a:rPr lang="ru-RU" b="1" dirty="0"/>
              <a:t> </a:t>
            </a:r>
            <a:r>
              <a:rPr lang="ru-RU" b="1" dirty="0">
                <a:latin typeface="Bahnschrift" pitchFamily="34" charset="0"/>
              </a:rPr>
              <a:t>110 чел.</a:t>
            </a:r>
          </a:p>
        </p:txBody>
      </p:sp>
      <p:pic>
        <p:nvPicPr>
          <p:cNvPr id="2050" name="Picture 2" descr="D:\ЛОГО СОЗ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" y="53199"/>
            <a:ext cx="3365670" cy="189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633936" y="1791679"/>
            <a:ext cx="10515600" cy="789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latin typeface="Bahnschrift" pitchFamily="34" charset="0"/>
              </a:rPr>
              <a:t>Учащихся </a:t>
            </a:r>
            <a:r>
              <a:rPr lang="ru-RU" sz="4000" b="1" dirty="0">
                <a:latin typeface="Bahnschrift" pitchFamily="34" charset="0"/>
              </a:rPr>
              <a:t>2410 чел. (раз </a:t>
            </a:r>
            <a:r>
              <a:rPr lang="ru-RU" sz="4000" b="1" dirty="0" smtClean="0">
                <a:latin typeface="Bahnschrift" pitchFamily="34" charset="0"/>
              </a:rPr>
              <a:t>посчитанных)</a:t>
            </a:r>
            <a:endParaRPr lang="ru-RU" sz="4000" b="1" dirty="0">
              <a:latin typeface="Bahnschrift" pitchFamily="34" charset="0"/>
            </a:endParaRPr>
          </a:p>
        </p:txBody>
      </p:sp>
      <p:pic>
        <p:nvPicPr>
          <p:cNvPr id="7170" name="Picture 2" descr="C:\Users\user\Downloads\2022-11-09_15-23-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569" y="2607050"/>
            <a:ext cx="6198431" cy="4141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15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ЫСТУПЛЕНИЕ ОИ_ПРОФСОЮЗ\ГОР ЦЕНТР_ПАРТНЕР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243" y="335017"/>
            <a:ext cx="12685915" cy="7135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ЛОГО СОЗ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406" y="-97596"/>
            <a:ext cx="3460858" cy="194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83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654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ВЫСТУПЛЕНИЕ ОИ_ПРОФСОЮЗ\КОНС ПЛАН_22-23 го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047" y="1471404"/>
            <a:ext cx="7162281" cy="5007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69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ВЫСТУПЛЕНИЕ ОИ_ПРОФСОЮЗ\СЛАЙД С ГРАФИКАМ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36" y="-33660"/>
            <a:ext cx="12257382" cy="689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0" y="0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ВЫСТУПЛЕНИЕ ОИ_ПРОФСОЮЗ\КОНС ПЛАН_22-23 год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723" y="623027"/>
            <a:ext cx="3184037" cy="2226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41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654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869300" y="2656036"/>
            <a:ext cx="10515600" cy="789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ЭТАПЫ:</a:t>
            </a:r>
            <a:endParaRPr lang="ru-RU" sz="4000" b="1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887961" y="3492319"/>
            <a:ext cx="10515600" cy="7894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Bahnschrift" panose="020B0502040204020203" pitchFamily="34" charset="0"/>
              </a:rPr>
              <a:t>Отборочный тур (онлайн-тестирование)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887961" y="5708884"/>
            <a:ext cx="10515600" cy="7894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Bahnschrift" panose="020B0502040204020203" pitchFamily="34" charset="0"/>
              </a:rPr>
              <a:t>Финал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887961" y="4599553"/>
            <a:ext cx="10515600" cy="78942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Bahnschrift" panose="020B0502040204020203" pitchFamily="34" charset="0"/>
              </a:rPr>
              <a:t>Образовательный модуль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46122" y="1418251"/>
            <a:ext cx="8174955" cy="1144479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831" y="1259869"/>
            <a:ext cx="8490854" cy="1499042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Городской этап областного конкурса </a:t>
            </a:r>
            <a:br>
              <a:rPr lang="ru-RU" sz="3600" b="1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sz="3600" b="1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«Безопасное колесо»</a:t>
            </a:r>
          </a:p>
        </p:txBody>
      </p:sp>
    </p:spTree>
    <p:extLst>
      <p:ext uri="{BB962C8B-B14F-4D97-AF65-F5344CB8AC3E}">
        <p14:creationId xmlns:p14="http://schemas.microsoft.com/office/powerpoint/2010/main" val="21124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654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227" y="1076694"/>
            <a:ext cx="10515600" cy="78942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Bahnschrift" panose="020B0502040204020203" pitchFamily="34" charset="0"/>
              </a:rPr>
              <a:t>Открытость и доступность </a:t>
            </a:r>
            <a:br>
              <a:rPr lang="ru-RU" sz="3600" dirty="0">
                <a:latin typeface="Bahnschrift" panose="020B0502040204020203" pitchFamily="34" charset="0"/>
              </a:rPr>
            </a:br>
            <a:r>
              <a:rPr lang="ru-RU" sz="3600" dirty="0">
                <a:latin typeface="Bahnschrift" panose="020B0502040204020203" pitchFamily="34" charset="0"/>
              </a:rPr>
              <a:t>в интернет пространстве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29560" y="6042199"/>
            <a:ext cx="7616188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3600" dirty="0">
                <a:latin typeface="Bahnschrift" panose="020B0502040204020203" pitchFamily="34" charset="0"/>
                <a:ea typeface="+mj-ea"/>
                <a:cs typeface="+mj-cs"/>
              </a:rPr>
              <a:t>сайт </a:t>
            </a:r>
            <a:r>
              <a:rPr lang="ru-RU" sz="3600" dirty="0">
                <a:latin typeface="Bahnschrift" panose="020B0502040204020203" pitchFamily="34" charset="0"/>
                <a:ea typeface="+mj-ea"/>
                <a:cs typeface="+mj-cs"/>
                <a:hlinkClick r:id="rId4"/>
              </a:rPr>
              <a:t>http://www.sozvezdieomsk.ru/</a:t>
            </a:r>
            <a:endParaRPr lang="ru-RU" sz="3600" dirty="0">
              <a:latin typeface="Bahnschrift" panose="020B0502040204020203" pitchFamily="34" charset="0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" b="5742"/>
          <a:stretch/>
        </p:blipFill>
        <p:spPr bwMode="auto">
          <a:xfrm>
            <a:off x="2724540" y="2096397"/>
            <a:ext cx="6826230" cy="3644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310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654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03886"/>
            <a:ext cx="10515600" cy="789420"/>
          </a:xfrm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rgbClr val="FF0000"/>
                </a:solidFill>
                <a:latin typeface="Bahnschrift" panose="020B0502040204020203" pitchFamily="34" charset="0"/>
              </a:rPr>
              <a:t>Этапы разработки и утверждения </a:t>
            </a:r>
            <a:br>
              <a:rPr lang="ru-RU" sz="3000" dirty="0">
                <a:solidFill>
                  <a:srgbClr val="FF0000"/>
                </a:solidFill>
                <a:latin typeface="Bahnschrift" panose="020B0502040204020203" pitchFamily="34" charset="0"/>
              </a:rPr>
            </a:br>
            <a:r>
              <a:rPr lang="ru-RU" sz="3000" dirty="0">
                <a:solidFill>
                  <a:srgbClr val="FF0000"/>
                </a:solidFill>
                <a:latin typeface="Bahnschrift" panose="020B0502040204020203" pitchFamily="34" charset="0"/>
              </a:rPr>
              <a:t>дополнительной общеобразовательной </a:t>
            </a:r>
            <a:br>
              <a:rPr lang="ru-RU" sz="3000" dirty="0">
                <a:solidFill>
                  <a:srgbClr val="FF0000"/>
                </a:solidFill>
                <a:latin typeface="Bahnschrift" panose="020B0502040204020203" pitchFamily="34" charset="0"/>
              </a:rPr>
            </a:br>
            <a:r>
              <a:rPr lang="ru-RU" sz="3000" dirty="0">
                <a:solidFill>
                  <a:srgbClr val="FF0000"/>
                </a:solidFill>
                <a:latin typeface="Bahnschrift" panose="020B0502040204020203" pitchFamily="34" charset="0"/>
              </a:rPr>
              <a:t>общеразвивающей программы: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463601" y="3022325"/>
            <a:ext cx="11348954" cy="3079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Разработка программы совместно с методистом.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Презентация программы на методическом совете ЦТ «Созвездие».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Муниципальная экспертиза программы тремя специалистами Муниципального опорного центра.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Корректировка программы (при необходимости).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Повторная  муниципальная экспертиза (при необходимости).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Утверждение программы директором ЦТ «Созвездие»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>
                <a:latin typeface="Bahnschrift" panose="020B0502040204020203" pitchFamily="34" charset="0"/>
              </a:rPr>
              <a:t>Размещение программы  в АИС «Навигатор».</a:t>
            </a:r>
          </a:p>
        </p:txBody>
      </p:sp>
    </p:spTree>
    <p:extLst>
      <p:ext uri="{BB962C8B-B14F-4D97-AF65-F5344CB8AC3E}">
        <p14:creationId xmlns:p14="http://schemas.microsoft.com/office/powerpoint/2010/main" val="405212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ВЫСТУПЛЕНИЕ ОИ_ПРОФСОЮЗ\Безопасность_2019_в_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654"/>
            <a:ext cx="1790139" cy="253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ВЫСТУПЛЕНИЕ ОИ_ПРОФСОЮЗ\ЛОГО СОЗВ_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21" y="-426294"/>
            <a:ext cx="3375210" cy="189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РОЛИК_БК\СКАНЫ\МОЯ БЕЗО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360" y="838248"/>
            <a:ext cx="1724190" cy="244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ВЫСТУПЛЕНИЕ ОИ_ПРОФСОЮЗ\СКАНЫ\Scan2022-11-09_1349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43" y="661902"/>
            <a:ext cx="1848546" cy="262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ВЫСТУПЛЕНИЕ ОИ_ПРОФСОЮЗ\СКАНЫ\ВЗРОСЛЕЙ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307" y="522555"/>
            <a:ext cx="1946813" cy="2760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302FF977-AB86-47A9-A7CF-963A22373DBE}"/>
              </a:ext>
            </a:extLst>
          </p:cNvPr>
          <p:cNvSpPr txBox="1">
            <a:spLocks/>
          </p:cNvSpPr>
          <p:nvPr/>
        </p:nvSpPr>
        <p:spPr>
          <a:xfrm>
            <a:off x="338978" y="3264596"/>
            <a:ext cx="11348954" cy="3079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200" dirty="0">
                <a:latin typeface="Bahnschrift" panose="020B0502040204020203" pitchFamily="34" charset="0"/>
              </a:rPr>
              <a:t>Детские сады</a:t>
            </a:r>
            <a:r>
              <a:rPr lang="ru-RU" sz="3600" i="1" dirty="0" smtClean="0"/>
              <a:t>;</a:t>
            </a:r>
            <a:endParaRPr lang="ru-RU" sz="3600" dirty="0"/>
          </a:p>
          <a:p>
            <a:pPr algn="ctr">
              <a:lnSpc>
                <a:spcPct val="100000"/>
              </a:lnSpc>
            </a:pPr>
            <a:r>
              <a:rPr lang="ru-RU" sz="3200" dirty="0">
                <a:latin typeface="Bahnschrift" panose="020B0502040204020203" pitchFamily="34" charset="0"/>
              </a:rPr>
              <a:t>Школы;</a:t>
            </a:r>
          </a:p>
          <a:p>
            <a:pPr algn="ctr">
              <a:lnSpc>
                <a:spcPct val="100000"/>
              </a:lnSpc>
            </a:pPr>
            <a:r>
              <a:rPr lang="ru-RU" sz="3200" dirty="0">
                <a:latin typeface="Bahnschrift" panose="020B0502040204020203" pitchFamily="34" charset="0"/>
              </a:rPr>
              <a:t>Учреждения дополнительного образования;</a:t>
            </a:r>
          </a:p>
          <a:p>
            <a:pPr algn="ctr">
              <a:lnSpc>
                <a:spcPct val="100000"/>
              </a:lnSpc>
            </a:pPr>
            <a:r>
              <a:rPr lang="ru-RU" sz="3200" dirty="0">
                <a:latin typeface="Bahnschrift" panose="020B0502040204020203" pitchFamily="34" charset="0"/>
              </a:rPr>
              <a:t>Загородные оздоровительные лагеря;</a:t>
            </a:r>
          </a:p>
          <a:p>
            <a:pPr algn="ctr">
              <a:lnSpc>
                <a:spcPct val="100000"/>
              </a:lnSpc>
            </a:pPr>
            <a:r>
              <a:rPr lang="ru-RU" sz="3200" dirty="0">
                <a:latin typeface="Bahnschrift" panose="020B0502040204020203" pitchFamily="34" charset="0"/>
              </a:rPr>
              <a:t>Пришкольные лагеря</a:t>
            </a:r>
            <a:r>
              <a:rPr lang="ru-RU" sz="3600" i="1" dirty="0" smtClean="0"/>
              <a:t>. </a:t>
            </a:r>
            <a:endParaRPr lang="ru-RU" sz="3600" dirty="0">
              <a:effectLst/>
            </a:endParaRPr>
          </a:p>
        </p:txBody>
      </p:sp>
      <p:pic>
        <p:nvPicPr>
          <p:cNvPr id="11" name="Picture 2" descr="D:\ВЫСТУПЛЕНИЕ ОИ_ПРОФСОЮЗ\checkbo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16" y="3889946"/>
            <a:ext cx="678424" cy="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ВЫСТУПЛЕНИЕ ОИ_ПРОФСОЮЗ\checkbo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115" y="3401244"/>
            <a:ext cx="678424" cy="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ВЫСТУПЛЕНИЕ ОИ_ПРОФСОЮЗ\checkbo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30" y="4465332"/>
            <a:ext cx="678424" cy="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ВЫСТУПЛЕНИЕ ОИ_ПРОФСОЮЗ\checkbo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71" y="5037089"/>
            <a:ext cx="678424" cy="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ВЫСТУПЛЕНИЕ ОИ_ПРОФСОЮЗ\checkbox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699" y="5559401"/>
            <a:ext cx="678424" cy="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3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118</Words>
  <Application>Microsoft Office PowerPoint</Application>
  <PresentationFormat>Произвольный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Тема: «Межведомственное взаимодействие как возможность внедрения  персонифицированного финансирования дополнительного образования  в Центре творчества «Созвездие».</vt:lpstr>
      <vt:lpstr>Сотрудники 110 чел.</vt:lpstr>
      <vt:lpstr>Презентация PowerPoint</vt:lpstr>
      <vt:lpstr>Презентация PowerPoint</vt:lpstr>
      <vt:lpstr>Презентация PowerPoint</vt:lpstr>
      <vt:lpstr>Городской этап областного конкурса  «Безопасное колесо»</vt:lpstr>
      <vt:lpstr>Открытость и доступность  в интернет пространстве </vt:lpstr>
      <vt:lpstr>Этапы разработки и утверждения  дополнительной общеобразовательной  общеразвивающей программы: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24</cp:revision>
  <dcterms:created xsi:type="dcterms:W3CDTF">2021-10-25T08:59:21Z</dcterms:created>
  <dcterms:modified xsi:type="dcterms:W3CDTF">2022-11-14T05:10:39Z</dcterms:modified>
</cp:coreProperties>
</file>