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media/image16.jpg" ContentType="image/jpg"/>
  <Override PartName="/ppt/media/image18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332" r:id="rId3"/>
    <p:sldId id="361" r:id="rId4"/>
    <p:sldId id="353" r:id="rId5"/>
    <p:sldId id="355" r:id="rId6"/>
    <p:sldId id="357" r:id="rId7"/>
    <p:sldId id="330" r:id="rId8"/>
    <p:sldId id="362" r:id="rId9"/>
    <p:sldId id="363" r:id="rId10"/>
    <p:sldId id="333" r:id="rId11"/>
    <p:sldId id="369" r:id="rId12"/>
    <p:sldId id="370" r:id="rId13"/>
    <p:sldId id="372" r:id="rId14"/>
    <p:sldId id="371" r:id="rId15"/>
    <p:sldId id="364" r:id="rId16"/>
    <p:sldId id="339" r:id="rId17"/>
    <p:sldId id="367" r:id="rId18"/>
    <p:sldId id="35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90" autoAdjust="0"/>
  </p:normalViewPr>
  <p:slideViewPr>
    <p:cSldViewPr>
      <p:cViewPr varScale="1">
        <p:scale>
          <a:sx n="72" d="100"/>
          <a:sy n="72" d="100"/>
        </p:scale>
        <p:origin x="105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93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848739-65E3-4F3E-AF8F-67BB249B14DF}" type="doc">
      <dgm:prSet loTypeId="urn:microsoft.com/office/officeart/2005/8/layout/vList2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3E53E0B1-8052-420B-AE09-42189E23970D}">
      <dgm:prSet custT="1"/>
      <dgm:spPr/>
      <dgm:t>
        <a:bodyPr/>
        <a:lstStyle/>
        <a:p>
          <a:pPr algn="ctr" rtl="0"/>
          <a:endParaRPr lang="ru-RU" sz="20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 rtl="0"/>
          <a:r>
            <a: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Ключевой идей </a:t>
          </a:r>
          <a:r>
            <a: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деятельности РИП-</a:t>
          </a:r>
          <a:r>
            <a:rPr lang="ru-RU" sz="2000" b="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ИнКО</a:t>
          </a:r>
          <a:r>
            <a: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 2018 -2020 </a:t>
          </a:r>
          <a:r>
            <a:rPr lang="ru-RU" sz="2000" b="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г.г</a:t>
          </a:r>
          <a:r>
            <a: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 стало формирование  организационных структур </a:t>
          </a:r>
          <a:r>
            <a:rPr lang="ru-RU" sz="2000" b="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ИнКО</a:t>
          </a:r>
          <a:r>
            <a: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(команда коучей, сеть </a:t>
          </a:r>
          <a:r>
            <a:rPr lang="ru-RU" sz="2000" b="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стажировочных</a:t>
          </a:r>
          <a:r>
            <a: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площадок, консультационные центры) как механизма, обеспечивающего непрерывное профессиональное развитие педагогов в условиях сетевого взаимодействия и организационно-методического сопровождения педагогов по реализации Концепции дополнительного образования детей</a:t>
          </a:r>
        </a:p>
        <a:p>
          <a:pPr algn="ctr" rtl="0"/>
          <a:endParaRPr lang="ru-RU" sz="2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291F06-A413-429C-B9ED-4017CE625663}" type="parTrans" cxnId="{1621E0B4-56C8-47AE-A069-0E3988BCC616}">
      <dgm:prSet/>
      <dgm:spPr/>
      <dgm:t>
        <a:bodyPr/>
        <a:lstStyle/>
        <a:p>
          <a:endParaRPr lang="ru-RU"/>
        </a:p>
      </dgm:t>
    </dgm:pt>
    <dgm:pt modelId="{8B720465-97F5-42CA-B4DD-BE189ABC647E}" type="sibTrans" cxnId="{1621E0B4-56C8-47AE-A069-0E3988BCC616}">
      <dgm:prSet/>
      <dgm:spPr/>
      <dgm:t>
        <a:bodyPr/>
        <a:lstStyle/>
        <a:p>
          <a:endParaRPr lang="ru-RU"/>
        </a:p>
      </dgm:t>
    </dgm:pt>
    <dgm:pt modelId="{B0C1BED0-CC43-4D6D-AECD-9FF5F26660DD}" type="pres">
      <dgm:prSet presAssocID="{BA848739-65E3-4F3E-AF8F-67BB249B14DF}" presName="linear" presStyleCnt="0">
        <dgm:presLayoutVars>
          <dgm:animLvl val="lvl"/>
          <dgm:resizeHandles val="exact"/>
        </dgm:presLayoutVars>
      </dgm:prSet>
      <dgm:spPr/>
    </dgm:pt>
    <dgm:pt modelId="{DF3218E6-9B38-492B-B170-606980328DBB}" type="pres">
      <dgm:prSet presAssocID="{3E53E0B1-8052-420B-AE09-42189E23970D}" presName="parentText" presStyleLbl="node1" presStyleIdx="0" presStyleCnt="1" custScaleY="675083" custLinFactNeighborX="-11107" custLinFactNeighborY="-14945">
        <dgm:presLayoutVars>
          <dgm:chMax val="0"/>
          <dgm:bulletEnabled val="1"/>
        </dgm:presLayoutVars>
      </dgm:prSet>
      <dgm:spPr/>
    </dgm:pt>
  </dgm:ptLst>
  <dgm:cxnLst>
    <dgm:cxn modelId="{C697201A-64EE-4D2E-9D5D-1C81DE09F9DF}" type="presOf" srcId="{3E53E0B1-8052-420B-AE09-42189E23970D}" destId="{DF3218E6-9B38-492B-B170-606980328DBB}" srcOrd="0" destOrd="0" presId="urn:microsoft.com/office/officeart/2005/8/layout/vList2"/>
    <dgm:cxn modelId="{F310CA5D-4735-463C-BB64-F83D204F2AD7}" type="presOf" srcId="{BA848739-65E3-4F3E-AF8F-67BB249B14DF}" destId="{B0C1BED0-CC43-4D6D-AECD-9FF5F26660DD}" srcOrd="0" destOrd="0" presId="urn:microsoft.com/office/officeart/2005/8/layout/vList2"/>
    <dgm:cxn modelId="{1621E0B4-56C8-47AE-A069-0E3988BCC616}" srcId="{BA848739-65E3-4F3E-AF8F-67BB249B14DF}" destId="{3E53E0B1-8052-420B-AE09-42189E23970D}" srcOrd="0" destOrd="0" parTransId="{55291F06-A413-429C-B9ED-4017CE625663}" sibTransId="{8B720465-97F5-42CA-B4DD-BE189ABC647E}"/>
    <dgm:cxn modelId="{040D3DDA-B4F7-43DE-BC40-F7C5D4FE9AE7}" type="presParOf" srcId="{B0C1BED0-CC43-4D6D-AECD-9FF5F26660DD}" destId="{DF3218E6-9B38-492B-B170-606980328DB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9BA709-5C60-4EA6-97A7-FF86900CEABD}" type="doc">
      <dgm:prSet loTypeId="urn:microsoft.com/office/officeart/2005/8/layout/chevron2" loCatId="process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3EB08898-9E2B-4A9A-8FE5-FBB95D3F4FAF}">
      <dgm:prSet phldrT="[Текст]"/>
      <dgm:spPr/>
      <dgm:t>
        <a:bodyPr/>
        <a:lstStyle/>
        <a:p>
          <a:r>
            <a: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БОУ ДО г. Омска «ГДД(Ю)Т</a:t>
          </a:r>
          <a:r>
            <a:rPr lang="ru-RU" dirty="0">
              <a:solidFill>
                <a:schemeClr val="accent5">
                  <a:lumMod val="50000"/>
                </a:schemeClr>
              </a:solidFill>
            </a:rPr>
            <a:t>»</a:t>
          </a:r>
        </a:p>
      </dgm:t>
    </dgm:pt>
    <dgm:pt modelId="{11610DCD-3099-49B2-920B-D7D850A67B11}" type="parTrans" cxnId="{B3FD53A9-1BD4-4565-BD7D-067844B8BA2C}">
      <dgm:prSet/>
      <dgm:spPr/>
      <dgm:t>
        <a:bodyPr/>
        <a:lstStyle/>
        <a:p>
          <a:endParaRPr lang="ru-RU"/>
        </a:p>
      </dgm:t>
    </dgm:pt>
    <dgm:pt modelId="{49D1C9DB-C2E7-4EF4-976F-EC2A88034087}" type="sibTrans" cxnId="{B3FD53A9-1BD4-4565-BD7D-067844B8BA2C}">
      <dgm:prSet/>
      <dgm:spPr/>
      <dgm:t>
        <a:bodyPr/>
        <a:lstStyle/>
        <a:p>
          <a:endParaRPr lang="ru-RU"/>
        </a:p>
      </dgm:t>
    </dgm:pt>
    <dgm:pt modelId="{A9019074-B140-4900-8FB5-8577BB996954}">
      <dgm:prSet phldrT="[Текст]"/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Подготовка дополнительной общеобразовательной программы к  экспертизе</a:t>
          </a:r>
        </a:p>
      </dgm:t>
    </dgm:pt>
    <dgm:pt modelId="{05877239-BCA1-41D5-B4FD-0EAA15170394}" type="parTrans" cxnId="{82D2BFB8-1ACF-4B68-A554-4404DD11DAFF}">
      <dgm:prSet/>
      <dgm:spPr/>
      <dgm:t>
        <a:bodyPr/>
        <a:lstStyle/>
        <a:p>
          <a:endParaRPr lang="ru-RU"/>
        </a:p>
      </dgm:t>
    </dgm:pt>
    <dgm:pt modelId="{E8464795-26D8-4A9C-BD00-7B2EA13C26B4}" type="sibTrans" cxnId="{82D2BFB8-1ACF-4B68-A554-4404DD11DAFF}">
      <dgm:prSet/>
      <dgm:spPr/>
      <dgm:t>
        <a:bodyPr/>
        <a:lstStyle/>
        <a:p>
          <a:endParaRPr lang="ru-RU"/>
        </a:p>
      </dgm:t>
    </dgm:pt>
    <dgm:pt modelId="{7A178F99-5A06-4446-8971-C99FC51AD6A4}">
      <dgm:prSet phldrT="[Текст]"/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Разработка программ дистанционного обучения (на примере  тематического модуля)</a:t>
          </a:r>
        </a:p>
      </dgm:t>
    </dgm:pt>
    <dgm:pt modelId="{DE92A2F7-6AC0-450C-82E5-DFABF7D68EBC}" type="parTrans" cxnId="{008B0CC2-1336-43BA-AC56-93AFC9E3BA0E}">
      <dgm:prSet/>
      <dgm:spPr/>
      <dgm:t>
        <a:bodyPr/>
        <a:lstStyle/>
        <a:p>
          <a:endParaRPr lang="ru-RU"/>
        </a:p>
      </dgm:t>
    </dgm:pt>
    <dgm:pt modelId="{2521BC9D-C2C1-4DC4-91A2-5D3706C6D1AB}" type="sibTrans" cxnId="{008B0CC2-1336-43BA-AC56-93AFC9E3BA0E}">
      <dgm:prSet/>
      <dgm:spPr/>
      <dgm:t>
        <a:bodyPr/>
        <a:lstStyle/>
        <a:p>
          <a:endParaRPr lang="ru-RU"/>
        </a:p>
      </dgm:t>
    </dgm:pt>
    <dgm:pt modelId="{18E80E2B-7039-482A-8342-E5F08662E311}">
      <dgm:prSet phldrT="[Текст]"/>
      <dgm:spPr/>
      <dgm:t>
        <a:bodyPr/>
        <a:lstStyle/>
        <a:p>
          <a:r>
            <a: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БОУ ДО г. Омска «</a:t>
          </a:r>
          <a:r>
            <a:rPr lang="ru-RU" b="1" dirty="0" err="1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ЦРТДиЮ</a:t>
          </a:r>
          <a:r>
            <a: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«Амурский» </a:t>
          </a:r>
        </a:p>
      </dgm:t>
    </dgm:pt>
    <dgm:pt modelId="{92B9097E-6D94-408B-A9EE-C32696EA5D7F}" type="parTrans" cxnId="{EC540D9E-28D8-4497-8BD1-4D86665EC231}">
      <dgm:prSet/>
      <dgm:spPr/>
      <dgm:t>
        <a:bodyPr/>
        <a:lstStyle/>
        <a:p>
          <a:endParaRPr lang="ru-RU"/>
        </a:p>
      </dgm:t>
    </dgm:pt>
    <dgm:pt modelId="{6E7F0518-6C14-4F76-BF46-5365E0A96CE8}" type="sibTrans" cxnId="{EC540D9E-28D8-4497-8BD1-4D86665EC231}">
      <dgm:prSet/>
      <dgm:spPr/>
      <dgm:t>
        <a:bodyPr/>
        <a:lstStyle/>
        <a:p>
          <a:endParaRPr lang="ru-RU"/>
        </a:p>
      </dgm:t>
    </dgm:pt>
    <dgm:pt modelId="{BB60DC7B-4039-44EF-B6F5-BA66C20C9129}">
      <dgm:prSet phldrT="[Текст]"/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Разработка и реализация модульной дополнительной общеобразовательной </a:t>
          </a:r>
          <a:r>
            <a:rPr lang="ru-RU" b="1" dirty="0" err="1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общеразвивающей</a:t>
          </a:r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программы в УДО</a:t>
          </a:r>
        </a:p>
      </dgm:t>
    </dgm:pt>
    <dgm:pt modelId="{332A13F6-1310-4DBF-B7E1-C2BC8ED09FA1}" type="parTrans" cxnId="{A22F9A5E-56F3-4DF4-BD2A-6CDDBEEFA08E}">
      <dgm:prSet/>
      <dgm:spPr/>
      <dgm:t>
        <a:bodyPr/>
        <a:lstStyle/>
        <a:p>
          <a:endParaRPr lang="ru-RU"/>
        </a:p>
      </dgm:t>
    </dgm:pt>
    <dgm:pt modelId="{DA47DAE0-2BDA-4176-A5FC-F874AE1B0801}" type="sibTrans" cxnId="{A22F9A5E-56F3-4DF4-BD2A-6CDDBEEFA08E}">
      <dgm:prSet/>
      <dgm:spPr/>
      <dgm:t>
        <a:bodyPr/>
        <a:lstStyle/>
        <a:p>
          <a:endParaRPr lang="ru-RU"/>
        </a:p>
      </dgm:t>
    </dgm:pt>
    <dgm:pt modelId="{DA64BF49-A8D1-4E66-9066-4D5A7F623E99}">
      <dgm:prSet/>
      <dgm:spPr/>
      <dgm:t>
        <a:bodyPr/>
        <a:lstStyle/>
        <a:p>
          <a:r>
            <a: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БУ ДО «Омская областная станция юных техни</a:t>
          </a:r>
          <a:r>
            <a:rPr lang="ru-RU" b="1" dirty="0">
              <a:solidFill>
                <a:schemeClr val="accent5">
                  <a:lumMod val="50000"/>
                </a:schemeClr>
              </a:solidFill>
            </a:rPr>
            <a:t>ков»</a:t>
          </a:r>
        </a:p>
      </dgm:t>
    </dgm:pt>
    <dgm:pt modelId="{37596EB2-1D06-4FB6-AD75-B81F596B5733}" type="parTrans" cxnId="{6019FBD0-D84D-4B40-AB83-551BFEA7AB25}">
      <dgm:prSet/>
      <dgm:spPr/>
      <dgm:t>
        <a:bodyPr/>
        <a:lstStyle/>
        <a:p>
          <a:endParaRPr lang="ru-RU"/>
        </a:p>
      </dgm:t>
    </dgm:pt>
    <dgm:pt modelId="{12178DC4-5354-48CD-888A-15957DCAC777}" type="sibTrans" cxnId="{6019FBD0-D84D-4B40-AB83-551BFEA7AB25}">
      <dgm:prSet/>
      <dgm:spPr/>
      <dgm:t>
        <a:bodyPr/>
        <a:lstStyle/>
        <a:p>
          <a:endParaRPr lang="ru-RU"/>
        </a:p>
      </dgm:t>
    </dgm:pt>
    <dgm:pt modelId="{B4FF5302-AF23-410D-B863-6EC5A1955443}">
      <dgm:prSet/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Реализация дополнительной общеобразовательной программы в форме «Проектная лаборатория»</a:t>
          </a:r>
        </a:p>
      </dgm:t>
    </dgm:pt>
    <dgm:pt modelId="{2AE13299-462B-46F2-804F-8290BE604A1C}" type="parTrans" cxnId="{B65F8B68-9416-45EA-93DE-262E967C69A8}">
      <dgm:prSet/>
      <dgm:spPr/>
      <dgm:t>
        <a:bodyPr/>
        <a:lstStyle/>
        <a:p>
          <a:endParaRPr lang="ru-RU"/>
        </a:p>
      </dgm:t>
    </dgm:pt>
    <dgm:pt modelId="{3C29AA66-1354-4FFE-8220-E307B2C7A22F}" type="sibTrans" cxnId="{B65F8B68-9416-45EA-93DE-262E967C69A8}">
      <dgm:prSet/>
      <dgm:spPr/>
      <dgm:t>
        <a:bodyPr/>
        <a:lstStyle/>
        <a:p>
          <a:endParaRPr lang="ru-RU"/>
        </a:p>
      </dgm:t>
    </dgm:pt>
    <dgm:pt modelId="{982CC508-328F-42CB-B9FC-28F774CAEE9D}" type="pres">
      <dgm:prSet presAssocID="{B89BA709-5C60-4EA6-97A7-FF86900CEABD}" presName="linearFlow" presStyleCnt="0">
        <dgm:presLayoutVars>
          <dgm:dir/>
          <dgm:animLvl val="lvl"/>
          <dgm:resizeHandles val="exact"/>
        </dgm:presLayoutVars>
      </dgm:prSet>
      <dgm:spPr/>
    </dgm:pt>
    <dgm:pt modelId="{BB9C3BAD-317D-4D1E-BAB4-FC799D7A3B96}" type="pres">
      <dgm:prSet presAssocID="{3EB08898-9E2B-4A9A-8FE5-FBB95D3F4FAF}" presName="composite" presStyleCnt="0"/>
      <dgm:spPr/>
    </dgm:pt>
    <dgm:pt modelId="{FC6CF1C5-7DE7-45BE-BEA5-7EA2EBB31CCE}" type="pres">
      <dgm:prSet presAssocID="{3EB08898-9E2B-4A9A-8FE5-FBB95D3F4FAF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DB40DDD0-0FA8-4926-9F3C-056A91993453}" type="pres">
      <dgm:prSet presAssocID="{3EB08898-9E2B-4A9A-8FE5-FBB95D3F4FAF}" presName="descendantText" presStyleLbl="alignAcc1" presStyleIdx="0" presStyleCnt="3">
        <dgm:presLayoutVars>
          <dgm:bulletEnabled val="1"/>
        </dgm:presLayoutVars>
      </dgm:prSet>
      <dgm:spPr/>
    </dgm:pt>
    <dgm:pt modelId="{D02A69E0-70AA-4110-9CBB-F2819FF8C658}" type="pres">
      <dgm:prSet presAssocID="{49D1C9DB-C2E7-4EF4-976F-EC2A88034087}" presName="sp" presStyleCnt="0"/>
      <dgm:spPr/>
    </dgm:pt>
    <dgm:pt modelId="{CE084358-CE70-4922-987C-DF754E1318FC}" type="pres">
      <dgm:prSet presAssocID="{18E80E2B-7039-482A-8342-E5F08662E311}" presName="composite" presStyleCnt="0"/>
      <dgm:spPr/>
    </dgm:pt>
    <dgm:pt modelId="{F0A89149-759A-4864-BE9F-0672F84ABE44}" type="pres">
      <dgm:prSet presAssocID="{18E80E2B-7039-482A-8342-E5F08662E311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8B090ACA-DDE7-4F2D-9F40-A4462D8304D3}" type="pres">
      <dgm:prSet presAssocID="{18E80E2B-7039-482A-8342-E5F08662E311}" presName="descendantText" presStyleLbl="alignAcc1" presStyleIdx="1" presStyleCnt="3">
        <dgm:presLayoutVars>
          <dgm:bulletEnabled val="1"/>
        </dgm:presLayoutVars>
      </dgm:prSet>
      <dgm:spPr/>
    </dgm:pt>
    <dgm:pt modelId="{1C3C00FD-E08A-4961-B071-0A94C271D3B3}" type="pres">
      <dgm:prSet presAssocID="{6E7F0518-6C14-4F76-BF46-5365E0A96CE8}" presName="sp" presStyleCnt="0"/>
      <dgm:spPr/>
    </dgm:pt>
    <dgm:pt modelId="{B184E395-A9F6-44CE-AD28-309A27285052}" type="pres">
      <dgm:prSet presAssocID="{DA64BF49-A8D1-4E66-9066-4D5A7F623E99}" presName="composite" presStyleCnt="0"/>
      <dgm:spPr/>
    </dgm:pt>
    <dgm:pt modelId="{17E9E8EC-D61D-41DF-9BD5-D9301B260A9E}" type="pres">
      <dgm:prSet presAssocID="{DA64BF49-A8D1-4E66-9066-4D5A7F623E99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E268A029-3A9A-4234-B5D3-E5641CA0DCD5}" type="pres">
      <dgm:prSet presAssocID="{DA64BF49-A8D1-4E66-9066-4D5A7F623E99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008B5024-A26C-45FD-AB9C-F8E3CF5B041C}" type="presOf" srcId="{3EB08898-9E2B-4A9A-8FE5-FBB95D3F4FAF}" destId="{FC6CF1C5-7DE7-45BE-BEA5-7EA2EBB31CCE}" srcOrd="0" destOrd="0" presId="urn:microsoft.com/office/officeart/2005/8/layout/chevron2"/>
    <dgm:cxn modelId="{A813AE24-B89C-4172-B526-D5EF5794764F}" type="presOf" srcId="{18E80E2B-7039-482A-8342-E5F08662E311}" destId="{F0A89149-759A-4864-BE9F-0672F84ABE44}" srcOrd="0" destOrd="0" presId="urn:microsoft.com/office/officeart/2005/8/layout/chevron2"/>
    <dgm:cxn modelId="{68BA0D30-258B-4046-89A2-EE56DE137A81}" type="presOf" srcId="{B4FF5302-AF23-410D-B863-6EC5A1955443}" destId="{E268A029-3A9A-4234-B5D3-E5641CA0DCD5}" srcOrd="0" destOrd="0" presId="urn:microsoft.com/office/officeart/2005/8/layout/chevron2"/>
    <dgm:cxn modelId="{95ABB83A-0BF1-427F-987F-6F11DD78BA9E}" type="presOf" srcId="{B89BA709-5C60-4EA6-97A7-FF86900CEABD}" destId="{982CC508-328F-42CB-B9FC-28F774CAEE9D}" srcOrd="0" destOrd="0" presId="urn:microsoft.com/office/officeart/2005/8/layout/chevron2"/>
    <dgm:cxn modelId="{2D8AF05B-D3A5-4386-89F6-D51A96318046}" type="presOf" srcId="{A9019074-B140-4900-8FB5-8577BB996954}" destId="{DB40DDD0-0FA8-4926-9F3C-056A91993453}" srcOrd="0" destOrd="0" presId="urn:microsoft.com/office/officeart/2005/8/layout/chevron2"/>
    <dgm:cxn modelId="{A22F9A5E-56F3-4DF4-BD2A-6CDDBEEFA08E}" srcId="{18E80E2B-7039-482A-8342-E5F08662E311}" destId="{BB60DC7B-4039-44EF-B6F5-BA66C20C9129}" srcOrd="0" destOrd="0" parTransId="{332A13F6-1310-4DBF-B7E1-C2BC8ED09FA1}" sibTransId="{DA47DAE0-2BDA-4176-A5FC-F874AE1B0801}"/>
    <dgm:cxn modelId="{B65F8B68-9416-45EA-93DE-262E967C69A8}" srcId="{DA64BF49-A8D1-4E66-9066-4D5A7F623E99}" destId="{B4FF5302-AF23-410D-B863-6EC5A1955443}" srcOrd="0" destOrd="0" parTransId="{2AE13299-462B-46F2-804F-8290BE604A1C}" sibTransId="{3C29AA66-1354-4FFE-8220-E307B2C7A22F}"/>
    <dgm:cxn modelId="{C573108D-6579-46FB-A6FF-BDE619BB5849}" type="presOf" srcId="{7A178F99-5A06-4446-8971-C99FC51AD6A4}" destId="{DB40DDD0-0FA8-4926-9F3C-056A91993453}" srcOrd="0" destOrd="1" presId="urn:microsoft.com/office/officeart/2005/8/layout/chevron2"/>
    <dgm:cxn modelId="{EC540D9E-28D8-4497-8BD1-4D86665EC231}" srcId="{B89BA709-5C60-4EA6-97A7-FF86900CEABD}" destId="{18E80E2B-7039-482A-8342-E5F08662E311}" srcOrd="1" destOrd="0" parTransId="{92B9097E-6D94-408B-A9EE-C32696EA5D7F}" sibTransId="{6E7F0518-6C14-4F76-BF46-5365E0A96CE8}"/>
    <dgm:cxn modelId="{C046E2A8-7ACB-4BF7-AB05-63F23C5CB668}" type="presOf" srcId="{DA64BF49-A8D1-4E66-9066-4D5A7F623E99}" destId="{17E9E8EC-D61D-41DF-9BD5-D9301B260A9E}" srcOrd="0" destOrd="0" presId="urn:microsoft.com/office/officeart/2005/8/layout/chevron2"/>
    <dgm:cxn modelId="{B3FD53A9-1BD4-4565-BD7D-067844B8BA2C}" srcId="{B89BA709-5C60-4EA6-97A7-FF86900CEABD}" destId="{3EB08898-9E2B-4A9A-8FE5-FBB95D3F4FAF}" srcOrd="0" destOrd="0" parTransId="{11610DCD-3099-49B2-920B-D7D850A67B11}" sibTransId="{49D1C9DB-C2E7-4EF4-976F-EC2A88034087}"/>
    <dgm:cxn modelId="{82D2BFB8-1ACF-4B68-A554-4404DD11DAFF}" srcId="{3EB08898-9E2B-4A9A-8FE5-FBB95D3F4FAF}" destId="{A9019074-B140-4900-8FB5-8577BB996954}" srcOrd="0" destOrd="0" parTransId="{05877239-BCA1-41D5-B4FD-0EAA15170394}" sibTransId="{E8464795-26D8-4A9C-BD00-7B2EA13C26B4}"/>
    <dgm:cxn modelId="{008B0CC2-1336-43BA-AC56-93AFC9E3BA0E}" srcId="{3EB08898-9E2B-4A9A-8FE5-FBB95D3F4FAF}" destId="{7A178F99-5A06-4446-8971-C99FC51AD6A4}" srcOrd="1" destOrd="0" parTransId="{DE92A2F7-6AC0-450C-82E5-DFABF7D68EBC}" sibTransId="{2521BC9D-C2C1-4DC4-91A2-5D3706C6D1AB}"/>
    <dgm:cxn modelId="{6019FBD0-D84D-4B40-AB83-551BFEA7AB25}" srcId="{B89BA709-5C60-4EA6-97A7-FF86900CEABD}" destId="{DA64BF49-A8D1-4E66-9066-4D5A7F623E99}" srcOrd="2" destOrd="0" parTransId="{37596EB2-1D06-4FB6-AD75-B81F596B5733}" sibTransId="{12178DC4-5354-48CD-888A-15957DCAC777}"/>
    <dgm:cxn modelId="{507442F0-B072-4242-952D-B8C666EC67D3}" type="presOf" srcId="{BB60DC7B-4039-44EF-B6F5-BA66C20C9129}" destId="{8B090ACA-DDE7-4F2D-9F40-A4462D8304D3}" srcOrd="0" destOrd="0" presId="urn:microsoft.com/office/officeart/2005/8/layout/chevron2"/>
    <dgm:cxn modelId="{D9C02494-C676-4AFF-B032-1BC88A3F7484}" type="presParOf" srcId="{982CC508-328F-42CB-B9FC-28F774CAEE9D}" destId="{BB9C3BAD-317D-4D1E-BAB4-FC799D7A3B96}" srcOrd="0" destOrd="0" presId="urn:microsoft.com/office/officeart/2005/8/layout/chevron2"/>
    <dgm:cxn modelId="{241B7866-D7E5-4A41-B28E-0ACCED0D0032}" type="presParOf" srcId="{BB9C3BAD-317D-4D1E-BAB4-FC799D7A3B96}" destId="{FC6CF1C5-7DE7-45BE-BEA5-7EA2EBB31CCE}" srcOrd="0" destOrd="0" presId="urn:microsoft.com/office/officeart/2005/8/layout/chevron2"/>
    <dgm:cxn modelId="{620BA195-5214-40BE-971C-968C8EBCAD64}" type="presParOf" srcId="{BB9C3BAD-317D-4D1E-BAB4-FC799D7A3B96}" destId="{DB40DDD0-0FA8-4926-9F3C-056A91993453}" srcOrd="1" destOrd="0" presId="urn:microsoft.com/office/officeart/2005/8/layout/chevron2"/>
    <dgm:cxn modelId="{F3AF3D8A-5FC5-4BF2-8F25-46EA9C723B89}" type="presParOf" srcId="{982CC508-328F-42CB-B9FC-28F774CAEE9D}" destId="{D02A69E0-70AA-4110-9CBB-F2819FF8C658}" srcOrd="1" destOrd="0" presId="urn:microsoft.com/office/officeart/2005/8/layout/chevron2"/>
    <dgm:cxn modelId="{CDA16B05-FF9F-4F8F-96E4-8B6691B48D2E}" type="presParOf" srcId="{982CC508-328F-42CB-B9FC-28F774CAEE9D}" destId="{CE084358-CE70-4922-987C-DF754E1318FC}" srcOrd="2" destOrd="0" presId="urn:microsoft.com/office/officeart/2005/8/layout/chevron2"/>
    <dgm:cxn modelId="{8B824EBF-9409-4634-9BC0-DED41C1B3621}" type="presParOf" srcId="{CE084358-CE70-4922-987C-DF754E1318FC}" destId="{F0A89149-759A-4864-BE9F-0672F84ABE44}" srcOrd="0" destOrd="0" presId="urn:microsoft.com/office/officeart/2005/8/layout/chevron2"/>
    <dgm:cxn modelId="{3BA441DE-EB89-43D3-A408-88F264C78B58}" type="presParOf" srcId="{CE084358-CE70-4922-987C-DF754E1318FC}" destId="{8B090ACA-DDE7-4F2D-9F40-A4462D8304D3}" srcOrd="1" destOrd="0" presId="urn:microsoft.com/office/officeart/2005/8/layout/chevron2"/>
    <dgm:cxn modelId="{95802011-4E90-4BE0-8A2D-CF52DEA8D27C}" type="presParOf" srcId="{982CC508-328F-42CB-B9FC-28F774CAEE9D}" destId="{1C3C00FD-E08A-4961-B071-0A94C271D3B3}" srcOrd="3" destOrd="0" presId="urn:microsoft.com/office/officeart/2005/8/layout/chevron2"/>
    <dgm:cxn modelId="{93818124-9709-400B-AE7C-C8354F2B5222}" type="presParOf" srcId="{982CC508-328F-42CB-B9FC-28F774CAEE9D}" destId="{B184E395-A9F6-44CE-AD28-309A27285052}" srcOrd="4" destOrd="0" presId="urn:microsoft.com/office/officeart/2005/8/layout/chevron2"/>
    <dgm:cxn modelId="{9C564672-A484-4F05-AE38-9E15701817CC}" type="presParOf" srcId="{B184E395-A9F6-44CE-AD28-309A27285052}" destId="{17E9E8EC-D61D-41DF-9BD5-D9301B260A9E}" srcOrd="0" destOrd="0" presId="urn:microsoft.com/office/officeart/2005/8/layout/chevron2"/>
    <dgm:cxn modelId="{8DF686F9-2A75-43C2-BB10-5E37EA9C8966}" type="presParOf" srcId="{B184E395-A9F6-44CE-AD28-309A27285052}" destId="{E268A029-3A9A-4234-B5D3-E5641CA0DCD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3218E6-9B38-492B-B170-606980328DBB}">
      <dsp:nvSpPr>
        <dsp:cNvPr id="0" name=""/>
        <dsp:cNvSpPr/>
      </dsp:nvSpPr>
      <dsp:spPr>
        <a:xfrm>
          <a:off x="0" y="167019"/>
          <a:ext cx="4990330" cy="402428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b="1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Ключевой идей </a:t>
          </a: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деятельности РИП-</a:t>
          </a:r>
          <a:r>
            <a:rPr lang="ru-RU" sz="2000" b="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ИнКО</a:t>
          </a: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 2018 -2020 </a:t>
          </a:r>
          <a:r>
            <a:rPr lang="ru-RU" sz="2000" b="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г.г</a:t>
          </a: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 стало формирование  организационных структур </a:t>
          </a:r>
          <a:r>
            <a:rPr lang="ru-RU" sz="2000" b="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ИнКО</a:t>
          </a: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(команда коучей, сеть </a:t>
          </a:r>
          <a:r>
            <a:rPr lang="ru-RU" sz="2000" b="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стажировочных</a:t>
          </a: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площадок, консультационные центры) как механизма, обеспечивающего непрерывное профессиональное развитие педагогов в условиях сетевого взаимодействия и организационно-методического сопровождения педагогов по реализации Концепции дополнительного образования детей</a:t>
          </a:r>
        </a:p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6449" y="363468"/>
        <a:ext cx="4597432" cy="36313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6CF1C5-7DE7-45BE-BEA5-7EA2EBB31CCE}">
      <dsp:nvSpPr>
        <dsp:cNvPr id="0" name=""/>
        <dsp:cNvSpPr/>
      </dsp:nvSpPr>
      <dsp:spPr>
        <a:xfrm rot="5400000">
          <a:off x="-264174" y="265253"/>
          <a:ext cx="1761165" cy="123281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БОУ ДО г. Омска «ГДД(Ю)Т</a:t>
          </a:r>
          <a:r>
            <a:rPr lang="ru-RU" sz="1100" kern="1200" dirty="0">
              <a:solidFill>
                <a:schemeClr val="accent5">
                  <a:lumMod val="50000"/>
                </a:schemeClr>
              </a:solidFill>
            </a:rPr>
            <a:t>»</a:t>
          </a:r>
        </a:p>
      </dsp:txBody>
      <dsp:txXfrm rot="-5400000">
        <a:off x="2" y="617486"/>
        <a:ext cx="1232815" cy="528350"/>
      </dsp:txXfrm>
    </dsp:sp>
    <dsp:sp modelId="{DB40DDD0-0FA8-4926-9F3C-056A91993453}">
      <dsp:nvSpPr>
        <dsp:cNvPr id="0" name=""/>
        <dsp:cNvSpPr/>
      </dsp:nvSpPr>
      <dsp:spPr>
        <a:xfrm rot="5400000">
          <a:off x="3312317" y="-2078422"/>
          <a:ext cx="1144757" cy="5303761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7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Подготовка дополнительной общеобразовательной программы к  экспертизе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7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Разработка программ дистанционного обучения (на примере  тематического модуля)</a:t>
          </a:r>
        </a:p>
      </dsp:txBody>
      <dsp:txXfrm rot="-5400000">
        <a:off x="1232815" y="56962"/>
        <a:ext cx="5247879" cy="1032993"/>
      </dsp:txXfrm>
    </dsp:sp>
    <dsp:sp modelId="{F0A89149-759A-4864-BE9F-0672F84ABE44}">
      <dsp:nvSpPr>
        <dsp:cNvPr id="0" name=""/>
        <dsp:cNvSpPr/>
      </dsp:nvSpPr>
      <dsp:spPr>
        <a:xfrm rot="5400000">
          <a:off x="-264174" y="1833909"/>
          <a:ext cx="1761165" cy="123281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БОУ ДО г. Омска «</a:t>
          </a:r>
          <a:r>
            <a:rPr lang="ru-RU" sz="1100" b="1" kern="1200" dirty="0" err="1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ЦРТДиЮ</a:t>
          </a:r>
          <a:r>
            <a:rPr lang="ru-RU" sz="1100" b="1" kern="12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«Амурский» </a:t>
          </a:r>
        </a:p>
      </dsp:txBody>
      <dsp:txXfrm rot="-5400000">
        <a:off x="2" y="2186142"/>
        <a:ext cx="1232815" cy="528350"/>
      </dsp:txXfrm>
    </dsp:sp>
    <dsp:sp modelId="{8B090ACA-DDE7-4F2D-9F40-A4462D8304D3}">
      <dsp:nvSpPr>
        <dsp:cNvPr id="0" name=""/>
        <dsp:cNvSpPr/>
      </dsp:nvSpPr>
      <dsp:spPr>
        <a:xfrm rot="5400000">
          <a:off x="3312317" y="-509767"/>
          <a:ext cx="1144757" cy="5303761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7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Разработка и реализация модульной дополнительной общеобразовательной </a:t>
          </a:r>
          <a:r>
            <a:rPr lang="ru-RU" sz="1700" b="1" kern="1200" dirty="0" err="1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общеразвивающей</a:t>
          </a:r>
          <a:r>
            <a:rPr lang="ru-RU" sz="17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программы в УДО</a:t>
          </a:r>
        </a:p>
      </dsp:txBody>
      <dsp:txXfrm rot="-5400000">
        <a:off x="1232815" y="1625617"/>
        <a:ext cx="5247879" cy="1032993"/>
      </dsp:txXfrm>
    </dsp:sp>
    <dsp:sp modelId="{17E9E8EC-D61D-41DF-9BD5-D9301B260A9E}">
      <dsp:nvSpPr>
        <dsp:cNvPr id="0" name=""/>
        <dsp:cNvSpPr/>
      </dsp:nvSpPr>
      <dsp:spPr>
        <a:xfrm rot="5400000">
          <a:off x="-264174" y="3402564"/>
          <a:ext cx="1761165" cy="123281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БУ ДО «Омская областная станция юных техни</a:t>
          </a:r>
          <a:r>
            <a:rPr lang="ru-RU" sz="1100" b="1" kern="1200" dirty="0">
              <a:solidFill>
                <a:schemeClr val="accent5">
                  <a:lumMod val="50000"/>
                </a:schemeClr>
              </a:solidFill>
            </a:rPr>
            <a:t>ков»</a:t>
          </a:r>
        </a:p>
      </dsp:txBody>
      <dsp:txXfrm rot="-5400000">
        <a:off x="2" y="3754797"/>
        <a:ext cx="1232815" cy="528350"/>
      </dsp:txXfrm>
    </dsp:sp>
    <dsp:sp modelId="{E268A029-3A9A-4234-B5D3-E5641CA0DCD5}">
      <dsp:nvSpPr>
        <dsp:cNvPr id="0" name=""/>
        <dsp:cNvSpPr/>
      </dsp:nvSpPr>
      <dsp:spPr>
        <a:xfrm rot="5400000">
          <a:off x="3312317" y="1058887"/>
          <a:ext cx="1144757" cy="5303761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7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Реализация дополнительной общеобразовательной программы в форме «Проектная лаборатория»</a:t>
          </a:r>
        </a:p>
      </dsp:txBody>
      <dsp:txXfrm rot="-5400000">
        <a:off x="1232815" y="3194271"/>
        <a:ext cx="5247879" cy="10329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B359C3-F63E-49CA-9824-27BA49AB6130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11B344-D75C-4682-B1E2-7CE30A8F56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262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CB6E3BD0-A3A1-4F13-BC21-B8968F4669B5}" type="slidenum">
              <a:rPr lang="en-US" sz="1200" smtClean="0">
                <a:solidFill>
                  <a:prstClr val="black"/>
                </a:solidFill>
              </a:rPr>
              <a:pPr eaLnBrk="1" hangingPunct="1"/>
              <a:t>11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757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23325" y="529566"/>
            <a:ext cx="7897352" cy="345929"/>
          </a:xfrm>
        </p:spPr>
        <p:txBody>
          <a:bodyPr lIns="0" tIns="0" rIns="0" bIns="0"/>
          <a:lstStyle>
            <a:lvl1pPr>
              <a:defRPr sz="2248" b="1" i="0">
                <a:solidFill>
                  <a:srgbClr val="435369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1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99" b="0" i="0">
                <a:solidFill>
                  <a:srgbClr val="8A8A8A"/>
                </a:solidFill>
                <a:latin typeface="Calibri"/>
                <a:cs typeface="Calibri"/>
              </a:defRPr>
            </a:lvl1pPr>
          </a:lstStyle>
          <a:p>
            <a:pPr marL="9515">
              <a:lnSpc>
                <a:spcPts val="929"/>
              </a:lnSpc>
            </a:pPr>
            <a:r>
              <a:rPr lang="ru-RU" spc="-4"/>
              <a:t>ФГБУК</a:t>
            </a:r>
            <a:r>
              <a:rPr lang="ru-RU" spc="-30"/>
              <a:t> </a:t>
            </a:r>
            <a:r>
              <a:rPr lang="ru-RU" spc="-4"/>
              <a:t>"ВЦХТ"-2020</a:t>
            </a:r>
            <a:endParaRPr lang="ru-RU" spc="-4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11/11/2022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2446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D57D9D-34DB-4BC6-BD79-308ACA9F9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08006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1018754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82337" y="2132856"/>
            <a:ext cx="7306087" cy="41764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Инновационный комплекс в сфере образования «Дополнительное образование детей-навигатор будущего» как механизм развития профессиональной компетентности педагогов</a:t>
            </a:r>
          </a:p>
          <a:p>
            <a:pPr marL="0" indent="0" algn="ctr">
              <a:buNone/>
            </a:pPr>
            <a:r>
              <a:rPr lang="ru-RU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Кучегура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Любовь Александровна, доцент кафедры воспитания, дополнительного образования и охраны здоровья БОУ ДПО «ИРООО», к.ф.н.</a:t>
            </a:r>
          </a:p>
          <a:p>
            <a:pPr marL="0" indent="0" algn="ctr">
              <a:buNone/>
            </a:pPr>
            <a:endParaRPr 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000B542-E854-403A-8718-62C227678D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7" y="332656"/>
            <a:ext cx="1528167" cy="1528167"/>
          </a:xfrm>
          <a:prstGeom prst="rect">
            <a:avLst/>
          </a:prstGeom>
        </p:spPr>
      </p:pic>
      <p:pic>
        <p:nvPicPr>
          <p:cNvPr id="6" name="Picture 2" descr="D:\Документы\!!! РАДИОНОВА ЕЛЕНА\ЛОГОТИПЫ, ФОРМЫ\лого инко.png">
            <a:extLst>
              <a:ext uri="{FF2B5EF4-FFF2-40B4-BE49-F238E27FC236}">
                <a16:creationId xmlns:a16="http://schemas.microsoft.com/office/drawing/2014/main" id="{E1147A39-092E-460E-818C-89DBAB04D9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93" y="404664"/>
            <a:ext cx="1578144" cy="1456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4576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>
            <a:extLst>
              <a:ext uri="{FF2B5EF4-FFF2-40B4-BE49-F238E27FC236}">
                <a16:creationId xmlns:a16="http://schemas.microsoft.com/office/drawing/2014/main" id="{E30C0CB0-E6BC-4DC4-B781-5E606D4823A2}"/>
              </a:ext>
            </a:extLst>
          </p:cNvPr>
          <p:cNvSpPr txBox="1">
            <a:spLocks/>
          </p:cNvSpPr>
          <p:nvPr/>
        </p:nvSpPr>
        <p:spPr>
          <a:xfrm>
            <a:off x="-101418" y="1916832"/>
            <a:ext cx="9245418" cy="4553205"/>
          </a:xfrm>
          <a:prstGeom prst="rect">
            <a:avLst/>
          </a:prstGeom>
          <a:solidFill>
            <a:srgbClr val="DDDDDD">
              <a:alpha val="60784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БРЕНД-ТЕХНОЛОГИЯ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инструмент обновления инновационной инфраструктуры Омской области. Данное направление соответствует задачам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Национального проекта «Образование»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E6371445-41B2-4964-B759-2511415B6227}"/>
              </a:ext>
            </a:extLst>
          </p:cNvPr>
          <p:cNvSpPr txBox="1">
            <a:spLocks/>
          </p:cNvSpPr>
          <p:nvPr/>
        </p:nvSpPr>
        <p:spPr>
          <a:xfrm>
            <a:off x="1" y="236335"/>
            <a:ext cx="9144000" cy="1340768"/>
          </a:xfrm>
          <a:prstGeom prst="rect">
            <a:avLst/>
          </a:prstGeom>
          <a:solidFill>
            <a:srgbClr val="DDDDDD">
              <a:alpha val="60784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СВОЕВРЕМЕННОСТЬ И АКТУАЛЬНОСТЬ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Максим\Desktop\maxresdefault.jpg">
            <a:extLst>
              <a:ext uri="{FF2B5EF4-FFF2-40B4-BE49-F238E27FC236}">
                <a16:creationId xmlns:a16="http://schemas.microsoft.com/office/drawing/2014/main" id="{1B52390A-B5CC-493E-98D3-3C2ABB4844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2" t="17746" r="3358" b="21227"/>
          <a:stretch/>
        </p:blipFill>
        <p:spPr bwMode="auto">
          <a:xfrm>
            <a:off x="5395765" y="5457099"/>
            <a:ext cx="3748235" cy="138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995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2">
            <a:extLst>
              <a:ext uri="{FF2B5EF4-FFF2-40B4-BE49-F238E27FC236}">
                <a16:creationId xmlns:a16="http://schemas.microsoft.com/office/drawing/2014/main" id="{147DE384-BF94-4539-806B-57C636A78440}"/>
              </a:ext>
            </a:extLst>
          </p:cNvPr>
          <p:cNvSpPr txBox="1">
            <a:spLocks/>
          </p:cNvSpPr>
          <p:nvPr/>
        </p:nvSpPr>
        <p:spPr>
          <a:xfrm>
            <a:off x="0" y="561"/>
            <a:ext cx="9144000" cy="1340768"/>
          </a:xfrm>
          <a:prstGeom prst="rect">
            <a:avLst/>
          </a:prstGeom>
          <a:solidFill>
            <a:srgbClr val="DDDDDD">
              <a:alpha val="60784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57581" y="-20307"/>
            <a:ext cx="79208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РИП-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ИнКО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«Дополнительное образование детей – навигатор будущего» -  </a:t>
            </a:r>
            <a:r>
              <a:rPr kumimoji="0" lang="en-US" sz="3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sz="4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</a:rPr>
              <a:t>202</a:t>
            </a:r>
            <a:r>
              <a:rPr kumimoji="0" lang="ru-RU" sz="4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</a:rPr>
              <a:t>2 г.</a:t>
            </a:r>
            <a:b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060DEDF7-F558-4C54-BA30-BB95A9A3B5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585457"/>
              </p:ext>
            </p:extLst>
          </p:nvPr>
        </p:nvGraphicFramePr>
        <p:xfrm>
          <a:off x="230795" y="836712"/>
          <a:ext cx="8774451" cy="48789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3000">
                  <a:extLst>
                    <a:ext uri="{9D8B030D-6E8A-4147-A177-3AD203B41FA5}">
                      <a16:colId xmlns:a16="http://schemas.microsoft.com/office/drawing/2014/main" val="3035983261"/>
                    </a:ext>
                  </a:extLst>
                </a:gridCol>
                <a:gridCol w="5288097">
                  <a:extLst>
                    <a:ext uri="{9D8B030D-6E8A-4147-A177-3AD203B41FA5}">
                      <a16:colId xmlns:a16="http://schemas.microsoft.com/office/drawing/2014/main" val="1292967510"/>
                    </a:ext>
                  </a:extLst>
                </a:gridCol>
                <a:gridCol w="1933354">
                  <a:extLst>
                    <a:ext uri="{9D8B030D-6E8A-4147-A177-3AD203B41FA5}">
                      <a16:colId xmlns:a16="http://schemas.microsoft.com/office/drawing/2014/main" val="1492311726"/>
                    </a:ext>
                  </a:extLst>
                </a:gridCol>
              </a:tblGrid>
              <a:tr h="6957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Бренд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Инновационный продукт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Связь с федеральными проектами национального проекта «Образование»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766340"/>
                  </a:ext>
                </a:extLst>
              </a:tr>
              <a:tr h="1899691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Дополнительное образование в сети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Дополнительная общеобразовательная (общеразвивающая) программа, реализуемая</a:t>
                      </a:r>
                      <a:r>
                        <a:rPr lang="ru-RU" sz="12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 сетевой форме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Интерактивная карта практик реализации рабочей программы воспитания ( не менее 5-ти практик)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Чек-лист ОО по реализации образовательного бренда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Портфель эксперта: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листы экспертизы инновационных практик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 экспертные заключения (не менее 5)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видеоконсультации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(не менее 2)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«Современная школа»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«Успех каждого ребенка»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0891145"/>
                  </a:ext>
                </a:extLst>
              </a:tr>
              <a:tr h="121569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Дополнительное образование в цифре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Профессиональная проба (по каждому образовательному направлению) интерактивная карта  практик реализации профессиональных проб (по каждому направлению и с использованием оборудования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ЦОЦиГП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«Точка роста»)</a:t>
                      </a:r>
                    </a:p>
                    <a:p>
                      <a:pPr marL="45720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Чек-лист ОО по реализации образовательного бренда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8473924"/>
                  </a:ext>
                </a:extLst>
              </a:tr>
              <a:tr h="1051447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Событийное воспитание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1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Рабочая  программа  воспитания (тематический модуль);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Интерактивная карта практик реализации рабочей программы воспитания ( не менее 5-ти практик)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Чек-лист ОО по реализации образовательного бренда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70010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1470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:a16="http://schemas.microsoft.com/office/drawing/2014/main" id="{9EEC484A-8B25-4090-A8EF-4EF648B85410}"/>
              </a:ext>
            </a:extLst>
          </p:cNvPr>
          <p:cNvSpPr txBox="1">
            <a:spLocks/>
          </p:cNvSpPr>
          <p:nvPr/>
        </p:nvSpPr>
        <p:spPr>
          <a:xfrm>
            <a:off x="0" y="561"/>
            <a:ext cx="9144000" cy="1340768"/>
          </a:xfrm>
          <a:prstGeom prst="rect">
            <a:avLst/>
          </a:prstGeom>
          <a:solidFill>
            <a:srgbClr val="DDDDDD">
              <a:alpha val="60784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0"/>
            <a:ext cx="7488832" cy="126876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целевой аудитории, для которой предназначены бренды</a:t>
            </a:r>
          </a:p>
        </p:txBody>
      </p:sp>
      <p:pic>
        <p:nvPicPr>
          <p:cNvPr id="5123" name="Picture 3" descr="\\Fs\go\o\ceo_ts_216_313\Ivancov_D_V\Радионова Елена Викторовна_(У-МЦ_Сопр_Инновац_Обр)-205\2018_03_02-215 Семинар участников РИП-ИнКО Обновление общего образования в условиях реализации ФГОС\DSC068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089" y="1340768"/>
            <a:ext cx="4774911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\\Fs\go\o\ceo_ts_216_313\Ivancov_D_V\Радионова Елена Викторовна_(У-МЦ_Сопр_Инновац_Обр)-205\2018_03_02-215 Семинар участников РИП-ИнКО Обновление общего образования в условиях реализации ФГОС\DSC069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502" y="4005064"/>
            <a:ext cx="4321498" cy="286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\\Fs\go\o\ceo_ts_216_313\Ivancov_D_V\Радионова Елена Викторовна_(У-МЦ_Сопр_Инновац_Обр)-205\2018_03_06-РИП-ИнКО Установочный семинар\DSC072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93" y="4005064"/>
            <a:ext cx="4527091" cy="286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\\Fs\go\o\ceo_ts_216_313\Ivancov_D_V\Радионова Елена Викторовна_(У-МЦ_Сопр_Инновац_Обр)-205\2018_03_06-РИП-ИнКО Установочный семинар\DSC07259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4499992" cy="2985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2C0597D3-A730-4D7A-AD7E-939BA3290E07}"/>
              </a:ext>
            </a:extLst>
          </p:cNvPr>
          <p:cNvSpPr txBox="1">
            <a:spLocks/>
          </p:cNvSpPr>
          <p:nvPr/>
        </p:nvSpPr>
        <p:spPr>
          <a:xfrm>
            <a:off x="126493" y="0"/>
            <a:ext cx="2088232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задачи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7465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>
            <a:extLst>
              <a:ext uri="{FF2B5EF4-FFF2-40B4-BE49-F238E27FC236}">
                <a16:creationId xmlns:a16="http://schemas.microsoft.com/office/drawing/2014/main" id="{0F2B9A09-DEF8-476C-A327-DA82BE64F0E6}"/>
              </a:ext>
            </a:extLst>
          </p:cNvPr>
          <p:cNvSpPr txBox="1">
            <a:spLocks/>
          </p:cNvSpPr>
          <p:nvPr/>
        </p:nvSpPr>
        <p:spPr>
          <a:xfrm>
            <a:off x="0" y="561"/>
            <a:ext cx="9144000" cy="1340768"/>
          </a:xfrm>
          <a:prstGeom prst="rect">
            <a:avLst/>
          </a:prstGeom>
          <a:solidFill>
            <a:srgbClr val="DDDDDD">
              <a:alpha val="60784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0"/>
            <a:ext cx="7128792" cy="1152128"/>
          </a:xfrm>
        </p:spPr>
        <p:txBody>
          <a:bodyPr>
            <a:noAutofit/>
          </a:bodyPr>
          <a:lstStyle/>
          <a:p>
            <a:pPr algn="l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 сопровождения  реализации  брендов 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D147EFD4-0A3A-4896-90BF-AA40039F4124}"/>
              </a:ext>
            </a:extLst>
          </p:cNvPr>
          <p:cNvSpPr txBox="1">
            <a:spLocks/>
          </p:cNvSpPr>
          <p:nvPr/>
        </p:nvSpPr>
        <p:spPr>
          <a:xfrm>
            <a:off x="45731" y="0"/>
            <a:ext cx="2088232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задачи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7B0E9CE-1E77-4081-B5A3-9E0534CC016D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Семинары в рамках брендов: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установочный семинар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(март);</a:t>
            </a:r>
          </a:p>
          <a:p>
            <a:pPr algn="just">
              <a:lnSpc>
                <a:spcPct val="115000"/>
              </a:lnSpc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бренд-сессия по представлению промежуточных результатов подготовки проекта инновационных продуктов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(июнь);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семинар по представлению инновационных продуктов, прошедших экспертизу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(ноябрь)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04623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2">
            <a:extLst>
              <a:ext uri="{FF2B5EF4-FFF2-40B4-BE49-F238E27FC236}">
                <a16:creationId xmlns:a16="http://schemas.microsoft.com/office/drawing/2014/main" id="{A2CB260F-829E-4ED9-B9E2-26BE523025F7}"/>
              </a:ext>
            </a:extLst>
          </p:cNvPr>
          <p:cNvSpPr txBox="1">
            <a:spLocks/>
          </p:cNvSpPr>
          <p:nvPr/>
        </p:nvSpPr>
        <p:spPr>
          <a:xfrm>
            <a:off x="0" y="561"/>
            <a:ext cx="9144000" cy="1340768"/>
          </a:xfrm>
          <a:prstGeom prst="rect">
            <a:avLst/>
          </a:prstGeom>
          <a:solidFill>
            <a:srgbClr val="DDDDDD">
              <a:alpha val="60784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-32418"/>
            <a:ext cx="7344816" cy="1196752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Экспертная оценка инновационных продуктов в рамках деятельности брендов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32" y="1131916"/>
            <a:ext cx="4362808" cy="5719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\\Fs\go\o\foto\2018_12_12-Форум РИПиНКО\DSC040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917" y="1196752"/>
            <a:ext cx="4440323" cy="2950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\\Fs\go\o\foto\2018_12_12-Форум РИПиНКО\DSC040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915236"/>
            <a:ext cx="4723601" cy="294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E2551A20-F001-41D8-9BC7-408A7168F693}"/>
              </a:ext>
            </a:extLst>
          </p:cNvPr>
          <p:cNvSpPr txBox="1">
            <a:spLocks/>
          </p:cNvSpPr>
          <p:nvPr/>
        </p:nvSpPr>
        <p:spPr>
          <a:xfrm>
            <a:off x="45731" y="0"/>
            <a:ext cx="2088232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задачи</a:t>
            </a:r>
          </a:p>
        </p:txBody>
      </p:sp>
    </p:spTree>
    <p:extLst>
      <p:ext uri="{BB962C8B-B14F-4D97-AF65-F5344CB8AC3E}">
        <p14:creationId xmlns:p14="http://schemas.microsoft.com/office/powerpoint/2010/main" val="30035865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9552" y="471174"/>
            <a:ext cx="7787624" cy="777512"/>
          </a:xfrm>
          <a:prstGeom prst="rect">
            <a:avLst/>
          </a:prstGeom>
          <a:solidFill>
            <a:schemeClr val="bg1"/>
          </a:solidFill>
          <a:ln w="28439">
            <a:solidFill>
              <a:srgbClr val="000000"/>
            </a:solidFill>
          </a:ln>
        </p:spPr>
        <p:txBody>
          <a:bodyPr vert="horz" wrap="square" lIns="0" tIns="99433" rIns="0" bIns="0" rtlCol="0">
            <a:spAutoFit/>
          </a:bodyPr>
          <a:lstStyle/>
          <a:p>
            <a:pPr marL="593726" algn="ctr">
              <a:spcBef>
                <a:spcPts val="783"/>
              </a:spcBef>
            </a:pPr>
            <a:r>
              <a:rPr sz="4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Ментор</a:t>
            </a:r>
            <a:r>
              <a:rPr sz="4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РИП-</a:t>
            </a:r>
            <a:r>
              <a:rPr lang="ru-RU" sz="4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ИнКО</a:t>
            </a:r>
            <a:endParaRPr sz="4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59606" y="1285116"/>
            <a:ext cx="7055463" cy="5563311"/>
            <a:chOff x="1875243" y="1376286"/>
            <a:chExt cx="5345430" cy="5345430"/>
          </a:xfrm>
        </p:grpSpPr>
        <p:sp>
          <p:nvSpPr>
            <p:cNvPr id="4" name="object 4"/>
            <p:cNvSpPr/>
            <p:nvPr/>
          </p:nvSpPr>
          <p:spPr>
            <a:xfrm>
              <a:off x="1875243" y="1376286"/>
              <a:ext cx="5345430" cy="5345430"/>
            </a:xfrm>
            <a:custGeom>
              <a:avLst/>
              <a:gdLst/>
              <a:ahLst/>
              <a:cxnLst/>
              <a:rect l="l" t="t" r="r" b="b"/>
              <a:pathLst>
                <a:path w="5345430" h="5345430">
                  <a:moveTo>
                    <a:pt x="2672270" y="0"/>
                  </a:moveTo>
                  <a:lnTo>
                    <a:pt x="0" y="2672270"/>
                  </a:lnTo>
                  <a:lnTo>
                    <a:pt x="2672270" y="5344909"/>
                  </a:lnTo>
                  <a:lnTo>
                    <a:pt x="5344922" y="2672270"/>
                  </a:lnTo>
                  <a:lnTo>
                    <a:pt x="2672270" y="0"/>
                  </a:lnTo>
                  <a:close/>
                </a:path>
              </a:pathLst>
            </a:custGeom>
            <a:solidFill>
              <a:srgbClr val="CECFD2"/>
            </a:solidFill>
          </p:spPr>
          <p:txBody>
            <a:bodyPr wrap="square" lIns="0" tIns="0" rIns="0" bIns="0" rtlCol="0"/>
            <a:lstStyle/>
            <a:p>
              <a:endParaRPr sz="1349"/>
            </a:p>
          </p:txBody>
        </p:sp>
        <p:sp>
          <p:nvSpPr>
            <p:cNvPr id="5" name="object 5"/>
            <p:cNvSpPr/>
            <p:nvPr/>
          </p:nvSpPr>
          <p:spPr>
            <a:xfrm>
              <a:off x="2160843" y="1856339"/>
              <a:ext cx="2268434" cy="2139784"/>
            </a:xfrm>
            <a:custGeom>
              <a:avLst/>
              <a:gdLst/>
              <a:ahLst/>
              <a:cxnLst/>
              <a:rect l="l" t="t" r="r" b="b"/>
              <a:pathLst>
                <a:path w="2084704" h="2084704">
                  <a:moveTo>
                    <a:pt x="1736648" y="0"/>
                  </a:moveTo>
                  <a:lnTo>
                    <a:pt x="347408" y="0"/>
                  </a:lnTo>
                  <a:lnTo>
                    <a:pt x="302016" y="3004"/>
                  </a:lnTo>
                  <a:lnTo>
                    <a:pt x="257538" y="11882"/>
                  </a:lnTo>
                  <a:lnTo>
                    <a:pt x="214615" y="26430"/>
                  </a:lnTo>
                  <a:lnTo>
                    <a:pt x="173888" y="46443"/>
                  </a:lnTo>
                  <a:lnTo>
                    <a:pt x="135945" y="71820"/>
                  </a:lnTo>
                  <a:lnTo>
                    <a:pt x="101754" y="101787"/>
                  </a:lnTo>
                  <a:lnTo>
                    <a:pt x="71822" y="135790"/>
                  </a:lnTo>
                  <a:lnTo>
                    <a:pt x="46443" y="173520"/>
                  </a:lnTo>
                  <a:lnTo>
                    <a:pt x="26430" y="214459"/>
                  </a:lnTo>
                  <a:lnTo>
                    <a:pt x="11873" y="257535"/>
                  </a:lnTo>
                  <a:lnTo>
                    <a:pt x="3004" y="302011"/>
                  </a:lnTo>
                  <a:lnTo>
                    <a:pt x="0" y="347395"/>
                  </a:lnTo>
                  <a:lnTo>
                    <a:pt x="0" y="1737004"/>
                  </a:lnTo>
                  <a:lnTo>
                    <a:pt x="3004" y="1782388"/>
                  </a:lnTo>
                  <a:lnTo>
                    <a:pt x="11882" y="1826864"/>
                  </a:lnTo>
                  <a:lnTo>
                    <a:pt x="26430" y="1869790"/>
                  </a:lnTo>
                  <a:lnTo>
                    <a:pt x="46443" y="1910524"/>
                  </a:lnTo>
                  <a:lnTo>
                    <a:pt x="71816" y="1948459"/>
                  </a:lnTo>
                  <a:lnTo>
                    <a:pt x="101747" y="1982612"/>
                  </a:lnTo>
                  <a:lnTo>
                    <a:pt x="135796" y="2012580"/>
                  </a:lnTo>
                  <a:lnTo>
                    <a:pt x="173520" y="2037956"/>
                  </a:lnTo>
                  <a:lnTo>
                    <a:pt x="214459" y="2057970"/>
                  </a:lnTo>
                  <a:lnTo>
                    <a:pt x="257492" y="2072517"/>
                  </a:lnTo>
                  <a:lnTo>
                    <a:pt x="302011" y="2081395"/>
                  </a:lnTo>
                  <a:lnTo>
                    <a:pt x="347408" y="2084400"/>
                  </a:lnTo>
                  <a:lnTo>
                    <a:pt x="1737004" y="2084044"/>
                  </a:lnTo>
                  <a:lnTo>
                    <a:pt x="1782388" y="2081040"/>
                  </a:lnTo>
                  <a:lnTo>
                    <a:pt x="1826864" y="2072162"/>
                  </a:lnTo>
                  <a:lnTo>
                    <a:pt x="1869790" y="2057614"/>
                  </a:lnTo>
                  <a:lnTo>
                    <a:pt x="1910524" y="2037600"/>
                  </a:lnTo>
                  <a:lnTo>
                    <a:pt x="1948459" y="2012228"/>
                  </a:lnTo>
                  <a:lnTo>
                    <a:pt x="1982612" y="1982296"/>
                  </a:lnTo>
                  <a:lnTo>
                    <a:pt x="2012580" y="1948248"/>
                  </a:lnTo>
                  <a:lnTo>
                    <a:pt x="2037956" y="1910524"/>
                  </a:lnTo>
                  <a:lnTo>
                    <a:pt x="2057975" y="1869584"/>
                  </a:lnTo>
                  <a:lnTo>
                    <a:pt x="2072522" y="1826552"/>
                  </a:lnTo>
                  <a:lnTo>
                    <a:pt x="2081397" y="1782033"/>
                  </a:lnTo>
                  <a:lnTo>
                    <a:pt x="2084400" y="1736636"/>
                  </a:lnTo>
                  <a:lnTo>
                    <a:pt x="2084044" y="347395"/>
                  </a:lnTo>
                  <a:lnTo>
                    <a:pt x="2081038" y="302005"/>
                  </a:lnTo>
                  <a:lnTo>
                    <a:pt x="2072147" y="257490"/>
                  </a:lnTo>
                  <a:lnTo>
                    <a:pt x="2057614" y="214609"/>
                  </a:lnTo>
                  <a:lnTo>
                    <a:pt x="2037600" y="173875"/>
                  </a:lnTo>
                  <a:lnTo>
                    <a:pt x="2012228" y="135940"/>
                  </a:lnTo>
                  <a:lnTo>
                    <a:pt x="1982246" y="101742"/>
                  </a:lnTo>
                  <a:lnTo>
                    <a:pt x="1948240" y="71814"/>
                  </a:lnTo>
                  <a:lnTo>
                    <a:pt x="1910524" y="46443"/>
                  </a:lnTo>
                  <a:lnTo>
                    <a:pt x="1869585" y="26430"/>
                  </a:lnTo>
                  <a:lnTo>
                    <a:pt x="1826553" y="11882"/>
                  </a:lnTo>
                  <a:lnTo>
                    <a:pt x="1782038" y="3004"/>
                  </a:lnTo>
                  <a:lnTo>
                    <a:pt x="17366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49" dirty="0"/>
            </a:p>
          </p:txBody>
        </p:sp>
        <p:sp>
          <p:nvSpPr>
            <p:cNvPr id="6" name="object 6"/>
            <p:cNvSpPr/>
            <p:nvPr/>
          </p:nvSpPr>
          <p:spPr>
            <a:xfrm>
              <a:off x="2199109" y="1883879"/>
              <a:ext cx="2268433" cy="2084705"/>
            </a:xfrm>
            <a:custGeom>
              <a:avLst/>
              <a:gdLst/>
              <a:ahLst/>
              <a:cxnLst/>
              <a:rect l="l" t="t" r="r" b="b"/>
              <a:pathLst>
                <a:path w="2084704" h="2084704">
                  <a:moveTo>
                    <a:pt x="0" y="347395"/>
                  </a:moveTo>
                  <a:lnTo>
                    <a:pt x="3004" y="302005"/>
                  </a:lnTo>
                  <a:lnTo>
                    <a:pt x="11882" y="257490"/>
                  </a:lnTo>
                  <a:lnTo>
                    <a:pt x="26430" y="214459"/>
                  </a:lnTo>
                  <a:lnTo>
                    <a:pt x="46443" y="173520"/>
                  </a:lnTo>
                  <a:lnTo>
                    <a:pt x="71822" y="135790"/>
                  </a:lnTo>
                  <a:lnTo>
                    <a:pt x="101793" y="101742"/>
                  </a:lnTo>
                  <a:lnTo>
                    <a:pt x="135951" y="71814"/>
                  </a:lnTo>
                  <a:lnTo>
                    <a:pt x="173888" y="46443"/>
                  </a:lnTo>
                  <a:lnTo>
                    <a:pt x="214615" y="26430"/>
                  </a:lnTo>
                  <a:lnTo>
                    <a:pt x="257538" y="11882"/>
                  </a:lnTo>
                  <a:lnTo>
                    <a:pt x="302016" y="3004"/>
                  </a:lnTo>
                  <a:lnTo>
                    <a:pt x="347408" y="0"/>
                  </a:lnTo>
                  <a:lnTo>
                    <a:pt x="1736648" y="0"/>
                  </a:lnTo>
                  <a:lnTo>
                    <a:pt x="1782038" y="3004"/>
                  </a:lnTo>
                  <a:lnTo>
                    <a:pt x="1826553" y="11882"/>
                  </a:lnTo>
                  <a:lnTo>
                    <a:pt x="1869585" y="26430"/>
                  </a:lnTo>
                  <a:lnTo>
                    <a:pt x="1910524" y="46443"/>
                  </a:lnTo>
                  <a:lnTo>
                    <a:pt x="1948248" y="71820"/>
                  </a:lnTo>
                  <a:lnTo>
                    <a:pt x="1982296" y="101787"/>
                  </a:lnTo>
                  <a:lnTo>
                    <a:pt x="2012228" y="135940"/>
                  </a:lnTo>
                  <a:lnTo>
                    <a:pt x="2037600" y="173875"/>
                  </a:lnTo>
                  <a:lnTo>
                    <a:pt x="2057614" y="214609"/>
                  </a:lnTo>
                  <a:lnTo>
                    <a:pt x="2072162" y="257535"/>
                  </a:lnTo>
                  <a:lnTo>
                    <a:pt x="2081040" y="302011"/>
                  </a:lnTo>
                  <a:lnTo>
                    <a:pt x="2084044" y="347395"/>
                  </a:lnTo>
                  <a:lnTo>
                    <a:pt x="2084400" y="1736636"/>
                  </a:lnTo>
                  <a:lnTo>
                    <a:pt x="2081397" y="1782033"/>
                  </a:lnTo>
                  <a:lnTo>
                    <a:pt x="2072522" y="1826552"/>
                  </a:lnTo>
                  <a:lnTo>
                    <a:pt x="2057975" y="1869584"/>
                  </a:lnTo>
                  <a:lnTo>
                    <a:pt x="2037956" y="1910524"/>
                  </a:lnTo>
                  <a:lnTo>
                    <a:pt x="2012580" y="1948248"/>
                  </a:lnTo>
                  <a:lnTo>
                    <a:pt x="1982612" y="1982296"/>
                  </a:lnTo>
                  <a:lnTo>
                    <a:pt x="1948459" y="2012228"/>
                  </a:lnTo>
                  <a:lnTo>
                    <a:pt x="1910524" y="2037600"/>
                  </a:lnTo>
                  <a:lnTo>
                    <a:pt x="1869790" y="2057614"/>
                  </a:lnTo>
                  <a:lnTo>
                    <a:pt x="1826864" y="2072162"/>
                  </a:lnTo>
                  <a:lnTo>
                    <a:pt x="1782388" y="2081040"/>
                  </a:lnTo>
                  <a:lnTo>
                    <a:pt x="1737004" y="2084044"/>
                  </a:lnTo>
                  <a:lnTo>
                    <a:pt x="347408" y="2084400"/>
                  </a:lnTo>
                  <a:lnTo>
                    <a:pt x="302011" y="2081395"/>
                  </a:lnTo>
                  <a:lnTo>
                    <a:pt x="257492" y="2072517"/>
                  </a:lnTo>
                  <a:lnTo>
                    <a:pt x="214459" y="2057970"/>
                  </a:lnTo>
                  <a:lnTo>
                    <a:pt x="173520" y="2037956"/>
                  </a:lnTo>
                  <a:lnTo>
                    <a:pt x="135796" y="2012580"/>
                  </a:lnTo>
                  <a:lnTo>
                    <a:pt x="101747" y="1982612"/>
                  </a:lnTo>
                  <a:lnTo>
                    <a:pt x="71816" y="1948459"/>
                  </a:lnTo>
                  <a:lnTo>
                    <a:pt x="46443" y="1910524"/>
                  </a:lnTo>
                  <a:lnTo>
                    <a:pt x="26430" y="1869790"/>
                  </a:lnTo>
                  <a:lnTo>
                    <a:pt x="11882" y="1826864"/>
                  </a:lnTo>
                  <a:lnTo>
                    <a:pt x="3004" y="1782388"/>
                  </a:lnTo>
                  <a:lnTo>
                    <a:pt x="0" y="1737004"/>
                  </a:lnTo>
                  <a:lnTo>
                    <a:pt x="0" y="347395"/>
                  </a:lnTo>
                  <a:close/>
                </a:path>
              </a:pathLst>
            </a:custGeom>
            <a:ln w="12599">
              <a:solidFill>
                <a:srgbClr val="3C4B5F"/>
              </a:solidFill>
            </a:ln>
          </p:spPr>
          <p:txBody>
            <a:bodyPr wrap="square" lIns="0" tIns="0" rIns="0" bIns="0" rtlCol="0"/>
            <a:lstStyle/>
            <a:p>
              <a:endParaRPr sz="1349"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030602" y="2078676"/>
            <a:ext cx="2101237" cy="1189337"/>
          </a:xfrm>
          <a:prstGeom prst="rect">
            <a:avLst/>
          </a:prstGeom>
        </p:spPr>
        <p:txBody>
          <a:bodyPr vert="horz" wrap="square" lIns="0" tIns="25691" rIns="0" bIns="0" rtlCol="0">
            <a:spAutoFit/>
          </a:bodyPr>
          <a:lstStyle/>
          <a:p>
            <a:pPr marL="9515" marR="3806" algn="ctr">
              <a:lnSpc>
                <a:spcPct val="89800"/>
              </a:lnSpc>
              <a:spcBef>
                <a:spcPts val="202"/>
              </a:spcBef>
            </a:pPr>
            <a:r>
              <a:rPr lang="ru-RU" sz="2800"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 – участник РИП-</a:t>
            </a:r>
            <a:r>
              <a:rPr lang="ru-RU" sz="2800" b="1" spc="-4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ИнКО</a:t>
            </a:r>
            <a:endParaRPr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778766" y="1780179"/>
            <a:ext cx="2831244" cy="2205769"/>
            <a:chOff x="4621453" y="1877529"/>
            <a:chExt cx="2097405" cy="2097405"/>
          </a:xfrm>
        </p:grpSpPr>
        <p:sp>
          <p:nvSpPr>
            <p:cNvPr id="9" name="object 9"/>
            <p:cNvSpPr/>
            <p:nvPr/>
          </p:nvSpPr>
          <p:spPr>
            <a:xfrm>
              <a:off x="4627803" y="1883879"/>
              <a:ext cx="2084705" cy="2084705"/>
            </a:xfrm>
            <a:custGeom>
              <a:avLst/>
              <a:gdLst/>
              <a:ahLst/>
              <a:cxnLst/>
              <a:rect l="l" t="t" r="r" b="b"/>
              <a:pathLst>
                <a:path w="2084704" h="2084704">
                  <a:moveTo>
                    <a:pt x="1736636" y="0"/>
                  </a:moveTo>
                  <a:lnTo>
                    <a:pt x="347395" y="0"/>
                  </a:lnTo>
                  <a:lnTo>
                    <a:pt x="302005" y="3004"/>
                  </a:lnTo>
                  <a:lnTo>
                    <a:pt x="257530" y="11882"/>
                  </a:lnTo>
                  <a:lnTo>
                    <a:pt x="214607" y="26430"/>
                  </a:lnTo>
                  <a:lnTo>
                    <a:pt x="173875" y="46443"/>
                  </a:lnTo>
                  <a:lnTo>
                    <a:pt x="135934" y="71820"/>
                  </a:lnTo>
                  <a:lnTo>
                    <a:pt x="101746" y="101787"/>
                  </a:lnTo>
                  <a:lnTo>
                    <a:pt x="71814" y="135790"/>
                  </a:lnTo>
                  <a:lnTo>
                    <a:pt x="46431" y="173520"/>
                  </a:lnTo>
                  <a:lnTo>
                    <a:pt x="26419" y="214459"/>
                  </a:lnTo>
                  <a:lnTo>
                    <a:pt x="11867" y="257535"/>
                  </a:lnTo>
                  <a:lnTo>
                    <a:pt x="3002" y="302011"/>
                  </a:lnTo>
                  <a:lnTo>
                    <a:pt x="0" y="347395"/>
                  </a:lnTo>
                  <a:lnTo>
                    <a:pt x="0" y="1737004"/>
                  </a:lnTo>
                  <a:lnTo>
                    <a:pt x="3002" y="1782388"/>
                  </a:lnTo>
                  <a:lnTo>
                    <a:pt x="11876" y="1826864"/>
                  </a:lnTo>
                  <a:lnTo>
                    <a:pt x="26419" y="1869790"/>
                  </a:lnTo>
                  <a:lnTo>
                    <a:pt x="46431" y="1910524"/>
                  </a:lnTo>
                  <a:lnTo>
                    <a:pt x="71809" y="1948459"/>
                  </a:lnTo>
                  <a:lnTo>
                    <a:pt x="101741" y="1982612"/>
                  </a:lnTo>
                  <a:lnTo>
                    <a:pt x="135790" y="2012580"/>
                  </a:lnTo>
                  <a:lnTo>
                    <a:pt x="173520" y="2037956"/>
                  </a:lnTo>
                  <a:lnTo>
                    <a:pt x="214457" y="2057970"/>
                  </a:lnTo>
                  <a:lnTo>
                    <a:pt x="257486" y="2072517"/>
                  </a:lnTo>
                  <a:lnTo>
                    <a:pt x="302000" y="2081395"/>
                  </a:lnTo>
                  <a:lnTo>
                    <a:pt x="347395" y="2084400"/>
                  </a:lnTo>
                  <a:lnTo>
                    <a:pt x="1736991" y="2084044"/>
                  </a:lnTo>
                  <a:lnTo>
                    <a:pt x="1782383" y="2081040"/>
                  </a:lnTo>
                  <a:lnTo>
                    <a:pt x="1826861" y="2072162"/>
                  </a:lnTo>
                  <a:lnTo>
                    <a:pt x="1869785" y="2057614"/>
                  </a:lnTo>
                  <a:lnTo>
                    <a:pt x="1910511" y="2037600"/>
                  </a:lnTo>
                  <a:lnTo>
                    <a:pt x="1948448" y="2012228"/>
                  </a:lnTo>
                  <a:lnTo>
                    <a:pt x="1982606" y="1982296"/>
                  </a:lnTo>
                  <a:lnTo>
                    <a:pt x="2012578" y="1948248"/>
                  </a:lnTo>
                  <a:lnTo>
                    <a:pt x="2037956" y="1910524"/>
                  </a:lnTo>
                  <a:lnTo>
                    <a:pt x="2057970" y="1869584"/>
                  </a:lnTo>
                  <a:lnTo>
                    <a:pt x="2072517" y="1826552"/>
                  </a:lnTo>
                  <a:lnTo>
                    <a:pt x="2081395" y="1782033"/>
                  </a:lnTo>
                  <a:lnTo>
                    <a:pt x="2084400" y="1736636"/>
                  </a:lnTo>
                  <a:lnTo>
                    <a:pt x="2084031" y="347395"/>
                  </a:lnTo>
                  <a:lnTo>
                    <a:pt x="2081028" y="302005"/>
                  </a:lnTo>
                  <a:lnTo>
                    <a:pt x="2072140" y="257490"/>
                  </a:lnTo>
                  <a:lnTo>
                    <a:pt x="2057612" y="214609"/>
                  </a:lnTo>
                  <a:lnTo>
                    <a:pt x="2037600" y="173875"/>
                  </a:lnTo>
                  <a:lnTo>
                    <a:pt x="2012222" y="135940"/>
                  </a:lnTo>
                  <a:lnTo>
                    <a:pt x="1982240" y="101742"/>
                  </a:lnTo>
                  <a:lnTo>
                    <a:pt x="1948233" y="71814"/>
                  </a:lnTo>
                  <a:lnTo>
                    <a:pt x="1910511" y="46443"/>
                  </a:lnTo>
                  <a:lnTo>
                    <a:pt x="1869574" y="26430"/>
                  </a:lnTo>
                  <a:lnTo>
                    <a:pt x="1826545" y="11882"/>
                  </a:lnTo>
                  <a:lnTo>
                    <a:pt x="1782031" y="3004"/>
                  </a:lnTo>
                  <a:lnTo>
                    <a:pt x="17366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49"/>
            </a:p>
          </p:txBody>
        </p:sp>
        <p:sp>
          <p:nvSpPr>
            <p:cNvPr id="10" name="object 10"/>
            <p:cNvSpPr/>
            <p:nvPr/>
          </p:nvSpPr>
          <p:spPr>
            <a:xfrm>
              <a:off x="4627803" y="1883879"/>
              <a:ext cx="2084705" cy="2084705"/>
            </a:xfrm>
            <a:custGeom>
              <a:avLst/>
              <a:gdLst/>
              <a:ahLst/>
              <a:cxnLst/>
              <a:rect l="l" t="t" r="r" b="b"/>
              <a:pathLst>
                <a:path w="2084704" h="2084704">
                  <a:moveTo>
                    <a:pt x="0" y="347395"/>
                  </a:moveTo>
                  <a:lnTo>
                    <a:pt x="3002" y="302005"/>
                  </a:lnTo>
                  <a:lnTo>
                    <a:pt x="11876" y="257490"/>
                  </a:lnTo>
                  <a:lnTo>
                    <a:pt x="26419" y="214459"/>
                  </a:lnTo>
                  <a:lnTo>
                    <a:pt x="46431" y="173520"/>
                  </a:lnTo>
                  <a:lnTo>
                    <a:pt x="71814" y="135790"/>
                  </a:lnTo>
                  <a:lnTo>
                    <a:pt x="101785" y="101742"/>
                  </a:lnTo>
                  <a:lnTo>
                    <a:pt x="135940" y="71814"/>
                  </a:lnTo>
                  <a:lnTo>
                    <a:pt x="173875" y="46443"/>
                  </a:lnTo>
                  <a:lnTo>
                    <a:pt x="214607" y="26430"/>
                  </a:lnTo>
                  <a:lnTo>
                    <a:pt x="257530" y="11882"/>
                  </a:lnTo>
                  <a:lnTo>
                    <a:pt x="302005" y="3004"/>
                  </a:lnTo>
                  <a:lnTo>
                    <a:pt x="347395" y="0"/>
                  </a:lnTo>
                  <a:lnTo>
                    <a:pt x="1736636" y="0"/>
                  </a:lnTo>
                  <a:lnTo>
                    <a:pt x="1782031" y="3004"/>
                  </a:lnTo>
                  <a:lnTo>
                    <a:pt x="1826545" y="11882"/>
                  </a:lnTo>
                  <a:lnTo>
                    <a:pt x="1869574" y="26430"/>
                  </a:lnTo>
                  <a:lnTo>
                    <a:pt x="1910511" y="46443"/>
                  </a:lnTo>
                  <a:lnTo>
                    <a:pt x="1948241" y="71820"/>
                  </a:lnTo>
                  <a:lnTo>
                    <a:pt x="1982290" y="101787"/>
                  </a:lnTo>
                  <a:lnTo>
                    <a:pt x="2012222" y="135940"/>
                  </a:lnTo>
                  <a:lnTo>
                    <a:pt x="2037600" y="173875"/>
                  </a:lnTo>
                  <a:lnTo>
                    <a:pt x="2057612" y="214609"/>
                  </a:lnTo>
                  <a:lnTo>
                    <a:pt x="2072155" y="257535"/>
                  </a:lnTo>
                  <a:lnTo>
                    <a:pt x="2081029" y="302011"/>
                  </a:lnTo>
                  <a:lnTo>
                    <a:pt x="2084031" y="347395"/>
                  </a:lnTo>
                  <a:lnTo>
                    <a:pt x="2084400" y="1736636"/>
                  </a:lnTo>
                  <a:lnTo>
                    <a:pt x="2081395" y="1782033"/>
                  </a:lnTo>
                  <a:lnTo>
                    <a:pt x="2072517" y="1826552"/>
                  </a:lnTo>
                  <a:lnTo>
                    <a:pt x="2057970" y="1869584"/>
                  </a:lnTo>
                  <a:lnTo>
                    <a:pt x="2037956" y="1910524"/>
                  </a:lnTo>
                  <a:lnTo>
                    <a:pt x="2012578" y="1948248"/>
                  </a:lnTo>
                  <a:lnTo>
                    <a:pt x="1982606" y="1982296"/>
                  </a:lnTo>
                  <a:lnTo>
                    <a:pt x="1948448" y="2012228"/>
                  </a:lnTo>
                  <a:lnTo>
                    <a:pt x="1910511" y="2037600"/>
                  </a:lnTo>
                  <a:lnTo>
                    <a:pt x="1869785" y="2057614"/>
                  </a:lnTo>
                  <a:lnTo>
                    <a:pt x="1826861" y="2072162"/>
                  </a:lnTo>
                  <a:lnTo>
                    <a:pt x="1782383" y="2081040"/>
                  </a:lnTo>
                  <a:lnTo>
                    <a:pt x="1736991" y="2084044"/>
                  </a:lnTo>
                  <a:lnTo>
                    <a:pt x="347395" y="2084400"/>
                  </a:lnTo>
                  <a:lnTo>
                    <a:pt x="302000" y="2081395"/>
                  </a:lnTo>
                  <a:lnTo>
                    <a:pt x="257486" y="2072517"/>
                  </a:lnTo>
                  <a:lnTo>
                    <a:pt x="214457" y="2057970"/>
                  </a:lnTo>
                  <a:lnTo>
                    <a:pt x="173520" y="2037956"/>
                  </a:lnTo>
                  <a:lnTo>
                    <a:pt x="135790" y="2012580"/>
                  </a:lnTo>
                  <a:lnTo>
                    <a:pt x="101741" y="1982612"/>
                  </a:lnTo>
                  <a:lnTo>
                    <a:pt x="71809" y="1948459"/>
                  </a:lnTo>
                  <a:lnTo>
                    <a:pt x="46431" y="1910524"/>
                  </a:lnTo>
                  <a:lnTo>
                    <a:pt x="26419" y="1869790"/>
                  </a:lnTo>
                  <a:lnTo>
                    <a:pt x="11876" y="1826864"/>
                  </a:lnTo>
                  <a:lnTo>
                    <a:pt x="3002" y="1782388"/>
                  </a:lnTo>
                  <a:lnTo>
                    <a:pt x="0" y="1737004"/>
                  </a:lnTo>
                  <a:lnTo>
                    <a:pt x="0" y="347395"/>
                  </a:lnTo>
                  <a:close/>
                </a:path>
              </a:pathLst>
            </a:custGeom>
            <a:ln w="12599">
              <a:solidFill>
                <a:srgbClr val="3C4B5F"/>
              </a:solidFill>
            </a:ln>
          </p:spPr>
          <p:txBody>
            <a:bodyPr wrap="square" lIns="0" tIns="0" rIns="0" bIns="0" rtlCol="0"/>
            <a:lstStyle/>
            <a:p>
              <a:endParaRPr sz="1349"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855915" y="1909501"/>
            <a:ext cx="2588293" cy="1771035"/>
          </a:xfrm>
          <a:prstGeom prst="rect">
            <a:avLst/>
          </a:prstGeom>
        </p:spPr>
        <p:txBody>
          <a:bodyPr vert="horz" wrap="square" lIns="0" tIns="25691" rIns="0" bIns="0" rtlCol="0">
            <a:spAutoFit/>
          </a:bodyPr>
          <a:lstStyle/>
          <a:p>
            <a:pPr marL="9515" marR="3806" algn="ctr">
              <a:lnSpc>
                <a:spcPct val="89800"/>
              </a:lnSpc>
              <a:spcBef>
                <a:spcPts val="202"/>
              </a:spcBef>
            </a:pPr>
            <a:r>
              <a:rPr lang="ru-RU"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команда ОО, </a:t>
            </a:r>
            <a:r>
              <a:rPr b="1" spc="-4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</a:t>
            </a:r>
            <a:r>
              <a:rPr lang="ru-RU" b="1" spc="-4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</a:t>
            </a:r>
            <a:r>
              <a:rPr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профессиональную  деятельность </a:t>
            </a:r>
            <a:r>
              <a:rPr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</a:t>
            </a:r>
            <a:r>
              <a:rPr b="1" spc="-4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организациях</a:t>
            </a:r>
            <a:r>
              <a:rPr lang="ru-RU"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участниках РИП-ИнКО</a:t>
            </a:r>
            <a:endParaRPr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615461" y="4019507"/>
            <a:ext cx="3036337" cy="2360737"/>
            <a:chOff x="2376487" y="4122496"/>
            <a:chExt cx="2097405" cy="2097405"/>
          </a:xfrm>
        </p:grpSpPr>
        <p:sp>
          <p:nvSpPr>
            <p:cNvPr id="13" name="object 13"/>
            <p:cNvSpPr/>
            <p:nvPr/>
          </p:nvSpPr>
          <p:spPr>
            <a:xfrm>
              <a:off x="2382837" y="4128846"/>
              <a:ext cx="2084705" cy="2084705"/>
            </a:xfrm>
            <a:custGeom>
              <a:avLst/>
              <a:gdLst/>
              <a:ahLst/>
              <a:cxnLst/>
              <a:rect l="l" t="t" r="r" b="b"/>
              <a:pathLst>
                <a:path w="2084704" h="2084704">
                  <a:moveTo>
                    <a:pt x="1736648" y="0"/>
                  </a:moveTo>
                  <a:lnTo>
                    <a:pt x="347408" y="0"/>
                  </a:lnTo>
                  <a:lnTo>
                    <a:pt x="302016" y="3002"/>
                  </a:lnTo>
                  <a:lnTo>
                    <a:pt x="257538" y="11876"/>
                  </a:lnTo>
                  <a:lnTo>
                    <a:pt x="214615" y="26419"/>
                  </a:lnTo>
                  <a:lnTo>
                    <a:pt x="173888" y="46431"/>
                  </a:lnTo>
                  <a:lnTo>
                    <a:pt x="135945" y="71814"/>
                  </a:lnTo>
                  <a:lnTo>
                    <a:pt x="101754" y="101785"/>
                  </a:lnTo>
                  <a:lnTo>
                    <a:pt x="71822" y="135790"/>
                  </a:lnTo>
                  <a:lnTo>
                    <a:pt x="46443" y="173520"/>
                  </a:lnTo>
                  <a:lnTo>
                    <a:pt x="26430" y="214452"/>
                  </a:lnTo>
                  <a:lnTo>
                    <a:pt x="11873" y="257525"/>
                  </a:lnTo>
                  <a:lnTo>
                    <a:pt x="3004" y="302004"/>
                  </a:lnTo>
                  <a:lnTo>
                    <a:pt x="0" y="347395"/>
                  </a:lnTo>
                  <a:lnTo>
                    <a:pt x="0" y="1736991"/>
                  </a:lnTo>
                  <a:lnTo>
                    <a:pt x="3004" y="1782383"/>
                  </a:lnTo>
                  <a:lnTo>
                    <a:pt x="11882" y="1826861"/>
                  </a:lnTo>
                  <a:lnTo>
                    <a:pt x="26430" y="1869785"/>
                  </a:lnTo>
                  <a:lnTo>
                    <a:pt x="46443" y="1910511"/>
                  </a:lnTo>
                  <a:lnTo>
                    <a:pt x="71816" y="1948446"/>
                  </a:lnTo>
                  <a:lnTo>
                    <a:pt x="101747" y="1982601"/>
                  </a:lnTo>
                  <a:lnTo>
                    <a:pt x="135796" y="2012572"/>
                  </a:lnTo>
                  <a:lnTo>
                    <a:pt x="173520" y="2037956"/>
                  </a:lnTo>
                  <a:lnTo>
                    <a:pt x="214459" y="2057968"/>
                  </a:lnTo>
                  <a:lnTo>
                    <a:pt x="257492" y="2072511"/>
                  </a:lnTo>
                  <a:lnTo>
                    <a:pt x="302011" y="2081384"/>
                  </a:lnTo>
                  <a:lnTo>
                    <a:pt x="347408" y="2084387"/>
                  </a:lnTo>
                  <a:lnTo>
                    <a:pt x="1737004" y="2084031"/>
                  </a:lnTo>
                  <a:lnTo>
                    <a:pt x="1782388" y="2081029"/>
                  </a:lnTo>
                  <a:lnTo>
                    <a:pt x="1826864" y="2072154"/>
                  </a:lnTo>
                  <a:lnTo>
                    <a:pt x="1869790" y="2057607"/>
                  </a:lnTo>
                  <a:lnTo>
                    <a:pt x="1910524" y="2037588"/>
                  </a:lnTo>
                  <a:lnTo>
                    <a:pt x="1948459" y="2012217"/>
                  </a:lnTo>
                  <a:lnTo>
                    <a:pt x="1982612" y="1982289"/>
                  </a:lnTo>
                  <a:lnTo>
                    <a:pt x="2012580" y="1948241"/>
                  </a:lnTo>
                  <a:lnTo>
                    <a:pt x="2037956" y="1910511"/>
                  </a:lnTo>
                  <a:lnTo>
                    <a:pt x="2057975" y="1869572"/>
                  </a:lnTo>
                  <a:lnTo>
                    <a:pt x="2072522" y="1826540"/>
                  </a:lnTo>
                  <a:lnTo>
                    <a:pt x="2081397" y="1782026"/>
                  </a:lnTo>
                  <a:lnTo>
                    <a:pt x="2084400" y="1736636"/>
                  </a:lnTo>
                  <a:lnTo>
                    <a:pt x="2084044" y="347395"/>
                  </a:lnTo>
                  <a:lnTo>
                    <a:pt x="2081038" y="301998"/>
                  </a:lnTo>
                  <a:lnTo>
                    <a:pt x="2072147" y="257481"/>
                  </a:lnTo>
                  <a:lnTo>
                    <a:pt x="2057614" y="214602"/>
                  </a:lnTo>
                  <a:lnTo>
                    <a:pt x="2037600" y="173875"/>
                  </a:lnTo>
                  <a:lnTo>
                    <a:pt x="2012228" y="135940"/>
                  </a:lnTo>
                  <a:lnTo>
                    <a:pt x="1982246" y="101741"/>
                  </a:lnTo>
                  <a:lnTo>
                    <a:pt x="1948240" y="71809"/>
                  </a:lnTo>
                  <a:lnTo>
                    <a:pt x="1910524" y="46431"/>
                  </a:lnTo>
                  <a:lnTo>
                    <a:pt x="1869585" y="26419"/>
                  </a:lnTo>
                  <a:lnTo>
                    <a:pt x="1826553" y="11876"/>
                  </a:lnTo>
                  <a:lnTo>
                    <a:pt x="1782038" y="3002"/>
                  </a:lnTo>
                  <a:lnTo>
                    <a:pt x="17366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49"/>
            </a:p>
          </p:txBody>
        </p:sp>
        <p:sp>
          <p:nvSpPr>
            <p:cNvPr id="14" name="object 14"/>
            <p:cNvSpPr/>
            <p:nvPr/>
          </p:nvSpPr>
          <p:spPr>
            <a:xfrm>
              <a:off x="2382837" y="4128846"/>
              <a:ext cx="2084705" cy="2084705"/>
            </a:xfrm>
            <a:custGeom>
              <a:avLst/>
              <a:gdLst/>
              <a:ahLst/>
              <a:cxnLst/>
              <a:rect l="l" t="t" r="r" b="b"/>
              <a:pathLst>
                <a:path w="2084704" h="2084704">
                  <a:moveTo>
                    <a:pt x="0" y="347395"/>
                  </a:moveTo>
                  <a:lnTo>
                    <a:pt x="3004" y="301998"/>
                  </a:lnTo>
                  <a:lnTo>
                    <a:pt x="11882" y="257481"/>
                  </a:lnTo>
                  <a:lnTo>
                    <a:pt x="26430" y="214452"/>
                  </a:lnTo>
                  <a:lnTo>
                    <a:pt x="46443" y="173520"/>
                  </a:lnTo>
                  <a:lnTo>
                    <a:pt x="71822" y="135790"/>
                  </a:lnTo>
                  <a:lnTo>
                    <a:pt x="101793" y="101741"/>
                  </a:lnTo>
                  <a:lnTo>
                    <a:pt x="135951" y="71809"/>
                  </a:lnTo>
                  <a:lnTo>
                    <a:pt x="173888" y="46431"/>
                  </a:lnTo>
                  <a:lnTo>
                    <a:pt x="214615" y="26419"/>
                  </a:lnTo>
                  <a:lnTo>
                    <a:pt x="257538" y="11876"/>
                  </a:lnTo>
                  <a:lnTo>
                    <a:pt x="302016" y="3002"/>
                  </a:lnTo>
                  <a:lnTo>
                    <a:pt x="347408" y="0"/>
                  </a:lnTo>
                  <a:lnTo>
                    <a:pt x="1736648" y="0"/>
                  </a:lnTo>
                  <a:lnTo>
                    <a:pt x="1782038" y="3002"/>
                  </a:lnTo>
                  <a:lnTo>
                    <a:pt x="1826553" y="11876"/>
                  </a:lnTo>
                  <a:lnTo>
                    <a:pt x="1869585" y="26419"/>
                  </a:lnTo>
                  <a:lnTo>
                    <a:pt x="1910524" y="46431"/>
                  </a:lnTo>
                  <a:lnTo>
                    <a:pt x="1948248" y="71814"/>
                  </a:lnTo>
                  <a:lnTo>
                    <a:pt x="1982296" y="101785"/>
                  </a:lnTo>
                  <a:lnTo>
                    <a:pt x="2012228" y="135940"/>
                  </a:lnTo>
                  <a:lnTo>
                    <a:pt x="2037600" y="173875"/>
                  </a:lnTo>
                  <a:lnTo>
                    <a:pt x="2057614" y="214602"/>
                  </a:lnTo>
                  <a:lnTo>
                    <a:pt x="2072162" y="257525"/>
                  </a:lnTo>
                  <a:lnTo>
                    <a:pt x="2081040" y="302004"/>
                  </a:lnTo>
                  <a:lnTo>
                    <a:pt x="2084044" y="347395"/>
                  </a:lnTo>
                  <a:lnTo>
                    <a:pt x="2084400" y="1736636"/>
                  </a:lnTo>
                  <a:lnTo>
                    <a:pt x="2081397" y="1782026"/>
                  </a:lnTo>
                  <a:lnTo>
                    <a:pt x="2072522" y="1826540"/>
                  </a:lnTo>
                  <a:lnTo>
                    <a:pt x="2057975" y="1869572"/>
                  </a:lnTo>
                  <a:lnTo>
                    <a:pt x="2037956" y="1910511"/>
                  </a:lnTo>
                  <a:lnTo>
                    <a:pt x="2012580" y="1948241"/>
                  </a:lnTo>
                  <a:lnTo>
                    <a:pt x="1982612" y="1982289"/>
                  </a:lnTo>
                  <a:lnTo>
                    <a:pt x="1948459" y="2012217"/>
                  </a:lnTo>
                  <a:lnTo>
                    <a:pt x="1910524" y="2037588"/>
                  </a:lnTo>
                  <a:lnTo>
                    <a:pt x="1869790" y="2057607"/>
                  </a:lnTo>
                  <a:lnTo>
                    <a:pt x="1826864" y="2072154"/>
                  </a:lnTo>
                  <a:lnTo>
                    <a:pt x="1782388" y="2081029"/>
                  </a:lnTo>
                  <a:lnTo>
                    <a:pt x="1737004" y="2084031"/>
                  </a:lnTo>
                  <a:lnTo>
                    <a:pt x="347408" y="2084387"/>
                  </a:lnTo>
                  <a:lnTo>
                    <a:pt x="302011" y="2081384"/>
                  </a:lnTo>
                  <a:lnTo>
                    <a:pt x="257492" y="2072511"/>
                  </a:lnTo>
                  <a:lnTo>
                    <a:pt x="214459" y="2057968"/>
                  </a:lnTo>
                  <a:lnTo>
                    <a:pt x="173520" y="2037956"/>
                  </a:lnTo>
                  <a:lnTo>
                    <a:pt x="135796" y="2012572"/>
                  </a:lnTo>
                  <a:lnTo>
                    <a:pt x="101747" y="1982601"/>
                  </a:lnTo>
                  <a:lnTo>
                    <a:pt x="71816" y="1948446"/>
                  </a:lnTo>
                  <a:lnTo>
                    <a:pt x="46443" y="1910511"/>
                  </a:lnTo>
                  <a:lnTo>
                    <a:pt x="26430" y="1869785"/>
                  </a:lnTo>
                  <a:lnTo>
                    <a:pt x="11882" y="1826861"/>
                  </a:lnTo>
                  <a:lnTo>
                    <a:pt x="3004" y="1782383"/>
                  </a:lnTo>
                  <a:lnTo>
                    <a:pt x="0" y="1736991"/>
                  </a:lnTo>
                  <a:lnTo>
                    <a:pt x="0" y="347395"/>
                  </a:lnTo>
                  <a:close/>
                </a:path>
              </a:pathLst>
            </a:custGeom>
            <a:ln w="12599">
              <a:solidFill>
                <a:srgbClr val="3C4B5F"/>
              </a:solidFill>
            </a:ln>
          </p:spPr>
          <p:txBody>
            <a:bodyPr wrap="square" lIns="0" tIns="0" rIns="0" bIns="0" rtlCol="0"/>
            <a:lstStyle/>
            <a:p>
              <a:endParaRPr sz="1349"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799373" y="4132073"/>
            <a:ext cx="2668514" cy="2320673"/>
          </a:xfrm>
          <a:prstGeom prst="rect">
            <a:avLst/>
          </a:prstGeom>
        </p:spPr>
        <p:txBody>
          <a:bodyPr vert="horz" wrap="square" lIns="0" tIns="25691" rIns="0" bIns="0" rtlCol="0">
            <a:spAutoFit/>
          </a:bodyPr>
          <a:lstStyle/>
          <a:p>
            <a:pPr marL="9515" marR="3806" indent="951" algn="ctr">
              <a:lnSpc>
                <a:spcPct val="89800"/>
              </a:lnSpc>
              <a:spcBef>
                <a:spcPts val="202"/>
              </a:spcBef>
            </a:pPr>
            <a:r>
              <a:rPr lang="ru-RU" sz="1600"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команда ОО, </a:t>
            </a:r>
            <a:r>
              <a:rPr sz="1600" b="1" spc="-4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получивш</a:t>
            </a:r>
            <a:r>
              <a:rPr lang="ru-RU" sz="1600" b="1" spc="-4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</a:t>
            </a:r>
            <a:r>
              <a:rPr sz="1600"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профессиональное  признание </a:t>
            </a:r>
            <a:r>
              <a:rPr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sz="1600"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 уровень  профессионально-  экспертных качеств,  </a:t>
            </a:r>
            <a:r>
              <a:rPr sz="1600" b="1" spc="-7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компетенций,  </a:t>
            </a:r>
            <a:r>
              <a:rPr sz="1600" b="1" spc="-1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результатов</a:t>
            </a:r>
            <a:r>
              <a:rPr sz="1600" b="1" spc="-1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-4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</a:t>
            </a:r>
            <a:r>
              <a:rPr lang="ru-RU" sz="1600"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sz="1600"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инновационной деятельности</a:t>
            </a:r>
          </a:p>
          <a:p>
            <a:pPr marL="9515" marR="3806" indent="951" algn="ctr">
              <a:lnSpc>
                <a:spcPct val="89800"/>
              </a:lnSpc>
              <a:spcBef>
                <a:spcPts val="202"/>
              </a:spcBef>
            </a:pPr>
            <a:endParaRPr lang="ru-RU" sz="899" b="1" spc="-4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15" marR="3806" indent="951" algn="ctr">
              <a:lnSpc>
                <a:spcPct val="89800"/>
              </a:lnSpc>
              <a:spcBef>
                <a:spcPts val="202"/>
              </a:spcBef>
            </a:pPr>
            <a:endParaRPr sz="899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776597" y="4066771"/>
            <a:ext cx="2833413" cy="2298556"/>
            <a:chOff x="4621503" y="4122546"/>
            <a:chExt cx="2097405" cy="2097405"/>
          </a:xfrm>
        </p:grpSpPr>
        <p:sp>
          <p:nvSpPr>
            <p:cNvPr id="17" name="object 17"/>
            <p:cNvSpPr/>
            <p:nvPr/>
          </p:nvSpPr>
          <p:spPr>
            <a:xfrm>
              <a:off x="4627803" y="4128846"/>
              <a:ext cx="2084705" cy="2084705"/>
            </a:xfrm>
            <a:custGeom>
              <a:avLst/>
              <a:gdLst/>
              <a:ahLst/>
              <a:cxnLst/>
              <a:rect l="l" t="t" r="r" b="b"/>
              <a:pathLst>
                <a:path w="2084704" h="2084704">
                  <a:moveTo>
                    <a:pt x="1736636" y="0"/>
                  </a:moveTo>
                  <a:lnTo>
                    <a:pt x="347395" y="0"/>
                  </a:lnTo>
                  <a:lnTo>
                    <a:pt x="302005" y="3002"/>
                  </a:lnTo>
                  <a:lnTo>
                    <a:pt x="257530" y="11876"/>
                  </a:lnTo>
                  <a:lnTo>
                    <a:pt x="214607" y="26419"/>
                  </a:lnTo>
                  <a:lnTo>
                    <a:pt x="173875" y="46431"/>
                  </a:lnTo>
                  <a:lnTo>
                    <a:pt x="135934" y="71814"/>
                  </a:lnTo>
                  <a:lnTo>
                    <a:pt x="101746" y="101785"/>
                  </a:lnTo>
                  <a:lnTo>
                    <a:pt x="71814" y="135790"/>
                  </a:lnTo>
                  <a:lnTo>
                    <a:pt x="46431" y="173520"/>
                  </a:lnTo>
                  <a:lnTo>
                    <a:pt x="26419" y="214452"/>
                  </a:lnTo>
                  <a:lnTo>
                    <a:pt x="11867" y="257525"/>
                  </a:lnTo>
                  <a:lnTo>
                    <a:pt x="3002" y="302004"/>
                  </a:lnTo>
                  <a:lnTo>
                    <a:pt x="0" y="347395"/>
                  </a:lnTo>
                  <a:lnTo>
                    <a:pt x="0" y="1736991"/>
                  </a:lnTo>
                  <a:lnTo>
                    <a:pt x="3002" y="1782383"/>
                  </a:lnTo>
                  <a:lnTo>
                    <a:pt x="11876" y="1826861"/>
                  </a:lnTo>
                  <a:lnTo>
                    <a:pt x="26419" y="1869785"/>
                  </a:lnTo>
                  <a:lnTo>
                    <a:pt x="46431" y="1910511"/>
                  </a:lnTo>
                  <a:lnTo>
                    <a:pt x="71809" y="1948446"/>
                  </a:lnTo>
                  <a:lnTo>
                    <a:pt x="101741" y="1982601"/>
                  </a:lnTo>
                  <a:lnTo>
                    <a:pt x="135790" y="2012572"/>
                  </a:lnTo>
                  <a:lnTo>
                    <a:pt x="173520" y="2037956"/>
                  </a:lnTo>
                  <a:lnTo>
                    <a:pt x="214457" y="2057968"/>
                  </a:lnTo>
                  <a:lnTo>
                    <a:pt x="257486" y="2072511"/>
                  </a:lnTo>
                  <a:lnTo>
                    <a:pt x="302000" y="2081384"/>
                  </a:lnTo>
                  <a:lnTo>
                    <a:pt x="347395" y="2084387"/>
                  </a:lnTo>
                  <a:lnTo>
                    <a:pt x="1736991" y="2084031"/>
                  </a:lnTo>
                  <a:lnTo>
                    <a:pt x="1782383" y="2081029"/>
                  </a:lnTo>
                  <a:lnTo>
                    <a:pt x="1826861" y="2072154"/>
                  </a:lnTo>
                  <a:lnTo>
                    <a:pt x="1869785" y="2057607"/>
                  </a:lnTo>
                  <a:lnTo>
                    <a:pt x="1910511" y="2037588"/>
                  </a:lnTo>
                  <a:lnTo>
                    <a:pt x="1948448" y="2012217"/>
                  </a:lnTo>
                  <a:lnTo>
                    <a:pt x="1982606" y="1982289"/>
                  </a:lnTo>
                  <a:lnTo>
                    <a:pt x="2012578" y="1948241"/>
                  </a:lnTo>
                  <a:lnTo>
                    <a:pt x="2037956" y="1910511"/>
                  </a:lnTo>
                  <a:lnTo>
                    <a:pt x="2057970" y="1869572"/>
                  </a:lnTo>
                  <a:lnTo>
                    <a:pt x="2072517" y="1826540"/>
                  </a:lnTo>
                  <a:lnTo>
                    <a:pt x="2081395" y="1782026"/>
                  </a:lnTo>
                  <a:lnTo>
                    <a:pt x="2084400" y="1736636"/>
                  </a:lnTo>
                  <a:lnTo>
                    <a:pt x="2084031" y="347395"/>
                  </a:lnTo>
                  <a:lnTo>
                    <a:pt x="2081028" y="301998"/>
                  </a:lnTo>
                  <a:lnTo>
                    <a:pt x="2072140" y="257481"/>
                  </a:lnTo>
                  <a:lnTo>
                    <a:pt x="2057612" y="214602"/>
                  </a:lnTo>
                  <a:lnTo>
                    <a:pt x="2037600" y="173875"/>
                  </a:lnTo>
                  <a:lnTo>
                    <a:pt x="2012222" y="135940"/>
                  </a:lnTo>
                  <a:lnTo>
                    <a:pt x="1982240" y="101741"/>
                  </a:lnTo>
                  <a:lnTo>
                    <a:pt x="1948233" y="71809"/>
                  </a:lnTo>
                  <a:lnTo>
                    <a:pt x="1910511" y="46431"/>
                  </a:lnTo>
                  <a:lnTo>
                    <a:pt x="1869574" y="26419"/>
                  </a:lnTo>
                  <a:lnTo>
                    <a:pt x="1826545" y="11876"/>
                  </a:lnTo>
                  <a:lnTo>
                    <a:pt x="1782031" y="3002"/>
                  </a:lnTo>
                  <a:lnTo>
                    <a:pt x="17366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49"/>
            </a:p>
          </p:txBody>
        </p:sp>
        <p:sp>
          <p:nvSpPr>
            <p:cNvPr id="18" name="object 18"/>
            <p:cNvSpPr/>
            <p:nvPr/>
          </p:nvSpPr>
          <p:spPr>
            <a:xfrm>
              <a:off x="4627803" y="4128846"/>
              <a:ext cx="2084705" cy="2084705"/>
            </a:xfrm>
            <a:custGeom>
              <a:avLst/>
              <a:gdLst/>
              <a:ahLst/>
              <a:cxnLst/>
              <a:rect l="l" t="t" r="r" b="b"/>
              <a:pathLst>
                <a:path w="2084704" h="2084704">
                  <a:moveTo>
                    <a:pt x="0" y="347395"/>
                  </a:moveTo>
                  <a:lnTo>
                    <a:pt x="3002" y="301998"/>
                  </a:lnTo>
                  <a:lnTo>
                    <a:pt x="11876" y="257481"/>
                  </a:lnTo>
                  <a:lnTo>
                    <a:pt x="26419" y="214452"/>
                  </a:lnTo>
                  <a:lnTo>
                    <a:pt x="46431" y="173520"/>
                  </a:lnTo>
                  <a:lnTo>
                    <a:pt x="71814" y="135790"/>
                  </a:lnTo>
                  <a:lnTo>
                    <a:pt x="101785" y="101741"/>
                  </a:lnTo>
                  <a:lnTo>
                    <a:pt x="135940" y="71809"/>
                  </a:lnTo>
                  <a:lnTo>
                    <a:pt x="173875" y="46431"/>
                  </a:lnTo>
                  <a:lnTo>
                    <a:pt x="214607" y="26419"/>
                  </a:lnTo>
                  <a:lnTo>
                    <a:pt x="257530" y="11876"/>
                  </a:lnTo>
                  <a:lnTo>
                    <a:pt x="302005" y="3002"/>
                  </a:lnTo>
                  <a:lnTo>
                    <a:pt x="347395" y="0"/>
                  </a:lnTo>
                  <a:lnTo>
                    <a:pt x="1736636" y="0"/>
                  </a:lnTo>
                  <a:lnTo>
                    <a:pt x="1782031" y="3002"/>
                  </a:lnTo>
                  <a:lnTo>
                    <a:pt x="1826545" y="11876"/>
                  </a:lnTo>
                  <a:lnTo>
                    <a:pt x="1869574" y="26419"/>
                  </a:lnTo>
                  <a:lnTo>
                    <a:pt x="1910511" y="46431"/>
                  </a:lnTo>
                  <a:lnTo>
                    <a:pt x="1948241" y="71814"/>
                  </a:lnTo>
                  <a:lnTo>
                    <a:pt x="1982290" y="101785"/>
                  </a:lnTo>
                  <a:lnTo>
                    <a:pt x="2012222" y="135940"/>
                  </a:lnTo>
                  <a:lnTo>
                    <a:pt x="2037600" y="173875"/>
                  </a:lnTo>
                  <a:lnTo>
                    <a:pt x="2057612" y="214602"/>
                  </a:lnTo>
                  <a:lnTo>
                    <a:pt x="2072155" y="257525"/>
                  </a:lnTo>
                  <a:lnTo>
                    <a:pt x="2081029" y="302004"/>
                  </a:lnTo>
                  <a:lnTo>
                    <a:pt x="2084031" y="347395"/>
                  </a:lnTo>
                  <a:lnTo>
                    <a:pt x="2084400" y="1736636"/>
                  </a:lnTo>
                  <a:lnTo>
                    <a:pt x="2081395" y="1782026"/>
                  </a:lnTo>
                  <a:lnTo>
                    <a:pt x="2072517" y="1826540"/>
                  </a:lnTo>
                  <a:lnTo>
                    <a:pt x="2057970" y="1869572"/>
                  </a:lnTo>
                  <a:lnTo>
                    <a:pt x="2037956" y="1910511"/>
                  </a:lnTo>
                  <a:lnTo>
                    <a:pt x="2012578" y="1948241"/>
                  </a:lnTo>
                  <a:lnTo>
                    <a:pt x="1982606" y="1982289"/>
                  </a:lnTo>
                  <a:lnTo>
                    <a:pt x="1948448" y="2012217"/>
                  </a:lnTo>
                  <a:lnTo>
                    <a:pt x="1910511" y="2037588"/>
                  </a:lnTo>
                  <a:lnTo>
                    <a:pt x="1869785" y="2057607"/>
                  </a:lnTo>
                  <a:lnTo>
                    <a:pt x="1826861" y="2072154"/>
                  </a:lnTo>
                  <a:lnTo>
                    <a:pt x="1782383" y="2081029"/>
                  </a:lnTo>
                  <a:lnTo>
                    <a:pt x="1736991" y="2084031"/>
                  </a:lnTo>
                  <a:lnTo>
                    <a:pt x="347395" y="2084387"/>
                  </a:lnTo>
                  <a:lnTo>
                    <a:pt x="302000" y="2081384"/>
                  </a:lnTo>
                  <a:lnTo>
                    <a:pt x="257486" y="2072511"/>
                  </a:lnTo>
                  <a:lnTo>
                    <a:pt x="214457" y="2057968"/>
                  </a:lnTo>
                  <a:lnTo>
                    <a:pt x="173520" y="2037956"/>
                  </a:lnTo>
                  <a:lnTo>
                    <a:pt x="135790" y="2012572"/>
                  </a:lnTo>
                  <a:lnTo>
                    <a:pt x="101741" y="1982601"/>
                  </a:lnTo>
                  <a:lnTo>
                    <a:pt x="71809" y="1948446"/>
                  </a:lnTo>
                  <a:lnTo>
                    <a:pt x="46431" y="1910511"/>
                  </a:lnTo>
                  <a:lnTo>
                    <a:pt x="26419" y="1869785"/>
                  </a:lnTo>
                  <a:lnTo>
                    <a:pt x="11876" y="1826861"/>
                  </a:lnTo>
                  <a:lnTo>
                    <a:pt x="3002" y="1782383"/>
                  </a:lnTo>
                  <a:lnTo>
                    <a:pt x="0" y="1736991"/>
                  </a:lnTo>
                  <a:lnTo>
                    <a:pt x="0" y="347395"/>
                  </a:lnTo>
                  <a:close/>
                </a:path>
              </a:pathLst>
            </a:custGeom>
            <a:ln w="12599">
              <a:solidFill>
                <a:srgbClr val="3C4B5F"/>
              </a:solidFill>
            </a:ln>
          </p:spPr>
          <p:txBody>
            <a:bodyPr wrap="square" lIns="0" tIns="0" rIns="0" bIns="0" rtlCol="0"/>
            <a:lstStyle/>
            <a:p>
              <a:endParaRPr sz="1349"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4029202" y="4122406"/>
            <a:ext cx="2376264" cy="2187175"/>
          </a:xfrm>
          <a:prstGeom prst="rect">
            <a:avLst/>
          </a:prstGeom>
        </p:spPr>
        <p:txBody>
          <a:bodyPr vert="horz" wrap="square" lIns="0" tIns="25691" rIns="0" bIns="0" rtlCol="0">
            <a:spAutoFit/>
          </a:bodyPr>
          <a:lstStyle/>
          <a:p>
            <a:pPr marL="9039" marR="3806" indent="476" algn="ctr">
              <a:lnSpc>
                <a:spcPct val="89700"/>
              </a:lnSpc>
              <a:spcBef>
                <a:spcPts val="202"/>
              </a:spcBef>
            </a:pPr>
            <a:endParaRPr lang="ru-RU" sz="1200" b="1" spc="-4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39" marR="3806" indent="476" algn="ctr">
              <a:lnSpc>
                <a:spcPct val="89700"/>
              </a:lnSpc>
              <a:spcBef>
                <a:spcPts val="202"/>
              </a:spcBef>
            </a:pPr>
            <a:r>
              <a:rPr lang="ru-RU" sz="1600"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команда ОО, </a:t>
            </a:r>
            <a:r>
              <a:rPr sz="1600" b="1" spc="-4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принявш</a:t>
            </a:r>
            <a:r>
              <a:rPr lang="ru-RU" sz="1600" b="1" spc="-4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</a:t>
            </a:r>
            <a:r>
              <a:rPr sz="1600"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обязательства </a:t>
            </a:r>
            <a:r>
              <a:rPr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1600" b="1" spc="-4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</a:t>
            </a:r>
            <a:r>
              <a:rPr sz="1600" b="1" spc="-52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-4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</a:t>
            </a:r>
            <a:r>
              <a:rPr lang="ru-RU" sz="1600"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а,</a:t>
            </a:r>
            <a:r>
              <a:rPr sz="1600"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-4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наставника</a:t>
            </a:r>
            <a:r>
              <a:rPr lang="ru-RU" sz="1600"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1600"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-7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консультанта</a:t>
            </a:r>
            <a:r>
              <a:rPr sz="1600" b="1" spc="-7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sz="1600" b="1" spc="-4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направлению</a:t>
            </a:r>
            <a:endParaRPr lang="ru-RU" sz="1600" b="1" spc="-4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39" marR="3806" indent="476" algn="ctr">
              <a:lnSpc>
                <a:spcPct val="89700"/>
              </a:lnSpc>
              <a:spcBef>
                <a:spcPts val="202"/>
              </a:spcBef>
            </a:pPr>
            <a:r>
              <a:rPr lang="ru-RU" sz="1600"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РИП-ИнКО</a:t>
            </a:r>
          </a:p>
          <a:p>
            <a:pPr marL="9039" marR="3806" indent="476" algn="ctr">
              <a:lnSpc>
                <a:spcPct val="89700"/>
              </a:lnSpc>
              <a:spcBef>
                <a:spcPts val="202"/>
              </a:spcBef>
            </a:pPr>
            <a:endParaRPr sz="1049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10010" y="2035097"/>
            <a:ext cx="2447433" cy="2732790"/>
          </a:xfrm>
          <a:prstGeom prst="rect">
            <a:avLst/>
          </a:prstGeom>
        </p:spPr>
      </p:pic>
      <p:pic>
        <p:nvPicPr>
          <p:cNvPr id="21" name="Picture 2" descr="D:\Документы\!!! РАДИОНОВА ЕЛЕНА\ЛОГОТИПЫ, ФОРМЫ\лого инко.png">
            <a:extLst>
              <a:ext uri="{FF2B5EF4-FFF2-40B4-BE49-F238E27FC236}">
                <a16:creationId xmlns:a16="http://schemas.microsoft.com/office/drawing/2014/main" id="{5B84B9CB-6C97-4266-872D-F3C6DBCE2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458" y="4833806"/>
            <a:ext cx="1970589" cy="181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30308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0131" y="923437"/>
            <a:ext cx="6510341" cy="646587"/>
          </a:xfrm>
          <a:prstGeom prst="rect">
            <a:avLst/>
          </a:prstGeom>
          <a:solidFill>
            <a:schemeClr val="bg1"/>
          </a:solidFill>
          <a:ln w="28439">
            <a:solidFill>
              <a:srgbClr val="000000"/>
            </a:solidFill>
          </a:ln>
        </p:spPr>
        <p:txBody>
          <a:bodyPr vert="horz" wrap="square" lIns="0" tIns="213614" rIns="0" bIns="0" rtlCol="0">
            <a:spAutoFit/>
          </a:bodyPr>
          <a:lstStyle/>
          <a:p>
            <a:pPr algn="ctr">
              <a:spcBef>
                <a:spcPts val="1682"/>
              </a:spcBef>
            </a:pPr>
            <a:r>
              <a:rPr sz="2800" b="1" spc="-22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Координатор</a:t>
            </a:r>
            <a:r>
              <a:rPr sz="2800" b="1" spc="-22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spc="-22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менторов РИП-</a:t>
            </a:r>
            <a:r>
              <a:rPr lang="ru-RU" sz="2800" b="1" spc="-22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ИнКО</a:t>
            </a:r>
            <a:endParaRPr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29446" y="2221392"/>
            <a:ext cx="7791026" cy="2333769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40439" rIns="0" bIns="0" rtlCol="0">
            <a:spAutoFit/>
          </a:bodyPr>
          <a:lstStyle/>
          <a:p>
            <a:pPr marL="9515" marR="3806" algn="just">
              <a:spcBef>
                <a:spcPts val="318"/>
              </a:spcBef>
              <a:tabLst>
                <a:tab pos="180782" algn="l"/>
              </a:tabLst>
            </a:pPr>
            <a:r>
              <a:rPr sz="2000" b="1" spc="-1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Координатор</a:t>
            </a:r>
            <a:r>
              <a:rPr lang="ru-RU" sz="2000" b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РИП-ИнКО </a:t>
            </a:r>
            <a:r>
              <a:rPr lang="ru-RU"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числа сотрудников БОУ ДПО «ИРООО»</a:t>
            </a:r>
            <a:r>
              <a:rPr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осуществляет функции организационно-технического сопровождения групп менторов в рамках выполнения государственной работы «Научно-методическое обеспечение» БОУ ДПО «ИРООО» по направлениям РИП-ИнКО на период их деятельности</a:t>
            </a:r>
          </a:p>
          <a:p>
            <a:pPr marL="9515" marR="3806" algn="just">
              <a:spcBef>
                <a:spcPts val="318"/>
              </a:spcBef>
              <a:tabLst>
                <a:tab pos="180782" algn="l"/>
              </a:tabLst>
            </a:pPr>
            <a:r>
              <a:rPr lang="ru-RU" sz="2000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2000" spc="-7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 ЭКСПЕРТОВ</a:t>
            </a:r>
          </a:p>
          <a:p>
            <a:pPr marL="9515" marR="3806" algn="just">
              <a:spcBef>
                <a:spcPts val="318"/>
              </a:spcBef>
              <a:tabLst>
                <a:tab pos="180782" algn="l"/>
              </a:tabLst>
            </a:pP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75013" y="4478217"/>
            <a:ext cx="4384286" cy="2265913"/>
          </a:xfrm>
          <a:prstGeom prst="rect">
            <a:avLst/>
          </a:prstGeom>
        </p:spPr>
      </p:pic>
      <p:pic>
        <p:nvPicPr>
          <p:cNvPr id="5" name="Picture 2" descr="D:\Документы\!!! РАДИОНОВА ЕЛЕНА\ЛОГОТИПЫ, ФОРМЫ\лого инко.png">
            <a:extLst>
              <a:ext uri="{FF2B5EF4-FFF2-40B4-BE49-F238E27FC236}">
                <a16:creationId xmlns:a16="http://schemas.microsoft.com/office/drawing/2014/main" id="{A514BA12-74B4-42E7-98FB-11BDB160E7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7495"/>
            <a:ext cx="1970589" cy="181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3B20615-5192-42AF-B4EA-3263D247CD72}"/>
              </a:ext>
            </a:extLst>
          </p:cNvPr>
          <p:cNvSpPr/>
          <p:nvPr/>
        </p:nvSpPr>
        <p:spPr>
          <a:xfrm>
            <a:off x="4670297" y="5949280"/>
            <a:ext cx="45719" cy="457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0527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2">
            <a:extLst>
              <a:ext uri="{FF2B5EF4-FFF2-40B4-BE49-F238E27FC236}">
                <a16:creationId xmlns:a16="http://schemas.microsoft.com/office/drawing/2014/main" id="{43DFF2B9-C1FF-4F77-BB60-E01D71BEE207}"/>
              </a:ext>
            </a:extLst>
          </p:cNvPr>
          <p:cNvSpPr txBox="1">
            <a:spLocks/>
          </p:cNvSpPr>
          <p:nvPr/>
        </p:nvSpPr>
        <p:spPr>
          <a:xfrm>
            <a:off x="0" y="561"/>
            <a:ext cx="9144000" cy="1340768"/>
          </a:xfrm>
          <a:prstGeom prst="rect">
            <a:avLst/>
          </a:prstGeom>
          <a:solidFill>
            <a:srgbClr val="DDDDDD">
              <a:alpha val="60784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20C9DA2-6975-407A-98FE-9AC60CEEAD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802345"/>
            <a:ext cx="3635897" cy="5055656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98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60E750B-B458-42D8-A7DB-E98B3988D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7704" y="0"/>
            <a:ext cx="6192688" cy="980728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Продвижение брендов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BC9DA67-4AC5-4FDC-9ED9-7E05A4009DAB}"/>
              </a:ext>
            </a:extLst>
          </p:cNvPr>
          <p:cNvSpPr txBox="1">
            <a:spLocks/>
          </p:cNvSpPr>
          <p:nvPr/>
        </p:nvSpPr>
        <p:spPr>
          <a:xfrm>
            <a:off x="45731" y="0"/>
            <a:ext cx="2088232" cy="9807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Новая задача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348880"/>
            <a:ext cx="5436096" cy="4350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24500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4796" y="3688151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2050" name="Picture 2" descr="C:\Users\Максим\Desktop\247478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831" y="1019006"/>
            <a:ext cx="70008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142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A40E91-000D-43F6-9B21-95C0E9C84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297449" cy="6857999"/>
          </a:xfrm>
          <a:prstGeom prst="rect">
            <a:avLst/>
          </a:prstGeom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755283512"/>
              </p:ext>
            </p:extLst>
          </p:nvPr>
        </p:nvGraphicFramePr>
        <p:xfrm>
          <a:off x="107504" y="1961455"/>
          <a:ext cx="4990330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Объект 2">
            <a:extLst>
              <a:ext uri="{FF2B5EF4-FFF2-40B4-BE49-F238E27FC236}">
                <a16:creationId xmlns:a16="http://schemas.microsoft.com/office/drawing/2014/main" id="{ABDD40F4-A460-4C80-89D9-D08384BCB17C}"/>
              </a:ext>
            </a:extLst>
          </p:cNvPr>
          <p:cNvSpPr txBox="1">
            <a:spLocks/>
          </p:cNvSpPr>
          <p:nvPr/>
        </p:nvSpPr>
        <p:spPr>
          <a:xfrm>
            <a:off x="-76725" y="260648"/>
            <a:ext cx="9297449" cy="1340768"/>
          </a:xfrm>
          <a:prstGeom prst="rect">
            <a:avLst/>
          </a:prstGeom>
          <a:solidFill>
            <a:srgbClr val="DDDDDD">
              <a:alpha val="60784"/>
            </a:srgbClr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развития</a:t>
            </a:r>
          </a:p>
          <a:p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2018-2020 гг.</a:t>
            </a:r>
          </a:p>
        </p:txBody>
      </p:sp>
      <p:pic>
        <p:nvPicPr>
          <p:cNvPr id="5" name="Picture 4" descr="C:\Users\Максим\Desktop\2018_11_01-Семинар  для участников РИП-ИнКО -301\DSC03716.jpg">
            <a:extLst>
              <a:ext uri="{FF2B5EF4-FFF2-40B4-BE49-F238E27FC236}">
                <a16:creationId xmlns:a16="http://schemas.microsoft.com/office/drawing/2014/main" id="{C1789950-A2FD-4022-939A-ECB6B80B6B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657" y="1484784"/>
            <a:ext cx="3778622" cy="25112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Максим\Desktop\2018_03_05-РИП-ИнКО Дополнительное образование детей-навигатор будущего\DSC07220.jpg">
            <a:extLst>
              <a:ext uri="{FF2B5EF4-FFF2-40B4-BE49-F238E27FC236}">
                <a16:creationId xmlns:a16="http://schemas.microsoft.com/office/drawing/2014/main" id="{3F1F15CA-8D86-4950-9A85-C0F0641539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076" y="4006946"/>
            <a:ext cx="3822359" cy="2536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53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791"/>
    </mc:Choice>
    <mc:Fallback xmlns="">
      <p:transition spd="slow" advTm="72791"/>
    </mc:Fallback>
  </mc:AlternateContent>
  <p:extLst>
    <p:ext uri="{E180D4A7-C9FB-4DFB-919C-405C955672EB}">
      <p14:showEvtLst xmlns:p14="http://schemas.microsoft.com/office/powerpoint/2010/main">
        <p14:playEvt time="0" objId="2"/>
        <p14:stopEvt time="72235" objId="2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>
            <a:extLst>
              <a:ext uri="{FF2B5EF4-FFF2-40B4-BE49-F238E27FC236}">
                <a16:creationId xmlns:a16="http://schemas.microsoft.com/office/drawing/2014/main" id="{CD00BEC2-C257-4082-BD10-9ED599D764B6}"/>
              </a:ext>
            </a:extLst>
          </p:cNvPr>
          <p:cNvSpPr txBox="1">
            <a:spLocks/>
          </p:cNvSpPr>
          <p:nvPr/>
        </p:nvSpPr>
        <p:spPr>
          <a:xfrm>
            <a:off x="-1" y="11088"/>
            <a:ext cx="9144000" cy="950673"/>
          </a:xfrm>
          <a:prstGeom prst="rect">
            <a:avLst/>
          </a:prstGeom>
          <a:solidFill>
            <a:srgbClr val="DDDDDD">
              <a:alpha val="60784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DBA981-F515-4140-B830-66236DAAB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9429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Содержательно-организационная модель </a:t>
            </a:r>
            <a:b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РИП-</a:t>
            </a:r>
            <a:r>
              <a:rPr lang="ru-RU" sz="3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ИнКО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2018-2020г.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12" name="Объект 11">
            <a:extLst>
              <a:ext uri="{FF2B5EF4-FFF2-40B4-BE49-F238E27FC236}">
                <a16:creationId xmlns:a16="http://schemas.microsoft.com/office/drawing/2014/main" id="{0BD9E89F-1D62-4069-B16B-21C8A7E250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44347" y="1340768"/>
            <a:ext cx="8655305" cy="5040560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1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(образовательные организации, выполняющие технические задания) </a:t>
            </a:r>
          </a:p>
          <a:p>
            <a:pPr marL="0" indent="0" algn="just">
              <a:buNone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стажировочные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площадки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(образовательные организации, выполняющие функции учебного центра (обучение на своих базах других участников РИП-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ИнКО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algn="just">
              <a:buNone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3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консультационные центры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(образовательные организации, оказывающие консультационную помощь педагогам и руководителям образовательных организаций)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428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079" y="303576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Стажировочная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площадка как  механизм развития профессиональных компетентностей педагогов</a:t>
            </a:r>
            <a:b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6634002"/>
              </p:ext>
            </p:extLst>
          </p:nvPr>
        </p:nvGraphicFramePr>
        <p:xfrm>
          <a:off x="866593" y="1910154"/>
          <a:ext cx="6536577" cy="49006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84490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920880" cy="936104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Консультационный центр как  механизм профессионального развития педагогов</a:t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56792"/>
            <a:ext cx="8571990" cy="46085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 ОО ДО «Омская областная станция юных натуралистов»</a:t>
            </a:r>
          </a:p>
          <a:p>
            <a:pPr>
              <a:buNone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 ОО ДО «Областная станция ДЮСШ»</a:t>
            </a:r>
          </a:p>
          <a:p>
            <a:pPr>
              <a:buNone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 ДО  «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ЦТРиГО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None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 ДО «Омский детско-юношеский центр туризма и краеведения»</a:t>
            </a:r>
          </a:p>
          <a:p>
            <a:pPr>
              <a:buNone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 ДО «Омская областная станция юных техников»</a:t>
            </a:r>
          </a:p>
          <a:p>
            <a:pPr>
              <a:buNone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 ОО ДО «Центр духовно-нравственного воспитания «Исток»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Как организовать  и провести экспертизу  дополнительной общеобразовательной программы в своей ОО</a:t>
            </a:r>
          </a:p>
          <a:p>
            <a:pPr>
              <a:buNone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Как осуществить корректировку дополнительной общеобразовательной программы по результатам экспертизы</a:t>
            </a:r>
          </a:p>
          <a:p>
            <a:pPr>
              <a:buNone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Как разработать аннотацию дополнительной общеобразовательной программы для размещения  в региональном Навигаторе ДОД</a:t>
            </a: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028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079" y="303576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9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Сетевое культурно-образовательное событие как механизм развития профессионального сообщества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6181" y="2194894"/>
            <a:ext cx="8358267" cy="3034305"/>
          </a:xfrm>
        </p:spPr>
        <p:txBody>
          <a:bodyPr>
            <a:noAutofit/>
          </a:bodyPr>
          <a:lstStyle/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единых действий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Межрегиональная НПК «Тенденции развития образования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XXI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века: формирование навыков будущего»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этап международной ярмарки социально-педагогических инноваций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Форум «РИП-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ИнКО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новые векторы развития» </a:t>
            </a:r>
          </a:p>
          <a:p>
            <a:pPr lvl="0"/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778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2">
            <a:extLst>
              <a:ext uri="{FF2B5EF4-FFF2-40B4-BE49-F238E27FC236}">
                <a16:creationId xmlns:a16="http://schemas.microsoft.com/office/drawing/2014/main" id="{E5AAC9FC-BD2A-4D40-A6A9-A5E61B6D5280}"/>
              </a:ext>
            </a:extLst>
          </p:cNvPr>
          <p:cNvSpPr txBox="1">
            <a:spLocks/>
          </p:cNvSpPr>
          <p:nvPr/>
        </p:nvSpPr>
        <p:spPr>
          <a:xfrm>
            <a:off x="1" y="301386"/>
            <a:ext cx="9144000" cy="950673"/>
          </a:xfrm>
          <a:prstGeom prst="rect">
            <a:avLst/>
          </a:prstGeom>
          <a:solidFill>
            <a:srgbClr val="DDDDDD">
              <a:alpha val="60784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2" name="Text Box 4">
            <a:extLst>
              <a:ext uri="{FF2B5EF4-FFF2-40B4-BE49-F238E27FC236}">
                <a16:creationId xmlns:a16="http://schemas.microsoft.com/office/drawing/2014/main" id="{DC700932-892B-4CAF-A8F5-5DB84CB091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843" y="174719"/>
            <a:ext cx="835183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Профессиональное развитие педагога в деятельности региональных </a:t>
            </a:r>
            <a:r>
              <a:rPr lang="ru-RU" alt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ИнКО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33D26794-60E1-4C94-BD95-BE3B33E5D6C9}"/>
              </a:ext>
            </a:extLst>
          </p:cNvPr>
          <p:cNvSpPr/>
          <p:nvPr/>
        </p:nvSpPr>
        <p:spPr>
          <a:xfrm>
            <a:off x="890698" y="5838404"/>
            <a:ext cx="7581538" cy="93610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– обучающийся</a:t>
            </a:r>
          </a:p>
          <a:p>
            <a:pPr algn="ctr"/>
            <a:r>
              <a:rPr lang="ru-RU" altLang="ru-RU" sz="2000" b="1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участвует в обучающих семинарах</a:t>
            </a:r>
            <a:endParaRPr lang="ru-RU" altLang="ru-RU" sz="2000" b="1">
              <a:solidFill>
                <a:srgbClr val="10253F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4">
            <a:extLst>
              <a:ext uri="{FF2B5EF4-FFF2-40B4-BE49-F238E27FC236}">
                <a16:creationId xmlns:a16="http://schemas.microsoft.com/office/drawing/2014/main" id="{0C3976DC-07A6-48E0-BB9E-593859FC6703}"/>
              </a:ext>
            </a:extLst>
          </p:cNvPr>
          <p:cNvSpPr/>
          <p:nvPr/>
        </p:nvSpPr>
        <p:spPr>
          <a:xfrm>
            <a:off x="890685" y="4749379"/>
            <a:ext cx="7579975" cy="93610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– разработчик</a:t>
            </a:r>
          </a:p>
          <a:p>
            <a:pPr algn="ctr"/>
            <a:r>
              <a:rPr lang="ru-RU" altLang="ru-RU" sz="2000" b="1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участвует в проектировочных семинаров, творческих групп, конкурсов профессионального мастерства</a:t>
            </a:r>
            <a:endParaRPr lang="ru-RU" altLang="ru-RU" sz="2000" b="1">
              <a:solidFill>
                <a:srgbClr val="10253F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4">
            <a:extLst>
              <a:ext uri="{FF2B5EF4-FFF2-40B4-BE49-F238E27FC236}">
                <a16:creationId xmlns:a16="http://schemas.microsoft.com/office/drawing/2014/main" id="{94592D35-0510-4A0D-9365-F3B90D884CE0}"/>
              </a:ext>
            </a:extLst>
          </p:cNvPr>
          <p:cNvSpPr/>
          <p:nvPr/>
        </p:nvSpPr>
        <p:spPr>
          <a:xfrm>
            <a:off x="819850" y="3475649"/>
            <a:ext cx="7651824" cy="114649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– консультант</a:t>
            </a:r>
          </a:p>
          <a:p>
            <a:pPr algn="ctr"/>
            <a:r>
              <a:rPr lang="ru-RU" altLang="ru-RU" sz="2000" b="1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консультирует педагогов муниципального района по содержанию и организации инновационной практики, в том числе в режиме ВКС  </a:t>
            </a:r>
            <a:endParaRPr lang="ru-RU" altLang="ru-RU" sz="2000" b="1">
              <a:solidFill>
                <a:srgbClr val="10253F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4">
            <a:extLst>
              <a:ext uri="{FF2B5EF4-FFF2-40B4-BE49-F238E27FC236}">
                <a16:creationId xmlns:a16="http://schemas.microsoft.com/office/drawing/2014/main" id="{8805130A-4BA9-4DE8-8119-E5ADDD5246D7}"/>
              </a:ext>
            </a:extLst>
          </p:cNvPr>
          <p:cNvSpPr/>
          <p:nvPr/>
        </p:nvSpPr>
        <p:spPr>
          <a:xfrm>
            <a:off x="819850" y="2518860"/>
            <a:ext cx="7651824" cy="93610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– </a:t>
            </a:r>
            <a:r>
              <a:rPr lang="ru-RU" alt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тьютор</a:t>
            </a: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altLang="ru-RU" sz="2000" b="1" dirty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обучает педагогов в режиме мастер-классов, педагогических мастерских </a:t>
            </a:r>
            <a:endParaRPr lang="ru-RU" altLang="ru-RU" sz="2000" b="1" dirty="0">
              <a:solidFill>
                <a:srgbClr val="10253F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4">
            <a:extLst>
              <a:ext uri="{FF2B5EF4-FFF2-40B4-BE49-F238E27FC236}">
                <a16:creationId xmlns:a16="http://schemas.microsoft.com/office/drawing/2014/main" id="{E3315A2A-BCC7-40E9-BACF-AB05273A98BF}"/>
              </a:ext>
            </a:extLst>
          </p:cNvPr>
          <p:cNvSpPr/>
          <p:nvPr/>
        </p:nvSpPr>
        <p:spPr>
          <a:xfrm>
            <a:off x="819247" y="1401341"/>
            <a:ext cx="7579976" cy="93610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– коучер</a:t>
            </a:r>
          </a:p>
          <a:p>
            <a:pPr algn="ctr"/>
            <a:r>
              <a:rPr lang="ru-RU" altLang="ru-RU" sz="2000" b="1">
                <a:solidFill>
                  <a:srgbClr val="10253F"/>
                </a:solidFill>
                <a:latin typeface="Times New Roman" panose="02020603050405020304" pitchFamily="18" charset="0"/>
              </a:rPr>
              <a:t>сопровождает</a:t>
            </a:r>
            <a:r>
              <a:rPr lang="ru-RU" altLang="ru-RU" sz="2000">
                <a:latin typeface="Times New Roman" panose="02020603050405020304" pitchFamily="18" charset="0"/>
              </a:rPr>
              <a:t> </a:t>
            </a:r>
            <a:r>
              <a:rPr lang="ru-RU" altLang="ru-RU" sz="2000" b="1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реализации инновационной практики на рабочем месте педагога</a:t>
            </a:r>
          </a:p>
        </p:txBody>
      </p:sp>
      <p:sp>
        <p:nvSpPr>
          <p:cNvPr id="12308" name="AutoShape 20">
            <a:extLst>
              <a:ext uri="{FF2B5EF4-FFF2-40B4-BE49-F238E27FC236}">
                <a16:creationId xmlns:a16="http://schemas.microsoft.com/office/drawing/2014/main" id="{5EEAB387-2D27-4EB5-A967-4B5C814BA9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12875"/>
            <a:ext cx="755650" cy="5184775"/>
          </a:xfrm>
          <a:prstGeom prst="upArrow">
            <a:avLst>
              <a:gd name="adj1" fmla="val 50000"/>
              <a:gd name="adj2" fmla="val 171534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99097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DBA981-F515-4140-B830-66236DAAB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9429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Содержательно-организационная модель </a:t>
            </a:r>
            <a:b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РИП-</a:t>
            </a:r>
            <a:r>
              <a:rPr lang="ru-RU" sz="3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ИнКО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2021г.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12" name="Объект 11">
            <a:extLst>
              <a:ext uri="{FF2B5EF4-FFF2-40B4-BE49-F238E27FC236}">
                <a16:creationId xmlns:a16="http://schemas.microsoft.com/office/drawing/2014/main" id="{0BD9E89F-1D62-4069-B16B-21C8A7E250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7837" y="1340768"/>
            <a:ext cx="8166611" cy="4968552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2021г.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           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стажеры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организации, вступившие в РИП-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ИнКО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впервые в январе 2021 г.);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2021г.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менторы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образовательные организации, осуществляющие инновационную деятельность на высоком профессиональном уровне, имеющие устойчивые положительные результаты в течение не менее 5-ти лет, принявшие на себя обязательства и функции эксперта, наставника, консультанта по направлению РИП-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ИнКО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</p:txBody>
      </p:sp>
    </p:spTree>
    <p:extLst>
      <p:ext uri="{BB962C8B-B14F-4D97-AF65-F5344CB8AC3E}">
        <p14:creationId xmlns:p14="http://schemas.microsoft.com/office/powerpoint/2010/main" val="2477581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:a16="http://schemas.microsoft.com/office/drawing/2014/main" id="{E4EDD294-46B4-4A83-9275-AC4F3F185656}"/>
              </a:ext>
            </a:extLst>
          </p:cNvPr>
          <p:cNvSpPr txBox="1">
            <a:spLocks/>
          </p:cNvSpPr>
          <p:nvPr/>
        </p:nvSpPr>
        <p:spPr>
          <a:xfrm>
            <a:off x="-73210" y="1772181"/>
            <a:ext cx="9245418" cy="4553205"/>
          </a:xfrm>
          <a:prstGeom prst="rect">
            <a:avLst/>
          </a:prstGeom>
          <a:solidFill>
            <a:srgbClr val="DDDDDD">
              <a:alpha val="60784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Desktop\Новая папка\tavola_rotond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336" y="-403759"/>
            <a:ext cx="4283968" cy="321297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208912" cy="452596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идея и замысел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представлений об инновационном продукте,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перезагрузка деятельности участников РИП-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ИнКО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связей между участниками,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уровня развития экспертной компетентности при оценке полученных инновационных продуктов.</a:t>
            </a:r>
          </a:p>
          <a:p>
            <a:pPr marL="0" indent="0">
              <a:buNone/>
            </a:pPr>
            <a:endParaRPr lang="ru-RU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B56AC8D4-F693-4695-AC72-04FDF2602FDE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5310336" cy="1340768"/>
          </a:xfrm>
          <a:prstGeom prst="rect">
            <a:avLst/>
          </a:prstGeom>
          <a:solidFill>
            <a:srgbClr val="DDDDDD">
              <a:alpha val="60784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СВОЕВРЕМЕННОСТЬ И АКТУАЛЬНОСТЬ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5592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893</Words>
  <Application>Microsoft Office PowerPoint</Application>
  <PresentationFormat>Экран (4:3)</PresentationFormat>
  <Paragraphs>107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Тема Office</vt:lpstr>
      <vt:lpstr> </vt:lpstr>
      <vt:lpstr>Презентация PowerPoint</vt:lpstr>
      <vt:lpstr>Содержательно-организационная модель  РИП-ИнКО 2018-2020г. </vt:lpstr>
      <vt:lpstr>Стажировочная площадка как  механизм развития профессиональных компетентностей педагогов </vt:lpstr>
      <vt:lpstr>Консультационный центр как  механизм профессионального развития педагогов </vt:lpstr>
      <vt:lpstr>Сетевое культурно-образовательное событие как механизм развития профессионального сообщества </vt:lpstr>
      <vt:lpstr>Презентация PowerPoint</vt:lpstr>
      <vt:lpstr>Содержательно-организационная модель  РИП-ИнКО с 2021г. </vt:lpstr>
      <vt:lpstr>Презентация PowerPoint</vt:lpstr>
      <vt:lpstr>Презентация PowerPoint</vt:lpstr>
      <vt:lpstr>Презентация PowerPoint</vt:lpstr>
      <vt:lpstr>Определение целевой аудитории, для которой предназначены бренды</vt:lpstr>
      <vt:lpstr>Технология  сопровождения  реализации  брендов </vt:lpstr>
      <vt:lpstr>Экспертная оценка инновационных продуктов в рамках деятельности брендов</vt:lpstr>
      <vt:lpstr>Ментор РИП-ИнКО</vt:lpstr>
      <vt:lpstr>Координатор менторов РИП-ИнКО</vt:lpstr>
      <vt:lpstr>             Продвижение брендов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СЕРГЕЙ Малютин</cp:lastModifiedBy>
  <cp:revision>157</cp:revision>
  <dcterms:created xsi:type="dcterms:W3CDTF">2020-12-08T07:42:59Z</dcterms:created>
  <dcterms:modified xsi:type="dcterms:W3CDTF">2022-11-11T17:03:03Z</dcterms:modified>
</cp:coreProperties>
</file>