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90" r:id="rId3"/>
    <p:sldId id="272" r:id="rId4"/>
    <p:sldId id="283" r:id="rId5"/>
    <p:sldId id="294" r:id="rId6"/>
    <p:sldId id="282" r:id="rId7"/>
    <p:sldId id="286" r:id="rId8"/>
    <p:sldId id="301" r:id="rId9"/>
    <p:sldId id="284" r:id="rId10"/>
    <p:sldId id="285" r:id="rId11"/>
    <p:sldId id="292" r:id="rId12"/>
    <p:sldId id="300" r:id="rId13"/>
    <p:sldId id="303" r:id="rId14"/>
    <p:sldId id="305" r:id="rId15"/>
    <p:sldId id="296" r:id="rId16"/>
    <p:sldId id="29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A2B6"/>
    <a:srgbClr val="3CDEF4"/>
    <a:srgbClr val="989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42" autoAdjust="0"/>
    <p:restoredTop sz="99856" autoAdjust="0"/>
  </p:normalViewPr>
  <p:slideViewPr>
    <p:cSldViewPr snapToGrid="0">
      <p:cViewPr varScale="1">
        <p:scale>
          <a:sx n="74" d="100"/>
          <a:sy n="74" d="100"/>
        </p:scale>
        <p:origin x="-62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D842BA-E677-472C-B015-B6587B910373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9BB0658-8371-4F72-BBDF-0291EBDE6DDD}">
      <dgm:prSet phldrT="[Текст]" custT="1"/>
      <dgm:spPr/>
      <dgm:t>
        <a:bodyPr/>
        <a:lstStyle/>
        <a:p>
          <a:r>
            <a:rPr lang="ru-RU" sz="1200" dirty="0" smtClean="0"/>
            <a:t>Возраст</a:t>
          </a:r>
        </a:p>
        <a:p>
          <a:r>
            <a:rPr lang="ru-RU" sz="1200" dirty="0" smtClean="0"/>
            <a:t> 11-15 лет</a:t>
          </a:r>
          <a:endParaRPr lang="ru-RU" sz="1200" dirty="0"/>
        </a:p>
      </dgm:t>
    </dgm:pt>
    <dgm:pt modelId="{40B4C850-F5B5-4929-87C3-4DBB1C209D6D}" type="parTrans" cxnId="{D53A9A1C-C9CE-4833-B434-A83907D103D1}">
      <dgm:prSet/>
      <dgm:spPr/>
      <dgm:t>
        <a:bodyPr/>
        <a:lstStyle/>
        <a:p>
          <a:endParaRPr lang="ru-RU"/>
        </a:p>
      </dgm:t>
    </dgm:pt>
    <dgm:pt modelId="{3B0BD389-F724-4350-B9C3-616F5798850E}" type="sibTrans" cxnId="{D53A9A1C-C9CE-4833-B434-A83907D103D1}">
      <dgm:prSet/>
      <dgm:spPr/>
      <dgm:t>
        <a:bodyPr/>
        <a:lstStyle/>
        <a:p>
          <a:endParaRPr lang="ru-RU"/>
        </a:p>
      </dgm:t>
    </dgm:pt>
    <dgm:pt modelId="{3A2A7874-DC85-4D00-B53D-F7392106DEC5}">
      <dgm:prSet phldrT="[Текст]" custT="1"/>
      <dgm:spPr/>
      <dgm:t>
        <a:bodyPr/>
        <a:lstStyle/>
        <a:p>
          <a:r>
            <a:rPr lang="ru-RU" sz="1100" dirty="0" smtClean="0"/>
            <a:t>срок реализации </a:t>
          </a:r>
        </a:p>
        <a:p>
          <a:r>
            <a:rPr lang="ru-RU" sz="1100" dirty="0" smtClean="0"/>
            <a:t>3 года</a:t>
          </a:r>
          <a:endParaRPr lang="ru-RU" sz="1100" dirty="0"/>
        </a:p>
      </dgm:t>
    </dgm:pt>
    <dgm:pt modelId="{948D03A2-F22E-449F-B313-2D1A5AB1FA93}" type="parTrans" cxnId="{CB55BF5D-4F6F-4489-8FE3-2B4C4EE39FD4}">
      <dgm:prSet/>
      <dgm:spPr/>
      <dgm:t>
        <a:bodyPr/>
        <a:lstStyle/>
        <a:p>
          <a:endParaRPr lang="ru-RU"/>
        </a:p>
      </dgm:t>
    </dgm:pt>
    <dgm:pt modelId="{5C8380DA-5910-4CAD-97BD-64AD0FCB1D0C}" type="sibTrans" cxnId="{CB55BF5D-4F6F-4489-8FE3-2B4C4EE39FD4}">
      <dgm:prSet/>
      <dgm:spPr/>
      <dgm:t>
        <a:bodyPr/>
        <a:lstStyle/>
        <a:p>
          <a:endParaRPr lang="ru-RU"/>
        </a:p>
      </dgm:t>
    </dgm:pt>
    <dgm:pt modelId="{26AE63B8-F137-4C24-A055-5169521B02EA}">
      <dgm:prSet phldrT="[Текст]"/>
      <dgm:spPr/>
      <dgm:t>
        <a:bodyPr/>
        <a:lstStyle/>
        <a:p>
          <a:r>
            <a:rPr lang="ru-RU" dirty="0" smtClean="0"/>
            <a:t>144 часа </a:t>
          </a:r>
        </a:p>
        <a:p>
          <a:r>
            <a:rPr lang="ru-RU" dirty="0" smtClean="0"/>
            <a:t>в год</a:t>
          </a:r>
          <a:endParaRPr lang="ru-RU" dirty="0"/>
        </a:p>
      </dgm:t>
    </dgm:pt>
    <dgm:pt modelId="{37465282-9DB6-408C-8469-A512201F9F5C}" type="parTrans" cxnId="{02D37FDE-CF7A-4895-BAA2-A3BE01933DB3}">
      <dgm:prSet/>
      <dgm:spPr/>
      <dgm:t>
        <a:bodyPr/>
        <a:lstStyle/>
        <a:p>
          <a:endParaRPr lang="ru-RU"/>
        </a:p>
      </dgm:t>
    </dgm:pt>
    <dgm:pt modelId="{B66D48FF-D51C-47D7-927C-A26452611EEB}" type="sibTrans" cxnId="{02D37FDE-CF7A-4895-BAA2-A3BE01933DB3}">
      <dgm:prSet/>
      <dgm:spPr/>
      <dgm:t>
        <a:bodyPr/>
        <a:lstStyle/>
        <a:p>
          <a:endParaRPr lang="ru-RU"/>
        </a:p>
      </dgm:t>
    </dgm:pt>
    <dgm:pt modelId="{AC553BC2-7A7C-4169-969F-93B5A07980D4}" type="pres">
      <dgm:prSet presAssocID="{B3D842BA-E677-472C-B015-B6587B910373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BAB7CDF-C949-4A49-9D6A-A7AD43105F06}" type="pres">
      <dgm:prSet presAssocID="{A9BB0658-8371-4F72-BBDF-0291EBDE6DDD}" presName="Accent1" presStyleCnt="0"/>
      <dgm:spPr/>
      <dgm:t>
        <a:bodyPr/>
        <a:lstStyle/>
        <a:p>
          <a:endParaRPr lang="ru-RU"/>
        </a:p>
      </dgm:t>
    </dgm:pt>
    <dgm:pt modelId="{CFB2DCDB-0989-4BAD-AE64-794F9C23D1F3}" type="pres">
      <dgm:prSet presAssocID="{A9BB0658-8371-4F72-BBDF-0291EBDE6DDD}" presName="Accent" presStyleLbl="node1" presStyleIdx="0" presStyleCnt="3" custLinFactNeighborY="-795"/>
      <dgm:spPr/>
      <dgm:t>
        <a:bodyPr/>
        <a:lstStyle/>
        <a:p>
          <a:endParaRPr lang="ru-RU"/>
        </a:p>
      </dgm:t>
    </dgm:pt>
    <dgm:pt modelId="{6B2EF946-ADBD-46A5-A1BD-20464DCB1A5F}" type="pres">
      <dgm:prSet presAssocID="{A9BB0658-8371-4F72-BBDF-0291EBDE6DD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5C6AE-0FB1-4E93-8B52-8626C661928A}" type="pres">
      <dgm:prSet presAssocID="{3A2A7874-DC85-4D00-B53D-F7392106DEC5}" presName="Accent2" presStyleCnt="0"/>
      <dgm:spPr/>
      <dgm:t>
        <a:bodyPr/>
        <a:lstStyle/>
        <a:p>
          <a:endParaRPr lang="ru-RU"/>
        </a:p>
      </dgm:t>
    </dgm:pt>
    <dgm:pt modelId="{E57A2C79-36A5-41AA-B0BE-A7C4CFB15ED3}" type="pres">
      <dgm:prSet presAssocID="{3A2A7874-DC85-4D00-B53D-F7392106DEC5}" presName="Accent" presStyleLbl="node1" presStyleIdx="1" presStyleCnt="3"/>
      <dgm:spPr/>
      <dgm:t>
        <a:bodyPr/>
        <a:lstStyle/>
        <a:p>
          <a:endParaRPr lang="ru-RU"/>
        </a:p>
      </dgm:t>
    </dgm:pt>
    <dgm:pt modelId="{33BF2EB8-D59C-418A-A3A9-1F8201BBA742}" type="pres">
      <dgm:prSet presAssocID="{3A2A7874-DC85-4D00-B53D-F7392106DEC5}" presName="Parent2" presStyleLbl="revTx" presStyleIdx="1" presStyleCnt="3" custScaleX="11475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F75789-B1AC-4754-9D61-3093E8F13629}" type="pres">
      <dgm:prSet presAssocID="{26AE63B8-F137-4C24-A055-5169521B02EA}" presName="Accent3" presStyleCnt="0"/>
      <dgm:spPr/>
      <dgm:t>
        <a:bodyPr/>
        <a:lstStyle/>
        <a:p>
          <a:endParaRPr lang="ru-RU"/>
        </a:p>
      </dgm:t>
    </dgm:pt>
    <dgm:pt modelId="{F9B88F47-66A8-4E57-9A12-C1145CD11B2B}" type="pres">
      <dgm:prSet presAssocID="{26AE63B8-F137-4C24-A055-5169521B02EA}" presName="Accent" presStyleLbl="node1" presStyleIdx="2" presStyleCnt="3"/>
      <dgm:spPr/>
      <dgm:t>
        <a:bodyPr/>
        <a:lstStyle/>
        <a:p>
          <a:endParaRPr lang="ru-RU"/>
        </a:p>
      </dgm:t>
    </dgm:pt>
    <dgm:pt modelId="{3496A7B1-D850-476D-9425-0ECF18A6780A}" type="pres">
      <dgm:prSet presAssocID="{26AE63B8-F137-4C24-A055-5169521B02EA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D37FDE-CF7A-4895-BAA2-A3BE01933DB3}" srcId="{B3D842BA-E677-472C-B015-B6587B910373}" destId="{26AE63B8-F137-4C24-A055-5169521B02EA}" srcOrd="2" destOrd="0" parTransId="{37465282-9DB6-408C-8469-A512201F9F5C}" sibTransId="{B66D48FF-D51C-47D7-927C-A26452611EEB}"/>
    <dgm:cxn modelId="{D53A9A1C-C9CE-4833-B434-A83907D103D1}" srcId="{B3D842BA-E677-472C-B015-B6587B910373}" destId="{A9BB0658-8371-4F72-BBDF-0291EBDE6DDD}" srcOrd="0" destOrd="0" parTransId="{40B4C850-F5B5-4929-87C3-4DBB1C209D6D}" sibTransId="{3B0BD389-F724-4350-B9C3-616F5798850E}"/>
    <dgm:cxn modelId="{29682B3A-E057-4EB2-822C-6A677FE4243B}" type="presOf" srcId="{B3D842BA-E677-472C-B015-B6587B910373}" destId="{AC553BC2-7A7C-4169-969F-93B5A07980D4}" srcOrd="0" destOrd="0" presId="urn:microsoft.com/office/officeart/2009/layout/CircleArrowProcess"/>
    <dgm:cxn modelId="{C87BCAF3-E921-4BA1-9CA2-2A94248471E4}" type="presOf" srcId="{A9BB0658-8371-4F72-BBDF-0291EBDE6DDD}" destId="{6B2EF946-ADBD-46A5-A1BD-20464DCB1A5F}" srcOrd="0" destOrd="0" presId="urn:microsoft.com/office/officeart/2009/layout/CircleArrowProcess"/>
    <dgm:cxn modelId="{CB55BF5D-4F6F-4489-8FE3-2B4C4EE39FD4}" srcId="{B3D842BA-E677-472C-B015-B6587B910373}" destId="{3A2A7874-DC85-4D00-B53D-F7392106DEC5}" srcOrd="1" destOrd="0" parTransId="{948D03A2-F22E-449F-B313-2D1A5AB1FA93}" sibTransId="{5C8380DA-5910-4CAD-97BD-64AD0FCB1D0C}"/>
    <dgm:cxn modelId="{001A749D-E201-4CC6-BC28-A0C58560858F}" type="presOf" srcId="{3A2A7874-DC85-4D00-B53D-F7392106DEC5}" destId="{33BF2EB8-D59C-418A-A3A9-1F8201BBA742}" srcOrd="0" destOrd="0" presId="urn:microsoft.com/office/officeart/2009/layout/CircleArrowProcess"/>
    <dgm:cxn modelId="{67F435C2-884E-4D1C-A6D1-94E89D6A9BBF}" type="presOf" srcId="{26AE63B8-F137-4C24-A055-5169521B02EA}" destId="{3496A7B1-D850-476D-9425-0ECF18A6780A}" srcOrd="0" destOrd="0" presId="urn:microsoft.com/office/officeart/2009/layout/CircleArrowProcess"/>
    <dgm:cxn modelId="{839C7EE8-0123-4489-AF0A-1285921045AC}" type="presParOf" srcId="{AC553BC2-7A7C-4169-969F-93B5A07980D4}" destId="{3BAB7CDF-C949-4A49-9D6A-A7AD43105F06}" srcOrd="0" destOrd="0" presId="urn:microsoft.com/office/officeart/2009/layout/CircleArrowProcess"/>
    <dgm:cxn modelId="{260DCD5C-D49E-45FC-B1AA-029AF00F333B}" type="presParOf" srcId="{3BAB7CDF-C949-4A49-9D6A-A7AD43105F06}" destId="{CFB2DCDB-0989-4BAD-AE64-794F9C23D1F3}" srcOrd="0" destOrd="0" presId="urn:microsoft.com/office/officeart/2009/layout/CircleArrowProcess"/>
    <dgm:cxn modelId="{4F8C8389-D42D-4761-AEE5-9ACB6D04E4AE}" type="presParOf" srcId="{AC553BC2-7A7C-4169-969F-93B5A07980D4}" destId="{6B2EF946-ADBD-46A5-A1BD-20464DCB1A5F}" srcOrd="1" destOrd="0" presId="urn:microsoft.com/office/officeart/2009/layout/CircleArrowProcess"/>
    <dgm:cxn modelId="{1B7B761F-7A02-4466-AAE1-33B435EDDD52}" type="presParOf" srcId="{AC553BC2-7A7C-4169-969F-93B5A07980D4}" destId="{A365C6AE-0FB1-4E93-8B52-8626C661928A}" srcOrd="2" destOrd="0" presId="urn:microsoft.com/office/officeart/2009/layout/CircleArrowProcess"/>
    <dgm:cxn modelId="{015F3CDE-2E8A-4D3A-B5F7-B56C0DACCD25}" type="presParOf" srcId="{A365C6AE-0FB1-4E93-8B52-8626C661928A}" destId="{E57A2C79-36A5-41AA-B0BE-A7C4CFB15ED3}" srcOrd="0" destOrd="0" presId="urn:microsoft.com/office/officeart/2009/layout/CircleArrowProcess"/>
    <dgm:cxn modelId="{F104F723-262A-4B5B-86EF-9A4D8E63AB2E}" type="presParOf" srcId="{AC553BC2-7A7C-4169-969F-93B5A07980D4}" destId="{33BF2EB8-D59C-418A-A3A9-1F8201BBA742}" srcOrd="3" destOrd="0" presId="urn:microsoft.com/office/officeart/2009/layout/CircleArrowProcess"/>
    <dgm:cxn modelId="{92D17E3A-9D19-4F54-9C57-8EAD1FDD708F}" type="presParOf" srcId="{AC553BC2-7A7C-4169-969F-93B5A07980D4}" destId="{39F75789-B1AC-4754-9D61-3093E8F13629}" srcOrd="4" destOrd="0" presId="urn:microsoft.com/office/officeart/2009/layout/CircleArrowProcess"/>
    <dgm:cxn modelId="{E7B260DC-ACDF-4673-AFB7-1F7C0F0578F9}" type="presParOf" srcId="{39F75789-B1AC-4754-9D61-3093E8F13629}" destId="{F9B88F47-66A8-4E57-9A12-C1145CD11B2B}" srcOrd="0" destOrd="0" presId="urn:microsoft.com/office/officeart/2009/layout/CircleArrowProcess"/>
    <dgm:cxn modelId="{1623A521-7392-4F41-85BC-342A5670F476}" type="presParOf" srcId="{AC553BC2-7A7C-4169-969F-93B5A07980D4}" destId="{3496A7B1-D850-476D-9425-0ECF18A6780A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2DCDB-0989-4BAD-AE64-794F9C23D1F3}">
      <dsp:nvSpPr>
        <dsp:cNvPr id="0" name=""/>
        <dsp:cNvSpPr/>
      </dsp:nvSpPr>
      <dsp:spPr>
        <a:xfrm>
          <a:off x="926937" y="834219"/>
          <a:ext cx="1604141" cy="160438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EF946-ADBD-46A5-A1BD-20464DCB1A5F}">
      <dsp:nvSpPr>
        <dsp:cNvPr id="0" name=""/>
        <dsp:cNvSpPr/>
      </dsp:nvSpPr>
      <dsp:spPr>
        <a:xfrm>
          <a:off x="1281505" y="1426205"/>
          <a:ext cx="891390" cy="4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Возраст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11-15 лет</a:t>
          </a:r>
          <a:endParaRPr lang="ru-RU" sz="1200" kern="1200" dirty="0"/>
        </a:p>
      </dsp:txBody>
      <dsp:txXfrm>
        <a:off x="1281505" y="1426205"/>
        <a:ext cx="891390" cy="445588"/>
      </dsp:txXfrm>
    </dsp:sp>
    <dsp:sp modelId="{E57A2C79-36A5-41AA-B0BE-A7C4CFB15ED3}">
      <dsp:nvSpPr>
        <dsp:cNvPr id="0" name=""/>
        <dsp:cNvSpPr/>
      </dsp:nvSpPr>
      <dsp:spPr>
        <a:xfrm>
          <a:off x="481393" y="1768812"/>
          <a:ext cx="1604141" cy="160438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BF2EB8-D59C-418A-A3A9-1F8201BBA742}">
      <dsp:nvSpPr>
        <dsp:cNvPr id="0" name=""/>
        <dsp:cNvSpPr/>
      </dsp:nvSpPr>
      <dsp:spPr>
        <a:xfrm>
          <a:off x="771992" y="2353376"/>
          <a:ext cx="1022941" cy="4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срок реализации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3 года</a:t>
          </a:r>
          <a:endParaRPr lang="ru-RU" sz="1100" kern="1200" dirty="0"/>
        </a:p>
      </dsp:txBody>
      <dsp:txXfrm>
        <a:off x="771992" y="2353376"/>
        <a:ext cx="1022941" cy="445588"/>
      </dsp:txXfrm>
    </dsp:sp>
    <dsp:sp modelId="{F9B88F47-66A8-4E57-9A12-C1145CD11B2B}">
      <dsp:nvSpPr>
        <dsp:cNvPr id="0" name=""/>
        <dsp:cNvSpPr/>
      </dsp:nvSpPr>
      <dsp:spPr>
        <a:xfrm>
          <a:off x="1041110" y="2800964"/>
          <a:ext cx="1378205" cy="137875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6A7B1-D850-476D-9425-0ECF18A6780A}">
      <dsp:nvSpPr>
        <dsp:cNvPr id="0" name=""/>
        <dsp:cNvSpPr/>
      </dsp:nvSpPr>
      <dsp:spPr>
        <a:xfrm>
          <a:off x="1283614" y="3281880"/>
          <a:ext cx="891390" cy="4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144 часа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 год</a:t>
          </a:r>
          <a:endParaRPr lang="ru-RU" sz="1200" kern="1200" dirty="0"/>
        </a:p>
      </dsp:txBody>
      <dsp:txXfrm>
        <a:off x="1283614" y="3281880"/>
        <a:ext cx="891390" cy="445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005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2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1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15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28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93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29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7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179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4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9.png"/><Relationship Id="rId7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jpeg"/><Relationship Id="rId3" Type="http://schemas.microsoft.com/office/2007/relationships/hdphoto" Target="../media/hdphoto1.wdp"/><Relationship Id="rId7" Type="http://schemas.openxmlformats.org/officeDocument/2006/relationships/image" Target="../media/image34.jpeg"/><Relationship Id="rId12" Type="http://schemas.openxmlformats.org/officeDocument/2006/relationships/image" Target="../media/image38.jpeg"/><Relationship Id="rId17" Type="http://schemas.openxmlformats.org/officeDocument/2006/relationships/image" Target="../media/image12.png"/><Relationship Id="rId2" Type="http://schemas.openxmlformats.org/officeDocument/2006/relationships/image" Target="../media/image9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16.png"/><Relationship Id="rId5" Type="http://schemas.microsoft.com/office/2007/relationships/hdphoto" Target="../media/hdphoto2.wdp"/><Relationship Id="rId15" Type="http://schemas.openxmlformats.org/officeDocument/2006/relationships/image" Target="../media/image11.jpeg"/><Relationship Id="rId10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36.jpe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11.jpe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12" Type="http://schemas.openxmlformats.org/officeDocument/2006/relationships/image" Target="../media/image4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42.jpeg"/><Relationship Id="rId5" Type="http://schemas.openxmlformats.org/officeDocument/2006/relationships/image" Target="../media/image10.png"/><Relationship Id="rId15" Type="http://schemas.openxmlformats.org/officeDocument/2006/relationships/image" Target="../media/image12.png"/><Relationship Id="rId10" Type="http://schemas.openxmlformats.org/officeDocument/2006/relationships/image" Target="../media/image41.png"/><Relationship Id="rId4" Type="http://schemas.microsoft.com/office/2007/relationships/hdphoto" Target="../media/hdphoto1.wdp"/><Relationship Id="rId9" Type="http://schemas.openxmlformats.org/officeDocument/2006/relationships/image" Target="../media/image2.jpeg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58.png"/><Relationship Id="rId3" Type="http://schemas.openxmlformats.org/officeDocument/2006/relationships/image" Target="../media/image9.png"/><Relationship Id="rId7" Type="http://schemas.openxmlformats.org/officeDocument/2006/relationships/image" Target="../media/image55.png"/><Relationship Id="rId12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2.jpeg"/><Relationship Id="rId4" Type="http://schemas.microsoft.com/office/2007/relationships/hdphoto" Target="../media/hdphoto1.wdp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18" Type="http://schemas.openxmlformats.org/officeDocument/2006/relationships/image" Target="../media/image69.png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12" Type="http://schemas.openxmlformats.org/officeDocument/2006/relationships/image" Target="../media/image64.png"/><Relationship Id="rId17" Type="http://schemas.openxmlformats.org/officeDocument/2006/relationships/image" Target="../media/image13.png"/><Relationship Id="rId2" Type="http://schemas.openxmlformats.org/officeDocument/2006/relationships/image" Target="../media/image59.png"/><Relationship Id="rId16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10.png"/><Relationship Id="rId15" Type="http://schemas.openxmlformats.org/officeDocument/2006/relationships/image" Target="../media/image67.jpeg"/><Relationship Id="rId10" Type="http://schemas.openxmlformats.org/officeDocument/2006/relationships/image" Target="../media/image62.png"/><Relationship Id="rId19" Type="http://schemas.openxmlformats.org/officeDocument/2006/relationships/image" Target="../media/image2.jpeg"/><Relationship Id="rId4" Type="http://schemas.microsoft.com/office/2007/relationships/hdphoto" Target="../media/hdphoto1.wdp"/><Relationship Id="rId9" Type="http://schemas.openxmlformats.org/officeDocument/2006/relationships/image" Target="../media/image61.png"/><Relationship Id="rId1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2.png"/><Relationship Id="rId10" Type="http://schemas.microsoft.com/office/2007/relationships/hdphoto" Target="../media/hdphoto1.wdp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11.jpeg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1.jpeg"/><Relationship Id="rId3" Type="http://schemas.openxmlformats.org/officeDocument/2006/relationships/image" Target="../media/image19.jpeg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5" Type="http://schemas.openxmlformats.org/officeDocument/2006/relationships/image" Target="../media/image12.png"/><Relationship Id="rId10" Type="http://schemas.openxmlformats.org/officeDocument/2006/relationships/image" Target="../media/image21.jpeg"/><Relationship Id="rId4" Type="http://schemas.openxmlformats.org/officeDocument/2006/relationships/image" Target="../media/image9.png"/><Relationship Id="rId9" Type="http://schemas.microsoft.com/office/2007/relationships/hdphoto" Target="../media/hdphoto3.wdp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microsoft.com/office/2007/relationships/hdphoto" Target="../media/hdphoto2.wdp"/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12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microsoft.com/office/2007/relationships/hdphoto" Target="../media/hdphoto1.wdp"/><Relationship Id="rId5" Type="http://schemas.openxmlformats.org/officeDocument/2006/relationships/image" Target="../media/image25.png"/><Relationship Id="rId10" Type="http://schemas.openxmlformats.org/officeDocument/2006/relationships/image" Target="../media/image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0"/>
          <a:stretch/>
        </p:blipFill>
        <p:spPr bwMode="auto">
          <a:xfrm>
            <a:off x="7580230" y="0"/>
            <a:ext cx="46125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435677" y="4684084"/>
            <a:ext cx="1719618" cy="1132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3263265" y="5197698"/>
            <a:ext cx="37693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t="67050" r="56392" b="11302"/>
          <a:stretch/>
        </p:blipFill>
        <p:spPr bwMode="auto">
          <a:xfrm>
            <a:off x="4729107" y="5538082"/>
            <a:ext cx="2498746" cy="99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3028720" y="5308375"/>
            <a:ext cx="1597879" cy="127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/>
          <a:srcRect t="1528" r="4014"/>
          <a:stretch/>
        </p:blipFill>
        <p:spPr>
          <a:xfrm>
            <a:off x="5978480" y="11188"/>
            <a:ext cx="1646593" cy="1437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9377415" y="5017443"/>
            <a:ext cx="2481935" cy="4660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Фролов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Виталий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Николаевич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65598" y="257154"/>
            <a:ext cx="3916874" cy="1067036"/>
            <a:chOff x="1372074" y="4696454"/>
            <a:chExt cx="3916874" cy="1067036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372074" y="4696454"/>
              <a:ext cx="2783075" cy="1067036"/>
              <a:chOff x="316946" y="303578"/>
              <a:chExt cx="2783075" cy="1067036"/>
            </a:xfrm>
          </p:grpSpPr>
          <p:pic>
            <p:nvPicPr>
              <p:cNvPr id="24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11340" y="303578"/>
                <a:ext cx="138868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46" y="303578"/>
                <a:ext cx="1367995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2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0549" y="4749769"/>
              <a:ext cx="1108399" cy="977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Прямоугольник 4"/>
          <p:cNvSpPr/>
          <p:nvPr/>
        </p:nvSpPr>
        <p:spPr>
          <a:xfrm>
            <a:off x="2837095" y="1706435"/>
            <a:ext cx="4521327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Я многое увижу – </a:t>
            </a: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ведь жизнь еще длинна.</a:t>
            </a:r>
            <a:endParaRPr lang="en-US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endParaRPr lang="ru-RU" sz="700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И ждет меня, наверное, </a:t>
            </a: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дорога ни одна;</a:t>
            </a:r>
            <a:endParaRPr lang="en-US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 </a:t>
            </a: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Но только где б я ни был </a:t>
            </a: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и чтоб ни делал я – </a:t>
            </a:r>
          </a:p>
          <a:p>
            <a:pPr algn="r"/>
            <a:endParaRPr lang="en-US" sz="700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Ты в памяти и сердце,</a:t>
            </a:r>
          </a:p>
          <a:p>
            <a:pPr algn="r"/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 родная сторона!</a:t>
            </a:r>
            <a:endParaRPr lang="en-US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endParaRPr lang="ru-RU" dirty="0" smtClean="0">
              <a:latin typeface="Segoe Script" pitchFamily="66" charset="0"/>
              <a:ea typeface="Segoe UI Symbol" pitchFamily="34" charset="0"/>
              <a:cs typeface="Arial" pitchFamily="34" charset="0"/>
            </a:endParaRPr>
          </a:p>
          <a:p>
            <a:pPr algn="r"/>
            <a:r>
              <a:rPr lang="en-US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			@ </a:t>
            </a:r>
            <a:r>
              <a:rPr lang="ru-RU" dirty="0" smtClean="0">
                <a:latin typeface="Segoe Script" pitchFamily="66" charset="0"/>
                <a:ea typeface="Segoe UI Symbol" pitchFamily="34" charset="0"/>
                <a:cs typeface="Arial" pitchFamily="34" charset="0"/>
              </a:rPr>
              <a:t>Г. Тукай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621969"/>
            <a:ext cx="3746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«Дополнительная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общеобразовательная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Программа»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113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742375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445" y="1797885"/>
            <a:ext cx="5627221" cy="33264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69740" y="10633"/>
            <a:ext cx="5339147" cy="5652413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 flipH="1" flipV="1">
            <a:off x="8816454" y="5766655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65598" y="608389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95172" y="5958699"/>
            <a:ext cx="271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ДИАГНОСТИКИ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1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344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384577" y="5717114"/>
            <a:ext cx="4679841" cy="105082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5064418" y="5713269"/>
            <a:ext cx="2168923" cy="1069638"/>
          </a:xfrm>
          <a:prstGeom prst="rect">
            <a:avLst/>
          </a:prstGeom>
        </p:spPr>
      </p:pic>
      <p:pic>
        <p:nvPicPr>
          <p:cNvPr id="28" name="Picture 5" descr="C:\Users\HOME\Desktop\РОССИЯ_СОД_2022\8_ПОДГОТОВКА\КОНТЕНТ\IMG_52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5426" y="1289071"/>
            <a:ext cx="2285559" cy="12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HOME\Desktop\РОССИЯ_СОД_2022\8_ПОДГОТОВКА\КОНТЕНТ\IMG_32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59057" y="3728474"/>
            <a:ext cx="2268314" cy="12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OME\Desktop\МК_РЕСПУБЛИКА_СОД\dance_academy_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99" y="1224402"/>
            <a:ext cx="7541127" cy="397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HOME\Desktop\Материал\110_72773085806864_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8"/>
          <a:stretch/>
        </p:blipFill>
        <p:spPr bwMode="auto">
          <a:xfrm>
            <a:off x="10393214" y="2634925"/>
            <a:ext cx="975585" cy="107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09189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99078" y="203565"/>
            <a:ext cx="463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ВИДЕОРОЛИК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C:\Users\HOME\Desktop\Материал\6916ff08fae1c2383a1ce3c9618a7d5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139" y="136000"/>
            <a:ext cx="670306" cy="660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HOME\Desktop\Материал\a7e8ec6347a87b78e33dce5bfac18293-450x300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7" r="20625"/>
          <a:stretch/>
        </p:blipFill>
        <p:spPr bwMode="auto">
          <a:xfrm>
            <a:off x="8251830" y="1252653"/>
            <a:ext cx="739296" cy="107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538567" y="5241608"/>
            <a:ext cx="4524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Наша творческая жизнь и результаты</a:t>
            </a:r>
            <a:endParaRPr lang="ru-RU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 descr="C:\Users\HOME\Desktop\РОССИЯ_СОД_2022\8_ПОДГОТОВКА\КОНТЕНТ\IMG_64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8967" y="2541640"/>
            <a:ext cx="2012918" cy="134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65598" y="608389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0885698">
            <a:off x="263036" y="1389132"/>
            <a:ext cx="44743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Авторская программа,</a:t>
            </a:r>
          </a:p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	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не имеющая аналогов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9021902" y="188076"/>
            <a:ext cx="2973410" cy="862373"/>
            <a:chOff x="1539455" y="4696454"/>
            <a:chExt cx="3610694" cy="1067036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42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1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57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 rot="20239859">
            <a:off x="8075673" y="1621315"/>
            <a:ext cx="3662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ПОБЕДИТЕЛЬ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anose="03090702030407020403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5265" y="1255899"/>
            <a:ext cx="335395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latin typeface="Mistral" panose="03090702030407020403" pitchFamily="66" charset="0"/>
            </a:endParaRPr>
          </a:p>
          <a:p>
            <a:pPr algn="ctr"/>
            <a:endParaRPr lang="ru-RU" sz="2800" dirty="0">
              <a:latin typeface="Mistral" panose="03090702030407020403" pitchFamily="66" charset="0"/>
            </a:endParaRPr>
          </a:p>
          <a:p>
            <a:pPr algn="ctr"/>
            <a:endParaRPr lang="ru-RU" sz="2800" dirty="0" smtClean="0">
              <a:latin typeface="Mistral" panose="03090702030407020403" pitchFamily="66" charset="0"/>
            </a:endParaRPr>
          </a:p>
          <a:p>
            <a:pPr algn="ctr"/>
            <a:r>
              <a:rPr lang="ru-RU" sz="6000" dirty="0" smtClean="0">
                <a:latin typeface="Mistral" panose="03090702030407020403" pitchFamily="66" charset="0"/>
              </a:rPr>
              <a:t>Сегодня</a:t>
            </a:r>
          </a:p>
          <a:p>
            <a:pPr algn="ctr"/>
            <a:r>
              <a:rPr lang="ru-RU" sz="2800" dirty="0" smtClean="0">
                <a:latin typeface="Mistral" panose="03090702030407020403" pitchFamily="66" charset="0"/>
              </a:rPr>
              <a:t> </a:t>
            </a:r>
          </a:p>
          <a:p>
            <a:pPr algn="ctr"/>
            <a:r>
              <a:rPr lang="ru-RU" sz="6000" dirty="0" smtClean="0">
                <a:latin typeface="Mistral" panose="03090702030407020403" pitchFamily="66" charset="0"/>
              </a:rPr>
              <a:t> </a:t>
            </a:r>
            <a:endParaRPr lang="ru-RU" sz="6000" dirty="0">
              <a:latin typeface="Mistral" panose="03090702030407020403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235442">
            <a:off x="7799468" y="3665240"/>
            <a:ext cx="4289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БУДУЩИЙ ОЛИМПИЙСКИЙ ЧЕМПИОН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anose="03090702030407020403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pic>
        <p:nvPicPr>
          <p:cNvPr id="22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HOME\Desktop\РОССИЯ_СОД_2022\4_МОЕ_ОРЕШЕНИЕ\SKY'ФЕСТ_5.06.22\DSC0507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233"/>
          <a:stretch/>
        </p:blipFill>
        <p:spPr bwMode="auto">
          <a:xfrm>
            <a:off x="412025" y="1263285"/>
            <a:ext cx="4290604" cy="24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460719" y="172033"/>
            <a:ext cx="463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Рисунок 25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533"/>
          <a:stretch/>
        </p:blipFill>
        <p:spPr bwMode="auto">
          <a:xfrm>
            <a:off x="8941452" y="5663155"/>
            <a:ext cx="1159706" cy="934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73358" y="1006217"/>
            <a:ext cx="2196515" cy="1399132"/>
          </a:xfrm>
          <a:prstGeom prst="rect">
            <a:avLst/>
          </a:prstGeom>
        </p:spPr>
      </p:pic>
      <p:pic>
        <p:nvPicPr>
          <p:cNvPr id="29" name="Picture 3" descr="C:\Users\HOME\Desktop\Материал\5_ВЫСТУПЛЕНИЕ\Флаг\16335b84fb27c76edc404aedd6d2541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68" y="3398451"/>
            <a:ext cx="3374242" cy="210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286" y="3748948"/>
            <a:ext cx="3289345" cy="2187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65598" y="608389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9021902" y="188076"/>
            <a:ext cx="2973410" cy="862373"/>
            <a:chOff x="1539455" y="4696454"/>
            <a:chExt cx="3610694" cy="1067036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38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141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ПИТЕР_ОЧНЫЙЭТАП_АРКТУР\в\Рисуно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402030" y="4077848"/>
            <a:ext cx="3623762" cy="195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60719" y="172033"/>
            <a:ext cx="463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2"/>
          <a:stretch/>
        </p:blipFill>
        <p:spPr>
          <a:xfrm>
            <a:off x="8558665" y="0"/>
            <a:ext cx="3634057" cy="3391786"/>
          </a:xfrm>
          <a:prstGeom prst="rect">
            <a:avLst/>
          </a:prstGeom>
        </p:spPr>
      </p:pic>
      <p:pic>
        <p:nvPicPr>
          <p:cNvPr id="7" name="Рисунок 11" descr="Описание: Описание: C:\Users\HOME\AppData\Local\Microsoft\Windows\INetCache\Content.Word\1 эффект реализаци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7" y="827191"/>
            <a:ext cx="4038453" cy="285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0" descr="Описание: Описание: C:\Users\HOME\AppData\Local\Microsoft\Windows\INetCache\Content.Word\2 эффект реализаци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89" y="836931"/>
            <a:ext cx="4024647" cy="284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9" descr="Описание: 3 эффект реализац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4" y="3776963"/>
            <a:ext cx="4256324" cy="300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Scan_00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098" y="3681247"/>
            <a:ext cx="4297660" cy="30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HOME\Desktop\22-23\ПРОФ_КОНКУРСЫ\0_База_дляКОНКУРСОВ\сканы-дипломов\ПГ ИКМ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39613" y="3392319"/>
            <a:ext cx="2450207" cy="346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81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5" descr="Описание: актЦД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992"/>
            <a:ext cx="4128298" cy="583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60719" y="172033"/>
            <a:ext cx="463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</a:t>
            </a:r>
          </a:p>
        </p:txBody>
      </p:sp>
      <p:pic>
        <p:nvPicPr>
          <p:cNvPr id="1027" name="Рисунок 16" descr="Описание: АКТ_РЦВ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51" y="972072"/>
            <a:ext cx="3988638" cy="564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HOME\Desktop\22-23\ПРОФ_КОНКУРСЫ\0_База_дляКОНКУРСОВ\сканы-дипломов\ФЦФС благ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785" y="821945"/>
            <a:ext cx="4231415" cy="598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2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244" y="1150942"/>
            <a:ext cx="4886659" cy="160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367650" y="5617593"/>
            <a:ext cx="4679841" cy="105082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5047491" y="5613748"/>
            <a:ext cx="2168923" cy="10696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63834" y="234231"/>
            <a:ext cx="5403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ПЕДАГОГИЧЕСКОЕ СОПРОВОЖДЕНИЕ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" y="939357"/>
            <a:ext cx="5543479" cy="3254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55876" y="1873355"/>
            <a:ext cx="3058415" cy="2399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7393834" y="5937457"/>
            <a:ext cx="3301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Арсенал наставника: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высокотехнологичные фишки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" b="26533"/>
          <a:stretch/>
        </p:blipFill>
        <p:spPr bwMode="auto">
          <a:xfrm>
            <a:off x="10943367" y="-1"/>
            <a:ext cx="1159706" cy="92477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 rot="245805">
            <a:off x="429572" y="281349"/>
            <a:ext cx="2433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ЦИФРОВОЕ ПРОСТРАНСТВО</a:t>
            </a:r>
            <a:endParaRPr lang="ru-RU" dirty="0"/>
          </a:p>
        </p:txBody>
      </p:sp>
      <p:pic>
        <p:nvPicPr>
          <p:cNvPr id="17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744" y="2755680"/>
            <a:ext cx="3418732" cy="2782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66"/>
          <a:stretch/>
        </p:blipFill>
        <p:spPr bwMode="auto">
          <a:xfrm>
            <a:off x="3132781" y="4401199"/>
            <a:ext cx="4057056" cy="228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 rot="21039446">
            <a:off x="162468" y="4488339"/>
            <a:ext cx="18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ПРИСУТСТВИЕ В СЕТИ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646412" y="4994808"/>
            <a:ext cx="1812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 к успеху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471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/>
          <a:srcRect l="14501"/>
          <a:stretch/>
        </p:blipFill>
        <p:spPr>
          <a:xfrm>
            <a:off x="6643660" y="4479376"/>
            <a:ext cx="1191539" cy="8371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7174" y="5767301"/>
            <a:ext cx="4679841" cy="10508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5386147" y="5763456"/>
            <a:ext cx="2168923" cy="10696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63834" y="234231"/>
            <a:ext cx="5403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ПЕДАГОГИЧЕСКОЕ СОПРОВОЖДЕНИЕ</a:t>
            </a:r>
          </a:p>
        </p:txBody>
      </p:sp>
      <p:pic>
        <p:nvPicPr>
          <p:cNvPr id="16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tssonline.ru/archive/p2013ii/images/tss-4-2013-18-19-fr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38" y="1090150"/>
            <a:ext cx="1330238" cy="139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4782" y="4615120"/>
            <a:ext cx="1423498" cy="686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8871" y="4608802"/>
            <a:ext cx="1901863" cy="63738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1"/>
          <a:srcRect l="7254" t="20382"/>
          <a:stretch/>
        </p:blipFill>
        <p:spPr>
          <a:xfrm>
            <a:off x="8085471" y="4433547"/>
            <a:ext cx="934005" cy="775928"/>
          </a:xfrm>
          <a:prstGeom prst="rect">
            <a:avLst/>
          </a:prstGeom>
        </p:spPr>
      </p:pic>
      <p:pic>
        <p:nvPicPr>
          <p:cNvPr id="9218" name="Picture 2" descr="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138" y="1380650"/>
            <a:ext cx="2705081" cy="3830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295" y="1445962"/>
            <a:ext cx="2467289" cy="270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C:\Users\Tester\Desktop\методичка облака\картинки\7.JPG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4361243" y="953384"/>
            <a:ext cx="3659640" cy="2147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 descr="C:\Users\Tester\Desktop\методичка облака\картинки\5.JPG"/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6236" y="2298617"/>
            <a:ext cx="3719557" cy="1982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8" name="Прямая соединительная линия 27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C:\Users\HOME\Desktop\РОССИЯ\WhatsApp Image 2022-09-15 at 14.33.19.jpe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" t="5088" r="4280" b="15531"/>
          <a:stretch/>
        </p:blipFill>
        <p:spPr bwMode="auto">
          <a:xfrm>
            <a:off x="3547083" y="3100899"/>
            <a:ext cx="3584478" cy="1419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 rot="491974">
            <a:off x="6428286" y="1500578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ЦИФРОВОЕ ПОРТФОЛИО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 rot="20971126">
            <a:off x="515622" y="514657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ВЗАИМОДЕЙСТВИЕ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394914" y="5052813"/>
            <a:ext cx="2643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Данная технология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доступна всем</a:t>
            </a:r>
          </a:p>
        </p:txBody>
      </p:sp>
      <p:pic>
        <p:nvPicPr>
          <p:cNvPr id="23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816646" y="5389824"/>
            <a:ext cx="4428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Цифровая трансформация,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ерсонализация образования и как следствие увеличение охвата детей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 rot="21437151">
            <a:off x="60588" y="2742240"/>
            <a:ext cx="2571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МЫ ОХОТНО ДЕЛИМСЯ ОПЫТОМ</a:t>
            </a:r>
            <a:endParaRPr lang="ru-RU" sz="1600" dirty="0"/>
          </a:p>
        </p:txBody>
      </p:sp>
      <p:pic>
        <p:nvPicPr>
          <p:cNvPr id="32" name="Рисунок 31"/>
          <p:cNvPicPr/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5" t="31229" r="46039" b="33455"/>
          <a:stretch/>
        </p:blipFill>
        <p:spPr bwMode="auto">
          <a:xfrm>
            <a:off x="159012" y="3350492"/>
            <a:ext cx="2374689" cy="1128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Рисунок 32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" b="26533"/>
          <a:stretch/>
        </p:blipFill>
        <p:spPr bwMode="auto">
          <a:xfrm>
            <a:off x="10943367" y="-1"/>
            <a:ext cx="1159706" cy="924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795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10485078" y="5746363"/>
            <a:ext cx="1305076" cy="8369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521079" y="1370853"/>
            <a:ext cx="45694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Направленность: физкультурно-спортивная</a:t>
            </a:r>
            <a:br>
              <a:rPr lang="ru-RU" b="1" dirty="0" smtClean="0">
                <a:solidFill>
                  <a:srgbClr val="002060"/>
                </a:solidFill>
                <a:cs typeface="Arial" pitchFamily="34" charset="0"/>
              </a:rPr>
            </a:br>
            <a:endParaRPr lang="ru-RU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148" y="661104"/>
            <a:ext cx="804733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«ДИСЦИПЛИНА ТАНЦЕВАЛЬНОГО СПОРТА БРЕЙК-ДАНС»</a:t>
            </a:r>
            <a:endParaRPr lang="ru-RU" sz="2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860732828"/>
              </p:ext>
            </p:extLst>
          </p:nvPr>
        </p:nvGraphicFramePr>
        <p:xfrm>
          <a:off x="104172" y="1026075"/>
          <a:ext cx="3012472" cy="5026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834191" y="3208651"/>
            <a:ext cx="627876" cy="734496"/>
            <a:chOff x="2982473" y="2342085"/>
            <a:chExt cx="627876" cy="734496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2982473" y="2342085"/>
              <a:ext cx="627876" cy="73449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трелка вправо 4"/>
            <p:cNvSpPr/>
            <p:nvPr/>
          </p:nvSpPr>
          <p:spPr>
            <a:xfrm>
              <a:off x="2982473" y="2488984"/>
              <a:ext cx="439513" cy="4406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100" kern="1200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126961" y="5002868"/>
            <a:ext cx="4932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	Приоритет:</a:t>
            </a:r>
            <a:r>
              <a:rPr lang="ru-RU" sz="1600" dirty="0" smtClean="0"/>
              <a:t> поддержка </a:t>
            </a:r>
            <a:r>
              <a:rPr lang="ru-RU" sz="1600" dirty="0"/>
              <a:t>и </a:t>
            </a:r>
            <a:r>
              <a:rPr lang="ru-RU" sz="1600" dirty="0" smtClean="0"/>
              <a:t>популяризация современных направлений танцевального спорта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901483" y="2171597"/>
            <a:ext cx="353992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Цель:</a:t>
            </a:r>
            <a:r>
              <a:rPr lang="ru-RU" sz="1600" dirty="0" smtClean="0"/>
              <a:t> формирование </a:t>
            </a:r>
            <a:r>
              <a:rPr lang="ru-RU" sz="1600" dirty="0"/>
              <a:t>разносторонних </a:t>
            </a:r>
            <a:r>
              <a:rPr lang="ru-RU" sz="1600" dirty="0" smtClean="0"/>
              <a:t>спортивных, творческих и  </a:t>
            </a:r>
            <a:r>
              <a:rPr lang="ru-RU" sz="1600" dirty="0"/>
              <a:t>культурных интересов обучающихся, развитие у обучающихся надпрофессиональных навыков необходимых для успешного освоения </a:t>
            </a:r>
            <a:r>
              <a:rPr lang="ru-RU" sz="1600" dirty="0" smtClean="0"/>
              <a:t>будущих профессий </a:t>
            </a:r>
            <a:r>
              <a:rPr lang="ru-RU" sz="1600" dirty="0"/>
              <a:t>в </a:t>
            </a:r>
            <a:r>
              <a:rPr lang="ru-RU" sz="1600" dirty="0" smtClean="0"/>
              <a:t>рамках дисциплины танцевального спорта брейк-данс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b="1" dirty="0" smtClean="0"/>
              <a:t>	Адресаты: </a:t>
            </a:r>
            <a:r>
              <a:rPr lang="ru-RU" sz="1600" dirty="0" smtClean="0"/>
              <a:t>дети с разными образовательными потребностями.</a:t>
            </a:r>
          </a:p>
        </p:txBody>
      </p:sp>
      <p:pic>
        <p:nvPicPr>
          <p:cNvPr id="25" name="Picture 4" descr="танец брейк данс рисунок: 10 тыс изображений найдено в Яндекс.Картинках |  Рисунок, Шаблоны печати, Рисунк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916" y="1407889"/>
            <a:ext cx="2444446" cy="3400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rot="20971126">
            <a:off x="4387980" y="5498981"/>
            <a:ext cx="2422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ОТ ИДЕИ, ДО РЕАЛИЗАЦИИ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89112" y="5252466"/>
            <a:ext cx="3925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Дополнительная общеразвивающая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общеобразовательная программа</a:t>
            </a:r>
            <a:endParaRPr lang="ru-RU" sz="16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9021902" y="188076"/>
            <a:ext cx="2973410" cy="862373"/>
            <a:chOff x="1539455" y="4696454"/>
            <a:chExt cx="3610694" cy="1067036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32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1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232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HOME\Desktop\СОД_РЕСПУБЛИКА_2022\1_ВИДЕО\СЛАЙДЫ\БДСПОРТ\2-7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33018" y="1925698"/>
            <a:ext cx="9225886" cy="363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HOME\Desktop\Материал\a7e8ec6347a87b78e33dce5bfac18293-450x300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7" r="20625"/>
          <a:stretch/>
        </p:blipFill>
        <p:spPr bwMode="auto">
          <a:xfrm>
            <a:off x="6346204" y="1735750"/>
            <a:ext cx="1331685" cy="193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 rot="20971126">
            <a:off x="495628" y="1590168"/>
            <a:ext cx="3130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НОВЫЙ ГОРИЗОНТ ВОЗМОЖНОСТЕЙ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 rot="20971126">
            <a:off x="9647377" y="4914305"/>
            <a:ext cx="2050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ОГРОМНЫЙ ПРОРЫВ  </a:t>
            </a:r>
            <a:endParaRPr lang="ru-RU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079342" y="1121719"/>
            <a:ext cx="4639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Олимпийский вид спорта </a:t>
            </a:r>
          </a:p>
          <a:p>
            <a:pPr algn="r"/>
            <a:r>
              <a:rPr lang="ru-RU" sz="2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БРЕЙК-ДАНС</a:t>
            </a:r>
            <a:endParaRPr lang="ru-RU" sz="21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20645" y="140195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09098" y="271229"/>
            <a:ext cx="392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И НОВИЗНА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7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6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64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41" y="679862"/>
            <a:ext cx="10886900" cy="6123881"/>
          </a:xfrm>
          <a:prstGeom prst="rect">
            <a:avLst/>
          </a:prstGeom>
        </p:spPr>
      </p:pic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93750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89905"/>
            <a:ext cx="2168923" cy="10696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0645" y="140195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09098" y="271229"/>
            <a:ext cx="392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И НОВИЗНА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1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7079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6" name="Picture 24" descr="G:\пдо22\2программа\приложения\7e3db8cf-3503-4cab-8daa-cfe0c08e610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76894" y="1109080"/>
            <a:ext cx="4177584" cy="23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G:\пдо22\2программа\приложения\9ce00334-bc74-462d-b65e-4aed9020dd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946" y="713285"/>
            <a:ext cx="3010862" cy="343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7174" y="5767301"/>
            <a:ext cx="4679841" cy="10508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37015" y="5763456"/>
            <a:ext cx="2168923" cy="10696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58599" y="287072"/>
            <a:ext cx="4611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Профориентация 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воспитание</a:t>
            </a:r>
          </a:p>
          <a:p>
            <a:pPr algn="ctr"/>
            <a:endParaRPr lang="ru-RU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PRO’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будущее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65175" y="4362418"/>
            <a:ext cx="28612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спортсмен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58599" y="3194401"/>
            <a:ext cx="2091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спортивной школы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473322" y="1968841"/>
            <a:ext cx="1214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6" descr="71,224 тренер векторные изображения, графика и иллюстрации - 123R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71,224 тренер векторные изображения, графика и иллюстрации - 123R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5,541 Trener Osobisty Grafika Wektorowa, Clipartów i Ilustracji - 123R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2" descr="Ilustración De Vector De Fitness Pareja Hombre Y Chica Ilustraciones  Vectoriales, Clip Art Vectorizado Libre De Derechos. Image 88272802.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Директор компании - вектор Иллюстрация от aqrstudio on Envato Elements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743" y="3466976"/>
            <a:ext cx="3464972" cy="230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18" descr="blob:https://web.whatsapp.com/a0267824-d801-4740-9dc6-63e74c2f715f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20" descr="blob:https://web.whatsapp.com/a0267824-d801-4740-9dc6-63e74c2f715f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3" name="Picture 21" descr="G:\пдо22\2программа\приложения\a0267824-d801-4740-9dc6-63e74c2f715f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65" y="1122210"/>
            <a:ext cx="3034204" cy="303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23" descr="blob:https://web.whatsapp.com/7e3db8cf-3503-4cab-8daa-cfe0c08e610f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868910" y="1421349"/>
            <a:ext cx="1179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Тренер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13593" y="2732736"/>
            <a:ext cx="16764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Хореограф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 rot="491974">
            <a:off x="7813640" y="4312404"/>
            <a:ext cx="40975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НЕ ВАЖНО КАКУЮ ПРОФЕССИЮ ОНИ ВЫБЕРУТ,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ВАЖНО ЧТОБЫ ОНИ СМОГЛИ В БУДУЩЕМ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ПРИМЕНИТЬ ПОЛУЧЕННЫЕ ЗНАНИЯ</a:t>
            </a:r>
            <a:endParaRPr lang="ru-RU" dirty="0"/>
          </a:p>
        </p:txBody>
      </p:sp>
      <p:pic>
        <p:nvPicPr>
          <p:cNvPr id="42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975936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8864242" y="188076"/>
            <a:ext cx="2973410" cy="862373"/>
            <a:chOff x="1539455" y="4696454"/>
            <a:chExt cx="3610694" cy="1067036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36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419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"/>
          <a:stretch/>
        </p:blipFill>
        <p:spPr>
          <a:xfrm>
            <a:off x="351607" y="486983"/>
            <a:ext cx="11374692" cy="6325696"/>
          </a:xfrm>
          <a:prstGeom prst="rect">
            <a:avLst/>
          </a:prstGeom>
        </p:spPr>
      </p:pic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93750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75391"/>
            <a:ext cx="2168923" cy="10696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975936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0645" y="140195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157153" y="271229"/>
            <a:ext cx="3541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ПРОГРАММЫ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446945" y="1349695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7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6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9044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68" y="305610"/>
            <a:ext cx="10726179" cy="6033476"/>
          </a:xfrm>
          <a:prstGeom prst="rect">
            <a:avLst/>
          </a:prstGeom>
        </p:spPr>
      </p:pic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715079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H="1" flipV="1">
            <a:off x="446945" y="1349695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1965303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420645" y="140195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19963" y="318313"/>
            <a:ext cx="4371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И ТИРАЖИРУЕМОСТЬ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2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596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533"/>
          <a:stretch/>
        </p:blipFill>
        <p:spPr bwMode="auto">
          <a:xfrm>
            <a:off x="8895284" y="5685795"/>
            <a:ext cx="1159706" cy="934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746978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860" y="1532082"/>
            <a:ext cx="1631703" cy="23082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775" y="296366"/>
            <a:ext cx="2235725" cy="31626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08" y="890364"/>
            <a:ext cx="1249664" cy="1767799"/>
          </a:xfrm>
          <a:prstGeom prst="rect">
            <a:avLst/>
          </a:prstGeom>
        </p:spPr>
      </p:pic>
      <p:pic>
        <p:nvPicPr>
          <p:cNvPr id="5122" name="Picture 2" descr="C:\Users\HOME\Desktop\Материал\3_КОНТЕНТ\ИНФО\БРОШЮРА\1_БРОШЮР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650" y="2222210"/>
            <a:ext cx="4189216" cy="323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HOME\Desktop\РОССИЯ\база\WhatsApp Image 2022-09-19 at 22.14.42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701" y="3331304"/>
            <a:ext cx="3347921" cy="236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OME\Desktop\Материал\3_КОНТЕНТ\ИНФО\БРОШЮРА\2_БРОШЮР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13" y="802357"/>
            <a:ext cx="4693193" cy="362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7174" y="5767301"/>
            <a:ext cx="4679841" cy="10508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37015" y="5763456"/>
            <a:ext cx="2168923" cy="10696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68245" y="120719"/>
            <a:ext cx="4983585" cy="690593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399078" y="234693"/>
            <a:ext cx="4639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 РАЗВИТИЯ</a:t>
            </a: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2" descr="Летние Олимпийские игры 2024 — Википедия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2" y="5058169"/>
            <a:ext cx="1029290" cy="11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161964" y="4662682"/>
            <a:ext cx="2705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Настоящее и будущее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30113" y="1432420"/>
            <a:ext cx="207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Твои варианты?</a:t>
            </a:r>
            <a:endParaRPr lang="ru-RU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8816454" y="5751580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 rot="21437151">
            <a:off x="315908" y="268781"/>
            <a:ext cx="2743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ЧТО Я МОГУ ИСПОЛЬЗОВАТЬ ?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 rot="21437151">
            <a:off x="5123946" y="5653101"/>
            <a:ext cx="3268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ВИДОИЗМЕНИТЬ ПОД СВОИ ЗАДАЧИ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983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579325"/>
              </p:ext>
            </p:extLst>
          </p:nvPr>
        </p:nvGraphicFramePr>
        <p:xfrm>
          <a:off x="354841" y="2480084"/>
          <a:ext cx="11474928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593">
                  <a:extLst>
                    <a:ext uri="{9D8B030D-6E8A-4147-A177-3AD203B41FA5}">
                      <a16:colId xmlns="" xmlns:a16="http://schemas.microsoft.com/office/drawing/2014/main" val="3997822361"/>
                    </a:ext>
                  </a:extLst>
                </a:gridCol>
                <a:gridCol w="1515815">
                  <a:extLst>
                    <a:ext uri="{9D8B030D-6E8A-4147-A177-3AD203B41FA5}">
                      <a16:colId xmlns="" xmlns:a16="http://schemas.microsoft.com/office/drawing/2014/main" val="1168187642"/>
                    </a:ext>
                  </a:extLst>
                </a:gridCol>
                <a:gridCol w="2862072">
                  <a:extLst>
                    <a:ext uri="{9D8B030D-6E8A-4147-A177-3AD203B41FA5}">
                      <a16:colId xmlns="" xmlns:a16="http://schemas.microsoft.com/office/drawing/2014/main" val="3988410743"/>
                    </a:ext>
                  </a:extLst>
                </a:gridCol>
                <a:gridCol w="3364992">
                  <a:extLst>
                    <a:ext uri="{9D8B030D-6E8A-4147-A177-3AD203B41FA5}">
                      <a16:colId xmlns="" xmlns:a16="http://schemas.microsoft.com/office/drawing/2014/main" val="4267529876"/>
                    </a:ext>
                  </a:extLst>
                </a:gridCol>
                <a:gridCol w="2505456">
                  <a:extLst>
                    <a:ext uri="{9D8B030D-6E8A-4147-A177-3AD203B41FA5}">
                      <a16:colId xmlns="" xmlns:a16="http://schemas.microsoft.com/office/drawing/2014/main" val="1527375715"/>
                    </a:ext>
                  </a:extLst>
                </a:gridCol>
              </a:tblGrid>
              <a:tr h="320040">
                <a:tc row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Критерии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Показатели 	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Индикаторы 	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05426919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55707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Обучен-</a:t>
                      </a:r>
                      <a:r>
                        <a:rPr lang="ru-RU" sz="17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ность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О1 познакомить обучающихся с дисциплиной танцевального спорта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обучающийся не владеет специальной терминологией современных спортивных танцев, плохо знает базовые движения, применяет знания неправильно, или не может применить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обучающийся путается в специальной терминологии и в </a:t>
                      </a:r>
                    </a:p>
                    <a:p>
                      <a:pPr algn="just"/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правилах исполнения движений современного спортивного танца, знает основные базовые движения, применяет знания осознано, но допускает незначительные ошибки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обучающийся владеет специальной терминологией и правилами исполнения движений современного спортивного танца, применяет знания осознано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3690324"/>
                  </a:ext>
                </a:extLst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b="35515"/>
          <a:stretch/>
        </p:blipFill>
        <p:spPr>
          <a:xfrm>
            <a:off x="6014371" y="121071"/>
            <a:ext cx="6111797" cy="2180219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65598" y="608389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46028" y="5746363"/>
            <a:ext cx="271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ДИАГНОСТИКИ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6233" y="1404899"/>
            <a:ext cx="28936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Уровни освоения программы: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400" dirty="0" smtClean="0"/>
              <a:t>ознакомительный;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400" dirty="0" smtClean="0"/>
              <a:t>репродуктивный;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400" dirty="0" smtClean="0"/>
              <a:t>продуктивно-творческий.</a:t>
            </a:r>
            <a:endParaRPr lang="ru-RU" sz="14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1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3557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342</Words>
  <Application>Microsoft Office PowerPoint</Application>
  <PresentationFormat>Произвольный</PresentationFormat>
  <Paragraphs>117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!</dc:creator>
  <cp:lastModifiedBy>HOME</cp:lastModifiedBy>
  <cp:revision>138</cp:revision>
  <dcterms:created xsi:type="dcterms:W3CDTF">2022-08-17T11:31:52Z</dcterms:created>
  <dcterms:modified xsi:type="dcterms:W3CDTF">2023-05-18T01:36:51Z</dcterms:modified>
</cp:coreProperties>
</file>