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Clear Sans Regular" panose="020B0604020202020204" charset="0"/>
      <p:regular r:id="rId11"/>
    </p:embeddedFont>
    <p:embeddedFont>
      <p:font typeface="Clear Sans Regular Bold" panose="020B0604020202020204" charset="0"/>
      <p:regular r:id="rId12"/>
    </p:embeddedFont>
    <p:embeddedFont>
      <p:font typeface="Playfair Display Black" panose="020B0604020202020204" charset="-52"/>
      <p:regular r:id="rId13"/>
      <p:bold r:id="rId14"/>
      <p:boldItalic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67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1DD37-8E09-456E-92C4-23703BF5EC05}" type="datetimeFigureOut">
              <a:rPr lang="ru-RU" smtClean="0"/>
              <a:t>14.05.2023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DA0E93-9BC8-4466-A5E4-54A7204F6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429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BDA0E93-9BC8-4466-A5E4-54A7204F6D3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930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png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11" Type="http://schemas.openxmlformats.org/officeDocument/2006/relationships/image" Target="../media/image12.svg"/><Relationship Id="rId5" Type="http://schemas.openxmlformats.org/officeDocument/2006/relationships/image" Target="../media/image4.png"/><Relationship Id="rId10" Type="http://schemas.openxmlformats.org/officeDocument/2006/relationships/image" Target="../media/image8.png"/><Relationship Id="rId4" Type="http://schemas.openxmlformats.org/officeDocument/2006/relationships/image" Target="../media/image5.sv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11" Type="http://schemas.openxmlformats.org/officeDocument/2006/relationships/image" Target="../media/image12.jpeg"/><Relationship Id="rId5" Type="http://schemas.openxmlformats.org/officeDocument/2006/relationships/image" Target="../media/image10.png"/><Relationship Id="rId10" Type="http://schemas.openxmlformats.org/officeDocument/2006/relationships/image" Target="../media/image7.png"/><Relationship Id="rId4" Type="http://schemas.openxmlformats.org/officeDocument/2006/relationships/image" Target="../media/image14.sv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svg"/><Relationship Id="rId5" Type="http://schemas.openxmlformats.org/officeDocument/2006/relationships/image" Target="../media/image13.png"/><Relationship Id="rId10" Type="http://schemas.openxmlformats.org/officeDocument/2006/relationships/image" Target="../media/image7.png"/><Relationship Id="rId4" Type="http://schemas.openxmlformats.org/officeDocument/2006/relationships/image" Target="../media/image3.sv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2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19.jpeg"/><Relationship Id="rId5" Type="http://schemas.openxmlformats.org/officeDocument/2006/relationships/image" Target="../media/image25.svg"/><Relationship Id="rId10" Type="http://schemas.openxmlformats.org/officeDocument/2006/relationships/image" Target="../media/image7.png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0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5" Type="http://schemas.openxmlformats.org/officeDocument/2006/relationships/image" Target="../media/image21.png"/><Relationship Id="rId4" Type="http://schemas.openxmlformats.org/officeDocument/2006/relationships/image" Target="../media/image31.sv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7.png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12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svg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openxmlformats.org/officeDocument/2006/relationships/image" Target="../media/image26.png"/><Relationship Id="rId4" Type="http://schemas.openxmlformats.org/officeDocument/2006/relationships/image" Target="../media/image36.sv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svg"/><Relationship Id="rId5" Type="http://schemas.openxmlformats.org/officeDocument/2006/relationships/image" Target="../media/image20.png"/><Relationship Id="rId4" Type="http://schemas.openxmlformats.org/officeDocument/2006/relationships/image" Target="../media/image2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0" r="6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4394751" y="6695227"/>
            <a:ext cx="6975475" cy="6354023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249381" y="191731"/>
            <a:ext cx="13789238" cy="9359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09"/>
              </a:lnSpc>
            </a:pP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Адаптированная дополнительная общеобразовательная </a:t>
            </a:r>
          </a:p>
          <a:p>
            <a:pPr algn="ctr">
              <a:lnSpc>
                <a:spcPts val="3809"/>
              </a:lnSpc>
            </a:pP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общеразвивающая программа социально-гуманитарной</a:t>
            </a:r>
          </a:p>
          <a:p>
            <a:pPr algn="ctr">
              <a:lnSpc>
                <a:spcPts val="3809"/>
              </a:lnSpc>
            </a:pP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направленности</a:t>
            </a:r>
          </a:p>
          <a:p>
            <a:pPr algn="ctr">
              <a:lnSpc>
                <a:spcPts val="3949"/>
              </a:lnSpc>
            </a:pPr>
            <a:endParaRPr lang="en-US" sz="2720" spc="272" dirty="0">
              <a:solidFill>
                <a:srgbClr val="734E39"/>
              </a:solidFill>
              <a:latin typeface="Clear Sans Regular"/>
            </a:endParaRPr>
          </a:p>
          <a:p>
            <a:pPr algn="ctr">
              <a:lnSpc>
                <a:spcPts val="3949"/>
              </a:lnSpc>
            </a:pPr>
            <a:endParaRPr lang="en-US" sz="2720" spc="272" dirty="0">
              <a:solidFill>
                <a:srgbClr val="734E39"/>
              </a:solidFill>
              <a:latin typeface="Clear Sans Regular"/>
            </a:endParaRPr>
          </a:p>
          <a:p>
            <a:pPr algn="ctr">
              <a:lnSpc>
                <a:spcPts val="4369"/>
              </a:lnSpc>
            </a:pPr>
            <a:r>
              <a:rPr lang="en-US" sz="3120" spc="312" dirty="0">
                <a:solidFill>
                  <a:srgbClr val="734E39"/>
                </a:solidFill>
                <a:latin typeface="Clear Sans Regular Bold"/>
              </a:rPr>
              <a:t>«Общеразвивающие музыкальные занятия для</a:t>
            </a:r>
          </a:p>
          <a:p>
            <a:pPr algn="ctr">
              <a:lnSpc>
                <a:spcPts val="4369"/>
              </a:lnSpc>
            </a:pPr>
            <a:r>
              <a:rPr lang="en-US" sz="3120" spc="312" dirty="0">
                <a:solidFill>
                  <a:srgbClr val="734E39"/>
                </a:solidFill>
                <a:latin typeface="Clear Sans Regular Bold"/>
              </a:rPr>
              <a:t> детей и подростков с </a:t>
            </a:r>
            <a:r>
              <a:rPr lang="en-US" sz="3120" spc="312" dirty="0" err="1">
                <a:solidFill>
                  <a:srgbClr val="734E39"/>
                </a:solidFill>
                <a:latin typeface="Clear Sans Regular Bold"/>
              </a:rPr>
              <a:t>ограниченными</a:t>
            </a:r>
            <a:endParaRPr lang="en-US" sz="3120" spc="312" dirty="0">
              <a:solidFill>
                <a:srgbClr val="734E39"/>
              </a:solidFill>
              <a:latin typeface="Clear Sans Regular Bold"/>
            </a:endParaRPr>
          </a:p>
          <a:p>
            <a:pPr algn="ctr">
              <a:lnSpc>
                <a:spcPts val="4369"/>
              </a:lnSpc>
            </a:pPr>
            <a:r>
              <a:rPr lang="en-US" sz="3120" spc="312" dirty="0">
                <a:solidFill>
                  <a:srgbClr val="734E39"/>
                </a:solidFill>
                <a:latin typeface="Clear Sans Regular Bold"/>
              </a:rPr>
              <a:t> возможностями здоровья "НОТА РАДОСТИ"</a:t>
            </a:r>
          </a:p>
          <a:p>
            <a:pPr algn="ctr">
              <a:lnSpc>
                <a:spcPts val="3949"/>
              </a:lnSpc>
            </a:pPr>
            <a:endParaRPr lang="en-US" sz="3120" spc="312" dirty="0">
              <a:solidFill>
                <a:srgbClr val="734E39"/>
              </a:solidFill>
              <a:latin typeface="Clear Sans Regular Bold"/>
            </a:endParaRPr>
          </a:p>
          <a:p>
            <a:pPr algn="ctr">
              <a:lnSpc>
                <a:spcPts val="3949"/>
              </a:lnSpc>
            </a:pPr>
            <a:endParaRPr lang="en-US" sz="3120" spc="312" dirty="0">
              <a:solidFill>
                <a:srgbClr val="734E39"/>
              </a:solidFill>
              <a:latin typeface="Clear Sans Regular Bold"/>
            </a:endParaRPr>
          </a:p>
          <a:p>
            <a:pPr>
              <a:lnSpc>
                <a:spcPts val="3809"/>
              </a:lnSpc>
            </a:pP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                                </a:t>
            </a:r>
            <a:r>
              <a:rPr lang="en-US" sz="2720" spc="272" dirty="0" err="1">
                <a:solidFill>
                  <a:srgbClr val="734E39"/>
                </a:solidFill>
                <a:latin typeface="Clear Sans Regular"/>
              </a:rPr>
              <a:t>Возраст</a:t>
            </a: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 </a:t>
            </a:r>
            <a:r>
              <a:rPr lang="en-US" sz="2720" spc="272" dirty="0" err="1">
                <a:solidFill>
                  <a:srgbClr val="734E39"/>
                </a:solidFill>
                <a:latin typeface="Clear Sans Regular"/>
              </a:rPr>
              <a:t>учащихся</a:t>
            </a: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: 5-18 </a:t>
            </a:r>
            <a:r>
              <a:rPr lang="en-US" sz="2720" spc="272" dirty="0" err="1">
                <a:solidFill>
                  <a:srgbClr val="734E39"/>
                </a:solidFill>
                <a:latin typeface="Clear Sans Regular"/>
              </a:rPr>
              <a:t>лет</a:t>
            </a:r>
            <a:endParaRPr lang="en-US" sz="2720" spc="272" dirty="0">
              <a:solidFill>
                <a:srgbClr val="734E39"/>
              </a:solidFill>
              <a:latin typeface="Clear Sans Regular"/>
            </a:endParaRPr>
          </a:p>
          <a:p>
            <a:pPr>
              <a:lnSpc>
                <a:spcPts val="3809"/>
              </a:lnSpc>
            </a:pP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                                Срок реализации: 4 года</a:t>
            </a:r>
          </a:p>
          <a:p>
            <a:pPr>
              <a:lnSpc>
                <a:spcPts val="3809"/>
              </a:lnSpc>
            </a:pP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                                Уровень программы: стартовый, базовый</a:t>
            </a:r>
          </a:p>
          <a:p>
            <a:pPr>
              <a:lnSpc>
                <a:spcPts val="3809"/>
              </a:lnSpc>
            </a:pP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 </a:t>
            </a:r>
          </a:p>
          <a:p>
            <a:pPr>
              <a:lnSpc>
                <a:spcPts val="3809"/>
              </a:lnSpc>
            </a:pP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                                Автор-разработчик: </a:t>
            </a:r>
          </a:p>
          <a:p>
            <a:pPr>
              <a:lnSpc>
                <a:spcPts val="3809"/>
              </a:lnSpc>
            </a:pP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                                педагог дополнительного образования</a:t>
            </a:r>
          </a:p>
          <a:p>
            <a:pPr>
              <a:lnSpc>
                <a:spcPts val="3809"/>
              </a:lnSpc>
            </a:pP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                                высшей квалификационной категории</a:t>
            </a:r>
          </a:p>
          <a:p>
            <a:pPr>
              <a:lnSpc>
                <a:spcPts val="3809"/>
              </a:lnSpc>
            </a:pP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                                </a:t>
            </a:r>
            <a:r>
              <a:rPr lang="en-US" sz="2720" spc="272" dirty="0" err="1">
                <a:solidFill>
                  <a:srgbClr val="734E39"/>
                </a:solidFill>
                <a:latin typeface="Clear Sans Regular"/>
              </a:rPr>
              <a:t>Овчинникова</a:t>
            </a:r>
            <a:r>
              <a:rPr lang="en-US" sz="2720" spc="272" dirty="0">
                <a:solidFill>
                  <a:srgbClr val="734E39"/>
                </a:solidFill>
                <a:latin typeface="Clear Sans Regular"/>
              </a:rPr>
              <a:t> Оксана Ивановна </a:t>
            </a:r>
          </a:p>
          <a:p>
            <a:pPr algn="ctr">
              <a:lnSpc>
                <a:spcPts val="3949"/>
              </a:lnSpc>
            </a:pPr>
            <a:endParaRPr lang="en-US" sz="2720" spc="272" dirty="0">
              <a:solidFill>
                <a:srgbClr val="734E39"/>
              </a:solidFill>
              <a:latin typeface="Clear Sans Regula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0" r="6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2324723" y="5143500"/>
            <a:ext cx="6975475" cy="635402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-746973" y="0"/>
            <a:ext cx="6975475" cy="63540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/>
          <a:srcRect l="7310" r="2080" b="4635"/>
          <a:stretch>
            <a:fillRect/>
          </a:stretch>
        </p:blipFill>
        <p:spPr>
          <a:xfrm>
            <a:off x="1227471" y="1673402"/>
            <a:ext cx="5270047" cy="739544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/>
          <a:srcRect t="672"/>
          <a:stretch>
            <a:fillRect/>
          </a:stretch>
        </p:blipFill>
        <p:spPr>
          <a:xfrm>
            <a:off x="709529" y="1495891"/>
            <a:ext cx="6163785" cy="799003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3363096" y="1028700"/>
            <a:ext cx="856652" cy="81985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rcRect/>
          <a:stretch>
            <a:fillRect/>
          </a:stretch>
        </p:blipFill>
        <p:spPr>
          <a:xfrm>
            <a:off x="9300198" y="4465363"/>
            <a:ext cx="7315200" cy="3138886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8486341" y="1000125"/>
            <a:ext cx="8129057" cy="3700010"/>
            <a:chOff x="0" y="-38100"/>
            <a:chExt cx="10838743" cy="4933348"/>
          </a:xfrm>
        </p:grpSpPr>
        <p:sp>
          <p:nvSpPr>
            <p:cNvPr id="10" name="TextBox 10"/>
            <p:cNvSpPr txBox="1"/>
            <p:nvPr/>
          </p:nvSpPr>
          <p:spPr>
            <a:xfrm>
              <a:off x="1085143" y="49476"/>
              <a:ext cx="9753600" cy="484577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47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3399" b="0" i="0" u="none" strike="noStrike" kern="1200" cap="none" spc="0" normalizeH="0" baseline="0" noProof="0" dirty="0">
                  <a:ln>
                    <a:noFill/>
                  </a:ln>
                  <a:solidFill>
                    <a:srgbClr val="734E39"/>
                  </a:solidFill>
                  <a:effectLst/>
                  <a:uLnTx/>
                  <a:uFillTx/>
                  <a:latin typeface="Clear Sans Regular"/>
                  <a:ea typeface="+mn-ea"/>
                  <a:cs typeface="+mn-cs"/>
                </a:rPr>
                <a:t> </a:t>
              </a:r>
              <a:endParaRPr kumimoji="0" lang="ru-RU" sz="6600" b="1" i="0" u="none" strike="noStrike" kern="1200" cap="none" spc="0" normalizeH="0" baseline="0" noProof="0" dirty="0">
                <a:ln>
                  <a:noFill/>
                </a:ln>
                <a:solidFill>
                  <a:srgbClr val="734E39"/>
                </a:solidFill>
                <a:effectLst/>
                <a:uLnTx/>
                <a:uFillTx/>
                <a:latin typeface="Clear Sans Regular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6600" b="1" i="0" u="none" strike="noStrike" kern="1200" cap="none" spc="0" normalizeH="0" baseline="0" noProof="0" dirty="0">
                  <a:ln>
                    <a:noFill/>
                  </a:ln>
                  <a:solidFill>
                    <a:srgbClr val="734E39"/>
                  </a:solidFill>
                  <a:effectLst/>
                  <a:uLnTx/>
                  <a:uFillTx/>
                  <a:latin typeface="Clear Sans Regular"/>
                  <a:ea typeface="+mn-ea"/>
                  <a:cs typeface="+mn-cs"/>
                </a:rPr>
                <a:t>МЫ - РАЗНЫЕ           РАВНЫЕ!</a:t>
              </a:r>
              <a:endPara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734E39"/>
                </a:solidFill>
                <a:effectLst/>
                <a:uLnTx/>
                <a:uFillTx/>
                <a:latin typeface="Clear Sans Regular"/>
                <a:ea typeface="+mn-ea"/>
                <a:cs typeface="+mn-cs"/>
              </a:endParaRPr>
            </a:p>
            <a:p>
              <a:pPr algn="ctr">
                <a:lnSpc>
                  <a:spcPts val="7721"/>
                </a:lnSpc>
              </a:pPr>
              <a:endParaRPr lang="en-US" sz="7019" spc="701" dirty="0">
                <a:solidFill>
                  <a:srgbClr val="734E39"/>
                </a:solidFill>
                <a:latin typeface="Playfair Display Black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3477066"/>
              <a:ext cx="10838743" cy="376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49"/>
                </a:lnSpc>
              </a:pPr>
              <a:endParaRPr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10838743" cy="3765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44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9829800" y="6858138"/>
            <a:ext cx="4466627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dirty="0" err="1">
                <a:solidFill>
                  <a:srgbClr val="734E39"/>
                </a:solidFill>
                <a:latin typeface="Clear Sans Regular"/>
              </a:rPr>
              <a:t>аутизм</a:t>
            </a: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, ДЦП,</a:t>
            </a:r>
            <a:r>
              <a:rPr lang="ru-RU" sz="3399" dirty="0">
                <a:solidFill>
                  <a:srgbClr val="734E39"/>
                </a:solidFill>
                <a:latin typeface="Clear Sans Regular"/>
              </a:rPr>
              <a:t> </a:t>
            </a:r>
            <a:r>
              <a:rPr lang="en-US" sz="3399" dirty="0" err="1">
                <a:solidFill>
                  <a:srgbClr val="734E39"/>
                </a:solidFill>
                <a:latin typeface="Clear Sans Regular"/>
              </a:rPr>
              <a:t>синдром</a:t>
            </a: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 </a:t>
            </a:r>
            <a:r>
              <a:rPr lang="en-US" sz="3399" dirty="0" err="1">
                <a:solidFill>
                  <a:srgbClr val="734E39"/>
                </a:solidFill>
                <a:latin typeface="Clear Sans Regular"/>
              </a:rPr>
              <a:t>Дауна</a:t>
            </a: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, </a:t>
            </a:r>
            <a:r>
              <a:rPr lang="en-US" sz="3399" dirty="0" err="1" smtClean="0">
                <a:solidFill>
                  <a:srgbClr val="734E39"/>
                </a:solidFill>
                <a:latin typeface="Clear Sans Regular"/>
              </a:rPr>
              <a:t>ор</a:t>
            </a:r>
            <a:r>
              <a:rPr lang="ru-RU" sz="3399" dirty="0" smtClean="0">
                <a:solidFill>
                  <a:srgbClr val="734E39"/>
                </a:solidFill>
                <a:latin typeface="Clear Sans Regular"/>
              </a:rPr>
              <a:t>г</a:t>
            </a:r>
            <a:r>
              <a:rPr lang="en-US" sz="3399" dirty="0" err="1" smtClean="0">
                <a:solidFill>
                  <a:srgbClr val="734E39"/>
                </a:solidFill>
                <a:latin typeface="Clear Sans Regular"/>
              </a:rPr>
              <a:t>анические</a:t>
            </a:r>
            <a:endParaRPr lang="en-US" sz="3399" dirty="0">
              <a:solidFill>
                <a:srgbClr val="734E39"/>
              </a:solidFill>
              <a:latin typeface="Clear Sans Regular"/>
            </a:endParaRPr>
          </a:p>
          <a:p>
            <a:pPr>
              <a:lnSpc>
                <a:spcPts val="4759"/>
              </a:lnSpc>
            </a:pP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и </a:t>
            </a:r>
            <a:r>
              <a:rPr lang="en-US" sz="3399" dirty="0" err="1">
                <a:solidFill>
                  <a:srgbClr val="734E39"/>
                </a:solidFill>
                <a:latin typeface="Clear Sans Regular"/>
              </a:rPr>
              <a:t>генетические</a:t>
            </a: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 </a:t>
            </a:r>
            <a:r>
              <a:rPr lang="en-US" sz="3399" dirty="0" err="1">
                <a:solidFill>
                  <a:srgbClr val="734E39"/>
                </a:solidFill>
                <a:latin typeface="Clear Sans Regular"/>
              </a:rPr>
              <a:t>патологии</a:t>
            </a:r>
            <a:endParaRPr lang="en-US" sz="3399" dirty="0">
              <a:solidFill>
                <a:srgbClr val="734E39"/>
              </a:solidFill>
              <a:latin typeface="Clear Sans Regula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0" r="60"/>
          <a:stretch>
            <a:fillRect/>
          </a:stretch>
        </p:blipFill>
        <p:spPr>
          <a:xfrm flipH="1"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6970107" y="-2431375"/>
            <a:ext cx="6975475" cy="635402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1878287" y="4842446"/>
            <a:ext cx="6975475" cy="63540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 rot="666906">
            <a:off x="2262210" y="7663982"/>
            <a:ext cx="2501681" cy="252000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 rot="-5400000">
            <a:off x="9235849" y="540254"/>
            <a:ext cx="7945703" cy="1036959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12780375" y="1342274"/>
            <a:ext cx="856652" cy="81985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1"/>
          <a:srcRect l="10785" t="15179" r="3470"/>
          <a:stretch>
            <a:fillRect/>
          </a:stretch>
        </p:blipFill>
        <p:spPr>
          <a:xfrm>
            <a:off x="8300437" y="2162128"/>
            <a:ext cx="9564567" cy="7096172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599294" y="2095453"/>
            <a:ext cx="5910550" cy="179914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МУЗЫКА КАК ВЕДУЩЕЕ</a:t>
            </a:r>
          </a:p>
          <a:p>
            <a:pPr>
              <a:lnSpc>
                <a:spcPts val="4759"/>
              </a:lnSpc>
            </a:pP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УСЛОВИЕ СОЦИАЛИЗАЦИИ И </a:t>
            </a:r>
          </a:p>
          <a:p>
            <a:pPr>
              <a:lnSpc>
                <a:spcPts val="4759"/>
              </a:lnSpc>
            </a:pP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ПРЕДМЕТ ОБУЧЕНИЯ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99294" y="4465789"/>
            <a:ext cx="5827514" cy="2980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759"/>
              </a:lnSpc>
            </a:pP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"</a:t>
            </a:r>
            <a:r>
              <a:rPr lang="en-US" sz="3399" dirty="0" err="1">
                <a:solidFill>
                  <a:srgbClr val="734E39"/>
                </a:solidFill>
                <a:latin typeface="Clear Sans Regular"/>
              </a:rPr>
              <a:t>Восприятие</a:t>
            </a: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 </a:t>
            </a:r>
            <a:r>
              <a:rPr lang="en-US" sz="3399" dirty="0" err="1">
                <a:solidFill>
                  <a:srgbClr val="734E39"/>
                </a:solidFill>
                <a:latin typeface="Clear Sans Regular"/>
              </a:rPr>
              <a:t>музыки</a:t>
            </a: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"</a:t>
            </a:r>
          </a:p>
          <a:p>
            <a:pPr>
              <a:lnSpc>
                <a:spcPts val="4759"/>
              </a:lnSpc>
            </a:pP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"</a:t>
            </a:r>
            <a:r>
              <a:rPr lang="en-US" sz="3399" dirty="0" err="1">
                <a:solidFill>
                  <a:srgbClr val="734E39"/>
                </a:solidFill>
                <a:latin typeface="Clear Sans Regular"/>
              </a:rPr>
              <a:t>Пение</a:t>
            </a: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"</a:t>
            </a:r>
          </a:p>
          <a:p>
            <a:pPr>
              <a:lnSpc>
                <a:spcPts val="4759"/>
              </a:lnSpc>
            </a:pP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"</a:t>
            </a:r>
            <a:r>
              <a:rPr lang="en-US" sz="3399" dirty="0" err="1">
                <a:solidFill>
                  <a:srgbClr val="734E39"/>
                </a:solidFill>
                <a:latin typeface="Clear Sans Regular"/>
              </a:rPr>
              <a:t>Ритм</a:t>
            </a: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 и </a:t>
            </a:r>
            <a:r>
              <a:rPr lang="en-US" sz="3399" dirty="0" err="1">
                <a:solidFill>
                  <a:srgbClr val="734E39"/>
                </a:solidFill>
                <a:latin typeface="Clear Sans Regular"/>
              </a:rPr>
              <a:t>движения</a:t>
            </a: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"</a:t>
            </a:r>
          </a:p>
          <a:p>
            <a:pPr>
              <a:lnSpc>
                <a:spcPts val="4759"/>
              </a:lnSpc>
            </a:pP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"Музыкальные </a:t>
            </a:r>
            <a:r>
              <a:rPr lang="en-US" sz="3399" dirty="0" err="1">
                <a:solidFill>
                  <a:srgbClr val="734E39"/>
                </a:solidFill>
                <a:latin typeface="Clear Sans Regular"/>
              </a:rPr>
              <a:t>инструменты</a:t>
            </a: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"</a:t>
            </a:r>
          </a:p>
          <a:p>
            <a:pPr>
              <a:lnSpc>
                <a:spcPts val="4759"/>
              </a:lnSpc>
            </a:pPr>
            <a:r>
              <a:rPr lang="en-US" sz="3399" dirty="0">
                <a:solidFill>
                  <a:srgbClr val="734E39"/>
                </a:solidFill>
                <a:latin typeface="Clear Sans Regular"/>
              </a:rPr>
              <a:t>"Психогимнастика"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0" r="60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3771563" y="6852012"/>
            <a:ext cx="6975475" cy="635402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7013992" y="-660027"/>
            <a:ext cx="6975475" cy="63540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46212" y="2014724"/>
            <a:ext cx="12735562" cy="7119881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0060058" y="1358969"/>
            <a:ext cx="6643430" cy="8670055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/>
          <a:srcRect l="2620" t="2436" r="7854"/>
          <a:stretch>
            <a:fillRect/>
          </a:stretch>
        </p:blipFill>
        <p:spPr>
          <a:xfrm>
            <a:off x="10619411" y="1573777"/>
            <a:ext cx="5506879" cy="800177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13026501" y="1018958"/>
            <a:ext cx="710545" cy="680023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898435" y="3289503"/>
            <a:ext cx="6019676" cy="3077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4000" dirty="0">
                <a:solidFill>
                  <a:srgbClr val="734E39"/>
                </a:solidFill>
                <a:latin typeface="Clear Sans Regular"/>
              </a:rPr>
              <a:t>Особая одарённость и </a:t>
            </a:r>
          </a:p>
          <a:p>
            <a:r>
              <a:rPr lang="en-US" sz="4000" dirty="0">
                <a:solidFill>
                  <a:srgbClr val="734E39"/>
                </a:solidFill>
                <a:latin typeface="Clear Sans Regular"/>
              </a:rPr>
              <a:t>возможности</a:t>
            </a:r>
          </a:p>
          <a:p>
            <a:endParaRPr lang="en-US" sz="4000" dirty="0">
              <a:solidFill>
                <a:srgbClr val="734E39"/>
              </a:solidFill>
              <a:latin typeface="Clear Sans Regular"/>
            </a:endParaRPr>
          </a:p>
          <a:p>
            <a:r>
              <a:rPr lang="en-US" sz="4000" dirty="0">
                <a:solidFill>
                  <a:srgbClr val="734E39"/>
                </a:solidFill>
                <a:latin typeface="Clear Sans Regular"/>
              </a:rPr>
              <a:t>7% детей занимаются</a:t>
            </a:r>
          </a:p>
          <a:p>
            <a:r>
              <a:rPr lang="en-US" sz="4000" dirty="0">
                <a:solidFill>
                  <a:srgbClr val="734E39"/>
                </a:solidFill>
                <a:latin typeface="Clear Sans Regular"/>
              </a:rPr>
              <a:t>индивидуально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60" r="60"/>
          <a:stretch>
            <a:fillRect/>
          </a:stretch>
        </p:blipFill>
        <p:spPr>
          <a:xfrm flipH="1"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8890888" y="3479273"/>
            <a:ext cx="6975475" cy="635402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0" y="-743549"/>
            <a:ext cx="6975475" cy="63540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 rot="-5400000">
            <a:off x="1547654" y="-510722"/>
            <a:ext cx="6122362" cy="799003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0728598" y="623069"/>
            <a:ext cx="6122362" cy="799003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/>
          <a:srcRect l="1404" t="307" r="5970"/>
          <a:stretch>
            <a:fillRect/>
          </a:stretch>
        </p:blipFill>
        <p:spPr>
          <a:xfrm>
            <a:off x="840736" y="862779"/>
            <a:ext cx="7293007" cy="523298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3891282" y="42925"/>
            <a:ext cx="856652" cy="81985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1"/>
          <a:srcRect l="3727" r="3727"/>
          <a:stretch>
            <a:fillRect/>
          </a:stretch>
        </p:blipFill>
        <p:spPr>
          <a:xfrm>
            <a:off x="11241190" y="862779"/>
            <a:ext cx="5097177" cy="734371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13361452" y="273354"/>
            <a:ext cx="856652" cy="819854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125876" y="6478799"/>
            <a:ext cx="7293007" cy="3446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600" dirty="0">
                <a:solidFill>
                  <a:srgbClr val="734E39"/>
                </a:solidFill>
                <a:latin typeface="Clear Sans Regular"/>
              </a:rPr>
              <a:t>СЕМЕЙНАЯ </a:t>
            </a:r>
            <a:r>
              <a:rPr lang="ru-RU" sz="3600" dirty="0">
                <a:solidFill>
                  <a:srgbClr val="734E39"/>
                </a:solidFill>
                <a:latin typeface="Clear Sans Regular"/>
              </a:rPr>
              <a:t>«</a:t>
            </a:r>
            <a:r>
              <a:rPr lang="en-US" sz="3600" dirty="0">
                <a:solidFill>
                  <a:srgbClr val="734E39"/>
                </a:solidFill>
                <a:latin typeface="Clear Sans Regular"/>
              </a:rPr>
              <a:t>НОТА</a:t>
            </a:r>
            <a:r>
              <a:rPr lang="ru-RU" sz="3600" dirty="0">
                <a:solidFill>
                  <a:srgbClr val="734E39"/>
                </a:solidFill>
                <a:latin typeface="Clear Sans Regular"/>
              </a:rPr>
              <a:t> </a:t>
            </a:r>
            <a:r>
              <a:rPr lang="en-US" sz="3600" dirty="0">
                <a:solidFill>
                  <a:srgbClr val="734E39"/>
                </a:solidFill>
                <a:latin typeface="Clear Sans Regular"/>
              </a:rPr>
              <a:t>РАДОСТИ</a:t>
            </a:r>
            <a:r>
              <a:rPr lang="ru-RU" sz="3600" dirty="0">
                <a:solidFill>
                  <a:srgbClr val="734E39"/>
                </a:solidFill>
                <a:latin typeface="Clear Sans Regular"/>
              </a:rPr>
              <a:t>»</a:t>
            </a:r>
            <a:r>
              <a:rPr lang="en-US" sz="3600" dirty="0">
                <a:solidFill>
                  <a:srgbClr val="734E39"/>
                </a:solidFill>
                <a:latin typeface="Clear Sans Regular"/>
              </a:rPr>
              <a:t>:</a:t>
            </a:r>
            <a:endParaRPr lang="ru-RU" sz="3600" dirty="0">
              <a:solidFill>
                <a:srgbClr val="734E39"/>
              </a:solidFill>
              <a:latin typeface="Clear Sans Regular"/>
            </a:endParaRPr>
          </a:p>
          <a:p>
            <a:pPr marL="1171575" indent="-546100">
              <a:buFont typeface="Courier New" panose="02070309020205020404" pitchFamily="49" charset="0"/>
              <a:buChar char="o"/>
            </a:pPr>
            <a:r>
              <a:rPr lang="ru-RU" sz="4000" dirty="0">
                <a:solidFill>
                  <a:srgbClr val="734E39"/>
                </a:solidFill>
                <a:latin typeface="Clear Sans Regular"/>
              </a:rPr>
              <a:t>знания</a:t>
            </a:r>
          </a:p>
          <a:p>
            <a:pPr marL="1171575" indent="-546100">
              <a:buFont typeface="Courier New" panose="02070309020205020404" pitchFamily="49" charset="0"/>
              <a:buChar char="o"/>
            </a:pPr>
            <a:r>
              <a:rPr lang="ru-RU" sz="4000" dirty="0">
                <a:solidFill>
                  <a:srgbClr val="734E39"/>
                </a:solidFill>
                <a:latin typeface="Clear Sans Regular"/>
              </a:rPr>
              <a:t>навыки</a:t>
            </a:r>
          </a:p>
          <a:p>
            <a:pPr marL="1171575" indent="-546100">
              <a:buFont typeface="Courier New" panose="02070309020205020404" pitchFamily="49" charset="0"/>
              <a:buChar char="o"/>
            </a:pPr>
            <a:r>
              <a:rPr lang="ru-RU" sz="4000" dirty="0">
                <a:solidFill>
                  <a:srgbClr val="734E39"/>
                </a:solidFill>
                <a:latin typeface="Clear Sans Regular"/>
              </a:rPr>
              <a:t>доверие</a:t>
            </a:r>
          </a:p>
          <a:p>
            <a:endParaRPr lang="ru-RU" sz="3399" dirty="0">
              <a:solidFill>
                <a:srgbClr val="734E39"/>
              </a:solidFill>
              <a:latin typeface="Clear Sans Regular"/>
            </a:endParaRPr>
          </a:p>
          <a:p>
            <a:endParaRPr lang="en-US" sz="3399" dirty="0">
              <a:solidFill>
                <a:srgbClr val="734E39"/>
              </a:solidFill>
              <a:latin typeface="Clear Sans Regula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0" r="60"/>
          <a:stretch>
            <a:fillRect/>
          </a:stretch>
        </p:blipFill>
        <p:spPr>
          <a:xfrm>
            <a:off x="-4011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4355723" y="-1677498"/>
            <a:ext cx="6975475" cy="635402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0" y="4676526"/>
            <a:ext cx="6975475" cy="63540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 rot="-5400000">
            <a:off x="1732139" y="132183"/>
            <a:ext cx="7328099" cy="956358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4843860" y="840001"/>
            <a:ext cx="856652" cy="819854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/>
          <a:srcRect l="3011" t="5910" r="9554"/>
          <a:stretch>
            <a:fillRect/>
          </a:stretch>
        </p:blipFill>
        <p:spPr>
          <a:xfrm>
            <a:off x="852290" y="1804512"/>
            <a:ext cx="8839793" cy="6345103"/>
          </a:xfrm>
          <a:prstGeom prst="rect">
            <a:avLst/>
          </a:prstGeom>
        </p:spPr>
      </p:pic>
      <p:grpSp>
        <p:nvGrpSpPr>
          <p:cNvPr id="8" name="Group 8"/>
          <p:cNvGrpSpPr/>
          <p:nvPr/>
        </p:nvGrpSpPr>
        <p:grpSpPr>
          <a:xfrm>
            <a:off x="10177982" y="3007032"/>
            <a:ext cx="8014115" cy="3338988"/>
            <a:chOff x="0" y="0"/>
            <a:chExt cx="10685487" cy="4451984"/>
          </a:xfrm>
        </p:grpSpPr>
        <p:sp>
          <p:nvSpPr>
            <p:cNvPr id="9" name="TextBox 9"/>
            <p:cNvSpPr txBox="1"/>
            <p:nvPr/>
          </p:nvSpPr>
          <p:spPr>
            <a:xfrm>
              <a:off x="0" y="4027148"/>
              <a:ext cx="10685487" cy="4248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29"/>
                </a:lnSpc>
              </a:pPr>
              <a:endParaRPr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10685487" cy="4248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2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663881" y="3635471"/>
            <a:ext cx="6643334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3600" dirty="0">
                <a:solidFill>
                  <a:srgbClr val="734E39"/>
                </a:solidFill>
                <a:latin typeface="Clear Sans Regular"/>
              </a:rPr>
              <a:t>СОЦИАЛИЗАЦИЯ</a:t>
            </a:r>
          </a:p>
          <a:p>
            <a:pPr algn="just"/>
            <a:r>
              <a:rPr lang="en-US" sz="3600" dirty="0">
                <a:solidFill>
                  <a:srgbClr val="734E39"/>
                </a:solidFill>
                <a:latin typeface="Clear Sans Regular"/>
              </a:rPr>
              <a:t>(способность)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663881" y="5086350"/>
            <a:ext cx="7160493" cy="2397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3600" dirty="0">
                <a:solidFill>
                  <a:srgbClr val="734E39"/>
                </a:solidFill>
                <a:latin typeface="Clear Sans Regular"/>
              </a:rPr>
              <a:t>Эмоциональное общение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3600" dirty="0">
                <a:solidFill>
                  <a:srgbClr val="734E39"/>
                </a:solidFill>
                <a:latin typeface="Clear Sans Regular"/>
              </a:rPr>
              <a:t>Д</a:t>
            </a:r>
            <a:r>
              <a:rPr lang="en-US" sz="3600" dirty="0">
                <a:solidFill>
                  <a:srgbClr val="734E39"/>
                </a:solidFill>
                <a:latin typeface="Clear Sans Regular"/>
              </a:rPr>
              <a:t>ействие и сотрудничество</a:t>
            </a:r>
          </a:p>
          <a:p>
            <a:pPr marL="457200" indent="-4572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3600" dirty="0">
                <a:solidFill>
                  <a:srgbClr val="734E39"/>
                </a:solidFill>
                <a:latin typeface="Clear Sans Regular"/>
              </a:rPr>
              <a:t>С</a:t>
            </a:r>
            <a:r>
              <a:rPr lang="en-US" sz="3600" dirty="0">
                <a:solidFill>
                  <a:srgbClr val="734E39"/>
                </a:solidFill>
                <a:latin typeface="Clear Sans Regular"/>
              </a:rPr>
              <a:t>оциально-бытовая адаптация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0" r="60"/>
          <a:stretch>
            <a:fillRect/>
          </a:stretch>
        </p:blipFill>
        <p:spPr>
          <a:xfrm flipH="1">
            <a:off x="-236302" y="286932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2023308" y="-692443"/>
            <a:ext cx="6975475" cy="6354023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5523394" y="5661580"/>
            <a:ext cx="6975475" cy="63540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-567908" y="-651188"/>
            <a:ext cx="6975475" cy="635402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429875" y="696859"/>
            <a:ext cx="5472866" cy="714240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6407567" y="2484568"/>
            <a:ext cx="5472866" cy="7142403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2578832" y="696859"/>
            <a:ext cx="5472866" cy="7142403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/>
          <a:srcRect l="1632" t="2844" r="6529" b="1218"/>
          <a:stretch>
            <a:fillRect/>
          </a:stretch>
        </p:blipFill>
        <p:spPr>
          <a:xfrm>
            <a:off x="6881800" y="2729179"/>
            <a:ext cx="4667274" cy="6529121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1"/>
          <a:srcRect l="180" r="7068" b="4060"/>
          <a:stretch>
            <a:fillRect/>
          </a:stretch>
        </p:blipFill>
        <p:spPr>
          <a:xfrm>
            <a:off x="12975119" y="862779"/>
            <a:ext cx="4717085" cy="653402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2"/>
          <a:srcRect l="4506"/>
          <a:stretch>
            <a:fillRect/>
          </a:stretch>
        </p:blipFill>
        <p:spPr>
          <a:xfrm>
            <a:off x="835934" y="862779"/>
            <a:ext cx="4687461" cy="6534027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2751338" y="286932"/>
            <a:ext cx="856652" cy="819854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8715674" y="2211968"/>
            <a:ext cx="856652" cy="819854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14956062" y="286932"/>
            <a:ext cx="856652" cy="819854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6550442" y="220257"/>
            <a:ext cx="5236564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endParaRPr lang="ru-RU" sz="3200" dirty="0">
              <a:solidFill>
                <a:srgbClr val="734E39"/>
              </a:solidFill>
              <a:latin typeface="Clear Sans Regular"/>
            </a:endParaRPr>
          </a:p>
          <a:p>
            <a:pPr algn="ctr"/>
            <a:endParaRPr lang="ru-RU" sz="2800" dirty="0">
              <a:solidFill>
                <a:srgbClr val="734E39"/>
              </a:solidFill>
              <a:latin typeface="Clear Sans Regular"/>
            </a:endParaRPr>
          </a:p>
          <a:p>
            <a:pPr algn="ctr"/>
            <a:r>
              <a:rPr lang="en-US" sz="2800" dirty="0">
                <a:solidFill>
                  <a:srgbClr val="734E39"/>
                </a:solidFill>
                <a:latin typeface="Clear Sans Regular"/>
              </a:rPr>
              <a:t>КАЖДЫЙ</a:t>
            </a:r>
            <a:r>
              <a:rPr lang="ru-RU" sz="2800" dirty="0">
                <a:solidFill>
                  <a:srgbClr val="734E39"/>
                </a:solidFill>
                <a:latin typeface="Clear Sans Regular"/>
              </a:rPr>
              <a:t> </a:t>
            </a:r>
            <a:r>
              <a:rPr lang="en-US" sz="2800" dirty="0">
                <a:solidFill>
                  <a:srgbClr val="734E39"/>
                </a:solidFill>
                <a:latin typeface="Clear Sans Regular"/>
              </a:rPr>
              <a:t>РЕБЁНОК</a:t>
            </a:r>
            <a:r>
              <a:rPr lang="ru-RU" sz="2800" dirty="0">
                <a:solidFill>
                  <a:srgbClr val="734E39"/>
                </a:solidFill>
                <a:latin typeface="Clear Sans Regular"/>
              </a:rPr>
              <a:t> </a:t>
            </a:r>
            <a:r>
              <a:rPr lang="en-US" sz="2800" dirty="0">
                <a:solidFill>
                  <a:srgbClr val="734E39"/>
                </a:solidFill>
                <a:latin typeface="Clear Sans Regular"/>
              </a:rPr>
              <a:t>ВАЖЕН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60" r="60"/>
          <a:stretch>
            <a:fillRect/>
          </a:stretch>
        </p:blipFill>
        <p:spPr>
          <a:xfrm>
            <a:off x="0" y="-157309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3579280" y="6535682"/>
            <a:ext cx="6975475" cy="6354023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-2031395" y="-1667870"/>
            <a:ext cx="6975475" cy="6354023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5407744" y="239237"/>
            <a:ext cx="7485075" cy="4446916"/>
            <a:chOff x="0" y="-38100"/>
            <a:chExt cx="9980100" cy="5929221"/>
          </a:xfrm>
        </p:grpSpPr>
        <p:sp>
          <p:nvSpPr>
            <p:cNvPr id="7" name="TextBox 7"/>
            <p:cNvSpPr txBox="1"/>
            <p:nvPr/>
          </p:nvSpPr>
          <p:spPr>
            <a:xfrm>
              <a:off x="0" y="685788"/>
              <a:ext cx="9980100" cy="152178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852"/>
                </a:lnSpc>
              </a:pPr>
              <a:endParaRPr lang="en-US" sz="8047" spc="804" dirty="0">
                <a:solidFill>
                  <a:srgbClr val="734E39"/>
                </a:solidFill>
                <a:latin typeface="Playfair Display Black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5480885"/>
              <a:ext cx="9980100" cy="4102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92"/>
                </a:lnSpc>
              </a:pPr>
              <a:endParaRPr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9980100" cy="4102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692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4038600" y="3751318"/>
            <a:ext cx="113538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endParaRPr lang="ru-RU" sz="4800" dirty="0">
              <a:solidFill>
                <a:srgbClr val="734E39"/>
              </a:solidFill>
              <a:latin typeface="Clear Sans Regular"/>
            </a:endParaRPr>
          </a:p>
          <a:p>
            <a:pPr algn="ctr">
              <a:lnSpc>
                <a:spcPts val="4759"/>
              </a:lnSpc>
            </a:pPr>
            <a:r>
              <a:rPr lang="en-US" sz="4800" dirty="0">
                <a:solidFill>
                  <a:srgbClr val="734E39"/>
                </a:solidFill>
                <a:latin typeface="Clear Sans Regular"/>
              </a:rPr>
              <a:t>dominanta240470dominanta@mail.ru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142</Words>
  <Application>Microsoft Office PowerPoint</Application>
  <PresentationFormat>Произвольный</PresentationFormat>
  <Paragraphs>50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Clear Sans Regular</vt:lpstr>
      <vt:lpstr>Clear Sans Regular Bold</vt:lpstr>
      <vt:lpstr>Arial</vt:lpstr>
      <vt:lpstr>Courier New</vt:lpstr>
      <vt:lpstr>Playfair Display Black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Текст абзаца</dc:title>
  <cp:lastModifiedBy>Учетная запись Майкрософт</cp:lastModifiedBy>
  <cp:revision>5</cp:revision>
  <dcterms:created xsi:type="dcterms:W3CDTF">2006-08-16T00:00:00Z</dcterms:created>
  <dcterms:modified xsi:type="dcterms:W3CDTF">2023-05-14T08:15:27Z</dcterms:modified>
  <dc:identifier>DAFisEBai8Q</dc:identifier>
</cp:coreProperties>
</file>