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59" r:id="rId2"/>
    <p:sldId id="261" r:id="rId3"/>
    <p:sldId id="280" r:id="rId4"/>
    <p:sldId id="281" r:id="rId5"/>
    <p:sldId id="282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66" r:id="rId15"/>
  </p:sldIdLst>
  <p:sldSz cx="12192000" cy="6858000"/>
  <p:notesSz cx="6858000" cy="9144000"/>
  <p:embeddedFontLst>
    <p:embeddedFont>
      <p:font typeface="Jost Light" panose="020B0604020202020204" charset="-52"/>
      <p:regular r:id="rId17"/>
      <p:italic r:id="rId18"/>
    </p:embeddedFont>
    <p:embeddedFont>
      <p:font typeface="Oswald Light" panose="020B0604020202020204" charset="0"/>
      <p:regular r:id="rId19"/>
    </p:embeddedFont>
    <p:embeddedFont>
      <p:font typeface="Jost Black" panose="020B0604020202020204" charset="-52"/>
      <p:bold r:id="rId20"/>
      <p:boldItalic r:id="rId21"/>
    </p:embeddedFont>
    <p:embeddedFont>
      <p:font typeface="Jost SemiBold" panose="020B0604020202020204" charset="-52"/>
      <p:bold r:id="rId22"/>
      <p:boldItalic r:id="rId23"/>
    </p:embeddedFont>
    <p:embeddedFont>
      <p:font typeface="Jost ExtraBold" panose="020B0604020202020204" charset="-52"/>
      <p:bold r:id="rId24"/>
      <p:boldItalic r:id="rId25"/>
    </p:embeddedFont>
    <p:embeddedFont>
      <p:font typeface="Montserrat Bold" panose="020B0604020202020204" charset="-52"/>
      <p:bold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Jost Medium" panose="020B0604020202020204" charset="-52"/>
      <p:regular r:id="rId29"/>
      <p:italic r:id="rId30"/>
    </p:embeddedFont>
    <p:embeddedFont>
      <p:font typeface="Montserrat" panose="020B0604020202020204" charset="-52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Arial Black" panose="020B0A04020102020204" pitchFamily="34" charset="0"/>
      <p:bold r:id="rId39"/>
    </p:embeddedFont>
    <p:embeddedFont>
      <p:font typeface="Jost" panose="020B0604020202020204" charset="-52"/>
      <p:regular r:id="rId40"/>
      <p:bold r:id="rId41"/>
      <p:italic r:id="rId42"/>
      <p:boldItalic r:id="rId4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CAB7"/>
    <a:srgbClr val="1F4C88"/>
    <a:srgbClr val="FCC129"/>
    <a:srgbClr val="8EEFFF"/>
    <a:srgbClr val="0082DE"/>
    <a:srgbClr val="6B89AA"/>
    <a:srgbClr val="F69C9E"/>
    <a:srgbClr val="1B4F8D"/>
    <a:srgbClr val="562500"/>
    <a:srgbClr val="0E3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2" autoAdjust="0"/>
    <p:restoredTop sz="89988" autoAdjust="0"/>
  </p:normalViewPr>
  <p:slideViewPr>
    <p:cSldViewPr snapToGrid="0">
      <p:cViewPr varScale="1">
        <p:scale>
          <a:sx n="104" d="100"/>
          <a:sy n="104" d="100"/>
        </p:scale>
        <p:origin x="6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font" Target="fonts/font2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font" Target="fonts/font2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font" Target="fonts/font2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46" Type="http://schemas.openxmlformats.org/officeDocument/2006/relationships/theme" Target="theme/theme1.xml"/><Relationship Id="rId20" Type="http://schemas.openxmlformats.org/officeDocument/2006/relationships/font" Target="fonts/font4.fntdata"/><Relationship Id="rId41" Type="http://schemas.openxmlformats.org/officeDocument/2006/relationships/font" Target="fonts/font2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EFACD-A531-49E0-8858-BA1968562066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E19B6-5373-485C-8B96-E9E3044A94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72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0784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30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728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885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9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080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655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556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84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475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986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8774B-1699-4DC8-8937-E06D8C4D2D36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88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209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0177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56044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19953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39490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69061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492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1403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29608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76675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51712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73EF1-05AE-48FC-94B1-00033999C3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84C27-2B76-43C8-9D55-EBE43D2D9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79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18" Type="http://schemas.openxmlformats.org/officeDocument/2006/relationships/image" Target="../media/image38.jpe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microsoft.com/office/2007/relationships/hdphoto" Target="../media/hdphoto2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png"/><Relationship Id="rId19" Type="http://schemas.openxmlformats.org/officeDocument/2006/relationships/image" Target="../media/image39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5B7CABD-F088-714B-B454-FB6F6AC1E2B8}"/>
              </a:ext>
            </a:extLst>
          </p:cNvPr>
          <p:cNvSpPr/>
          <p:nvPr/>
        </p:nvSpPr>
        <p:spPr>
          <a:xfrm>
            <a:off x="8273653" y="-88263"/>
            <a:ext cx="3918347" cy="6987207"/>
          </a:xfrm>
          <a:prstGeom prst="rect">
            <a:avLst/>
          </a:prstGeom>
          <a:gradFill flip="none" rotWithShape="1">
            <a:gsLst>
              <a:gs pos="5000">
                <a:srgbClr val="6B89AA"/>
              </a:gs>
              <a:gs pos="100000">
                <a:srgbClr val="1F4C88"/>
              </a:gs>
            </a:gsLst>
            <a:lin ang="13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09"/>
            <a:endParaRPr lang="ru-RU" sz="450" b="1" kern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94538"/>
            <a:ext cx="7958443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srgbClr val="1B4F8D"/>
                </a:solidFill>
                <a:latin typeface="Jost ExtraBold" pitchFamily="2" charset="-52"/>
                <a:ea typeface="Jost ExtraBold" pitchFamily="2" charset="-52"/>
              </a:rPr>
              <a:t>Всероссийский профессиональный конкурс «Арктур»</a:t>
            </a:r>
            <a:endParaRPr lang="ru-RU" sz="3200" b="1" dirty="0">
              <a:solidFill>
                <a:srgbClr val="1B4F8D"/>
              </a:solidFill>
              <a:latin typeface="Jost ExtraBold" pitchFamily="2" charset="-52"/>
              <a:ea typeface="Jost ExtraBold" pitchFamily="2" charset="-52"/>
            </a:endParaRP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1405666"/>
            <a:ext cx="7062602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srgbClr val="FCC129"/>
                </a:solidFill>
                <a:latin typeface="Jost ExtraBold" pitchFamily="2" charset="-52"/>
                <a:ea typeface="Jost ExtraBold" pitchFamily="2" charset="-52"/>
              </a:rPr>
              <a:t>Номинация </a:t>
            </a:r>
          </a:p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srgbClr val="FCC129"/>
                </a:solidFill>
                <a:latin typeface="Jost ExtraBold" pitchFamily="2" charset="-52"/>
                <a:ea typeface="Jost ExtraBold" pitchFamily="2" charset="-52"/>
              </a:rPr>
              <a:t>«Педагог-наставник, реализующий программу наставничества» </a:t>
            </a:r>
            <a:endParaRPr lang="ru-RU" sz="3200" b="1" dirty="0">
              <a:solidFill>
                <a:srgbClr val="FCC129"/>
              </a:solidFill>
              <a:latin typeface="Jost ExtraBold" pitchFamily="2" charset="-52"/>
              <a:ea typeface="Jost ExtraBold" pitchFamily="2" charset="-52"/>
            </a:endParaRPr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5037063"/>
            <a:ext cx="7649002" cy="694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2400" b="1" dirty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п</a:t>
            </a: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едагог дополнительного образования,</a:t>
            </a:r>
          </a:p>
        </p:txBody>
      </p:sp>
      <p:sp>
        <p:nvSpPr>
          <p:cNvPr id="19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5462761"/>
            <a:ext cx="3577065" cy="480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2400" b="1" dirty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п</a:t>
            </a: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едагог-наставник</a:t>
            </a:r>
            <a:endParaRPr lang="ru-RU" sz="2800" b="1" dirty="0" smtClean="0">
              <a:solidFill>
                <a:srgbClr val="1B4F8D"/>
              </a:solidFill>
              <a:latin typeface="Jost SemiBold" pitchFamily="2" charset="-52"/>
              <a:ea typeface="Jost SemiBold" pitchFamily="2" charset="-52"/>
            </a:endParaRPr>
          </a:p>
        </p:txBody>
      </p:sp>
      <p:sp>
        <p:nvSpPr>
          <p:cNvPr id="21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5281520" y="6030986"/>
            <a:ext cx="1628960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1400" b="1" dirty="0" smtClean="0">
                <a:solidFill>
                  <a:srgbClr val="1B4F8D"/>
                </a:solidFill>
                <a:latin typeface="Jost ExtraBold" pitchFamily="2" charset="-52"/>
                <a:ea typeface="Jost ExtraBold" pitchFamily="2" charset="-52"/>
              </a:rPr>
              <a:t>МОСКВА, 2023</a:t>
            </a:r>
          </a:p>
        </p:txBody>
      </p:sp>
      <p:sp>
        <p:nvSpPr>
          <p:cNvPr id="22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5752801"/>
            <a:ext cx="8748604" cy="593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ГБОУДО ДТДМ «Неоткрытые острова»</a:t>
            </a:r>
          </a:p>
        </p:txBody>
      </p:sp>
      <p:sp>
        <p:nvSpPr>
          <p:cNvPr id="20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12136" y="3875035"/>
            <a:ext cx="8338666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2800" b="1" dirty="0" err="1" smtClean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Панкратенко</a:t>
            </a:r>
            <a:r>
              <a:rPr lang="ru-RU" sz="2800" b="1" dirty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 </a:t>
            </a:r>
            <a:endParaRPr lang="ru-RU" sz="2800" b="1" dirty="0" smtClean="0">
              <a:solidFill>
                <a:srgbClr val="FCC129"/>
              </a:solidFill>
              <a:latin typeface="Jost Black" pitchFamily="2" charset="-52"/>
              <a:ea typeface="Jost Black" pitchFamily="2" charset="-52"/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Галина Юрьевна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046833" y="-88263"/>
            <a:ext cx="5159622" cy="6858000"/>
            <a:chOff x="5614117" y="-23660"/>
            <a:chExt cx="5159622" cy="6858000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0C367C96-4273-C622-B9F6-FDB956A9C700}"/>
                </a:ext>
              </a:extLst>
            </p:cNvPr>
            <p:cNvSpPr/>
            <p:nvPr/>
          </p:nvSpPr>
          <p:spPr>
            <a:xfrm rot="16931599">
              <a:off x="5577617" y="1605571"/>
              <a:ext cx="5232621" cy="5159622"/>
            </a:xfrm>
            <a:prstGeom prst="ellipse">
              <a:avLst/>
            </a:prstGeom>
            <a:gradFill>
              <a:gsLst>
                <a:gs pos="99000">
                  <a:srgbClr val="8EEFFF">
                    <a:alpha val="10000"/>
                  </a:srgbClr>
                </a:gs>
                <a:gs pos="0">
                  <a:srgbClr val="011F2B">
                    <a:alpha val="2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8378" y="-23660"/>
              <a:ext cx="4789971" cy="6858000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653" y="5808807"/>
            <a:ext cx="3830700" cy="9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62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10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84428" y="1434119"/>
            <a:ext cx="10296183" cy="5339361"/>
            <a:chOff x="184428" y="1434119"/>
            <a:chExt cx="10296183" cy="5339361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84429" y="1434119"/>
              <a:ext cx="5262834" cy="1298134"/>
              <a:chOff x="184429" y="1434119"/>
              <a:chExt cx="4954003" cy="1298134"/>
            </a:xfrm>
          </p:grpSpPr>
          <p:sp>
            <p:nvSpPr>
              <p:cNvPr id="18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80" y="1434119"/>
                <a:ext cx="4518852" cy="129813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Р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азработаны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и реализованы ДООП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«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Обучение плаванию» для детей 3-7 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лет,</a:t>
                </a: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«Спортивно-оздоровительное плавание»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для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детей 8-17 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лет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429" y="1882719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10" name="Группа 9"/>
            <p:cNvGrpSpPr/>
            <p:nvPr/>
          </p:nvGrpSpPr>
          <p:grpSpPr>
            <a:xfrm>
              <a:off x="184429" y="2755573"/>
              <a:ext cx="5142093" cy="989109"/>
              <a:chOff x="184429" y="2755573"/>
              <a:chExt cx="5142093" cy="989109"/>
            </a:xfrm>
          </p:grpSpPr>
          <p:sp>
            <p:nvSpPr>
              <p:cNvPr id="32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80" y="2755573"/>
                <a:ext cx="4706942" cy="98910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Разработано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положение и проведены соревнования для детей и родителей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«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Наша спортивная семья»</a:t>
                </a:r>
              </a:p>
            </p:txBody>
          </p:sp>
          <p:pic>
            <p:nvPicPr>
              <p:cNvPr id="48" name="Рисунок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429" y="3043638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11" name="Группа 10"/>
            <p:cNvGrpSpPr/>
            <p:nvPr/>
          </p:nvGrpSpPr>
          <p:grpSpPr>
            <a:xfrm>
              <a:off x="190669" y="3768002"/>
              <a:ext cx="5135853" cy="1298134"/>
              <a:chOff x="190669" y="3768002"/>
              <a:chExt cx="5135853" cy="1298134"/>
            </a:xfrm>
          </p:grpSpPr>
          <p:sp>
            <p:nvSpPr>
              <p:cNvPr id="39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80" y="3768002"/>
                <a:ext cx="4706942" cy="129813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Разработаны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сценарии и проведены открытые занятия и спортивный праздник «День здоровья» для всех групп 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объединений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49" name="Рисунок 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669" y="4200467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12" name="Группа 11"/>
            <p:cNvGrpSpPr/>
            <p:nvPr/>
          </p:nvGrpSpPr>
          <p:grpSpPr>
            <a:xfrm>
              <a:off x="184429" y="5004936"/>
              <a:ext cx="5142093" cy="989109"/>
              <a:chOff x="184429" y="5004936"/>
              <a:chExt cx="5142093" cy="989109"/>
            </a:xfrm>
          </p:grpSpPr>
          <p:sp>
            <p:nvSpPr>
              <p:cNvPr id="33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80" y="5004936"/>
                <a:ext cx="4706942" cy="98910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Проведены </a:t>
                </a:r>
                <a:r>
                  <a:rPr lang="ru-RU" sz="2000" b="0" dirty="0">
                    <a:solidFill>
                      <a:srgbClr val="0FCAB7"/>
                    </a:solidFill>
                  </a:rPr>
                  <a:t>5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 мастер-классов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на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городской площадке «ДОМ онлайн»</a:t>
                </a:r>
              </a:p>
            </p:txBody>
          </p:sp>
          <p:pic>
            <p:nvPicPr>
              <p:cNvPr id="50" name="Рисунок 4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429" y="5299023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19" name="Группа 18"/>
            <p:cNvGrpSpPr/>
            <p:nvPr/>
          </p:nvGrpSpPr>
          <p:grpSpPr>
            <a:xfrm>
              <a:off x="5358751" y="1437909"/>
              <a:ext cx="5121860" cy="989109"/>
              <a:chOff x="5358751" y="1437909"/>
              <a:chExt cx="5121860" cy="989109"/>
            </a:xfrm>
          </p:grpSpPr>
          <p:sp>
            <p:nvSpPr>
              <p:cNvPr id="45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73669" y="1437909"/>
                <a:ext cx="4706942" cy="98910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Наставляемый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принял участие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в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конкурсе проектных работ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ДТДМ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«Вектор развития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»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52" name="Рисунок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58751" y="1681850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184428" y="5784371"/>
              <a:ext cx="5142094" cy="989109"/>
              <a:chOff x="184428" y="5784371"/>
              <a:chExt cx="5142094" cy="989109"/>
            </a:xfrm>
          </p:grpSpPr>
          <p:sp>
            <p:nvSpPr>
              <p:cNvPr id="38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80" y="5784371"/>
                <a:ext cx="4706942" cy="98910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Сохранность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контингента в объединениях </a:t>
                </a:r>
                <a:r>
                  <a:rPr lang="ru-RU" sz="2000" b="0" dirty="0">
                    <a:solidFill>
                      <a:srgbClr val="0FCAB7"/>
                    </a:solidFill>
                  </a:rPr>
                  <a:t>97 </a:t>
                </a:r>
                <a:r>
                  <a:rPr lang="ru-RU" sz="2000" b="0" dirty="0" smtClean="0">
                    <a:solidFill>
                      <a:srgbClr val="0FCAB7"/>
                    </a:solidFill>
                  </a:rPr>
                  <a:t>%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53" name="Рисунок 5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428" y="6039628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20" name="Группа 19"/>
            <p:cNvGrpSpPr/>
            <p:nvPr/>
          </p:nvGrpSpPr>
          <p:grpSpPr>
            <a:xfrm>
              <a:off x="5358751" y="2553716"/>
              <a:ext cx="4587809" cy="1390002"/>
              <a:chOff x="5358751" y="2553716"/>
              <a:chExt cx="4587809" cy="1390002"/>
            </a:xfrm>
          </p:grpSpPr>
          <p:sp>
            <p:nvSpPr>
              <p:cNvPr id="46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73669" y="2553716"/>
                <a:ext cx="4172891" cy="139000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Наставляемый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принял участие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в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организации окружного профсоюзного конкурса методических разработок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«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Звездный час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»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58751" y="3022154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21" name="Группа 20"/>
            <p:cNvGrpSpPr/>
            <p:nvPr/>
          </p:nvGrpSpPr>
          <p:grpSpPr>
            <a:xfrm>
              <a:off x="5358751" y="4256342"/>
              <a:ext cx="4575812" cy="1797714"/>
              <a:chOff x="5358751" y="4256342"/>
              <a:chExt cx="4575812" cy="1797714"/>
            </a:xfrm>
          </p:grpSpPr>
          <p:sp>
            <p:nvSpPr>
              <p:cNvPr id="47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73668" y="4256342"/>
                <a:ext cx="4160895" cy="179771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300"/>
                  </a:lnSpc>
                </a:pP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Более </a:t>
                </a:r>
                <a:r>
                  <a:rPr lang="ru-RU" sz="2000" b="0" dirty="0">
                    <a:solidFill>
                      <a:srgbClr val="0FCAB7"/>
                    </a:solidFill>
                  </a:rPr>
                  <a:t>50 %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обучающихся педагога приняли участие в городских соревнованиях по плаванию, </a:t>
                </a:r>
                <a:endParaRPr lang="ru-RU" sz="18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>
                  <a:lnSpc>
                    <a:spcPts val="2300"/>
                  </a:lnSpc>
                </a:pPr>
                <a:r>
                  <a:rPr lang="ru-RU" sz="2000" b="0" dirty="0">
                    <a:solidFill>
                      <a:srgbClr val="0FCAB7"/>
                    </a:solidFill>
                  </a:rPr>
                  <a:t>7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 </a:t>
                </a:r>
                <a:r>
                  <a:rPr lang="ru-RU" sz="1800" b="0" dirty="0">
                    <a:latin typeface="Jost Medium" pitchFamily="2" charset="-52"/>
                    <a:ea typeface="Jost Medium" pitchFamily="2" charset="-52"/>
                  </a:rPr>
                  <a:t>обучающихся – в первом открытом фестивале водных видов спорта г. </a:t>
                </a:r>
                <a:r>
                  <a:rPr lang="ru-RU" sz="1800" b="0" dirty="0" smtClean="0">
                    <a:latin typeface="Jost Medium" pitchFamily="2" charset="-52"/>
                    <a:ea typeface="Jost Medium" pitchFamily="2" charset="-52"/>
                  </a:rPr>
                  <a:t>Москвы</a:t>
                </a:r>
                <a:endParaRPr lang="ru-RU" sz="18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58751" y="4812586"/>
                <a:ext cx="400933" cy="400933"/>
              </a:xfrm>
              <a:prstGeom prst="rect">
                <a:avLst/>
              </a:prstGeom>
            </p:spPr>
          </p:pic>
        </p:grpSp>
      </p:grpSp>
      <p:grpSp>
        <p:nvGrpSpPr>
          <p:cNvPr id="8" name="Группа 7"/>
          <p:cNvGrpSpPr/>
          <p:nvPr/>
        </p:nvGrpSpPr>
        <p:grpSpPr>
          <a:xfrm>
            <a:off x="929336" y="-156611"/>
            <a:ext cx="11017523" cy="6592100"/>
            <a:chOff x="929336" y="-156611"/>
            <a:chExt cx="11017523" cy="6592100"/>
          </a:xfrm>
        </p:grpSpPr>
        <p:sp>
          <p:nvSpPr>
            <p:cNvPr id="5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873114" y="-156611"/>
              <a:ext cx="8061450" cy="159349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000" b="0" dirty="0" smtClean="0"/>
                <a:t>ОЦЕНОЧНО-РЕЗУЛЬТАТИВНЫЙ РАЗДЕЛ</a:t>
              </a:r>
            </a:p>
            <a:p>
              <a:pPr algn="l">
                <a:lnSpc>
                  <a:spcPts val="2900"/>
                </a:lnSpc>
              </a:pPr>
              <a:r>
                <a:rPr lang="ru-RU" sz="2000" b="0" dirty="0" smtClean="0">
                  <a:latin typeface="Jost Medium" pitchFamily="2" charset="-52"/>
                  <a:ea typeface="Jost Medium" pitchFamily="2" charset="-52"/>
                </a:rPr>
                <a:t>РЕЗУЛЬТАТЫ РАБОТЫ С НАСТАВЛЯЕМЫМ КОЛОТЫГИНЫМ С.В.</a:t>
              </a:r>
            </a:p>
          </p:txBody>
        </p:sp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336" y="154929"/>
              <a:ext cx="943778" cy="97035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53" t="147" r="15247" b="-147"/>
            <a:stretch/>
          </p:blipFill>
          <p:spPr>
            <a:xfrm>
              <a:off x="10074859" y="4563489"/>
              <a:ext cx="1872000" cy="1872000"/>
            </a:xfrm>
            <a:prstGeom prst="ellipse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4" t="-147" r="26447" b="15752"/>
            <a:stretch/>
          </p:blipFill>
          <p:spPr>
            <a:xfrm>
              <a:off x="10074859" y="2491204"/>
              <a:ext cx="1872000" cy="1810447"/>
            </a:xfrm>
            <a:prstGeom prst="ellipse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3" t="-178" r="22207" b="178"/>
            <a:stretch/>
          </p:blipFill>
          <p:spPr>
            <a:xfrm>
              <a:off x="10074859" y="357366"/>
              <a:ext cx="1872000" cy="187200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3907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11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897" y="2525040"/>
            <a:ext cx="832239" cy="764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136" y="2525040"/>
            <a:ext cx="1657727" cy="764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58" y="1719528"/>
            <a:ext cx="798422" cy="15697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810" y="3289289"/>
            <a:ext cx="3242561" cy="1626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56" y="3289288"/>
            <a:ext cx="2026833" cy="16265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515" y="3289287"/>
            <a:ext cx="3184053" cy="16265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492" y="4915815"/>
            <a:ext cx="2010033" cy="16164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478" y="4915814"/>
            <a:ext cx="1593936" cy="16164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414" y="4915815"/>
            <a:ext cx="1673702" cy="1616469"/>
          </a:xfrm>
          <a:prstGeom prst="rect">
            <a:avLst/>
          </a:prstGeom>
        </p:spPr>
      </p:pic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8FC5A2FC-E7C2-9343-B66F-0B62BFFAF230}"/>
              </a:ext>
            </a:extLst>
          </p:cNvPr>
          <p:cNvSpPr/>
          <p:nvPr/>
        </p:nvSpPr>
        <p:spPr>
          <a:xfrm>
            <a:off x="6291443" y="5950923"/>
            <a:ext cx="2114957" cy="522611"/>
          </a:xfrm>
          <a:prstGeom prst="round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ru-RU" sz="1600" dirty="0" smtClean="0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</a:rPr>
              <a:t>Диагностический раздел</a:t>
            </a:r>
            <a:endParaRPr lang="ru-RU" sz="1600" dirty="0">
              <a:solidFill>
                <a:srgbClr val="1F4C88"/>
              </a:solidFill>
              <a:latin typeface="Jost ExtraBold" pitchFamily="2" charset="-52"/>
              <a:ea typeface="Jost ExtraBold" pitchFamily="2" charset="-52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id="{8FC5A2FC-E7C2-9343-B66F-0B62BFFAF230}"/>
              </a:ext>
            </a:extLst>
          </p:cNvPr>
          <p:cNvSpPr/>
          <p:nvPr/>
        </p:nvSpPr>
        <p:spPr>
          <a:xfrm>
            <a:off x="7775376" y="4291863"/>
            <a:ext cx="2228153" cy="522611"/>
          </a:xfrm>
          <a:prstGeom prst="round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ru-RU" sz="1600" dirty="0" smtClean="0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</a:rPr>
              <a:t>Содержательный раздел</a:t>
            </a:r>
            <a:endParaRPr lang="ru-RU" sz="1600" dirty="0">
              <a:solidFill>
                <a:srgbClr val="1F4C88"/>
              </a:solidFill>
              <a:latin typeface="Jost ExtraBold" pitchFamily="2" charset="-52"/>
              <a:ea typeface="Jost ExtraBold" pitchFamily="2" charset="-52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8FC5A2FC-E7C2-9343-B66F-0B62BFFAF230}"/>
              </a:ext>
            </a:extLst>
          </p:cNvPr>
          <p:cNvSpPr/>
          <p:nvPr/>
        </p:nvSpPr>
        <p:spPr>
          <a:xfrm>
            <a:off x="5846016" y="2703494"/>
            <a:ext cx="2796363" cy="522611"/>
          </a:xfrm>
          <a:prstGeom prst="round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ru-RU" sz="1600" dirty="0" smtClean="0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</a:rPr>
              <a:t>Оценочно-результативный раздел</a:t>
            </a:r>
            <a:endParaRPr lang="ru-RU" sz="1600" dirty="0">
              <a:solidFill>
                <a:srgbClr val="1F4C88"/>
              </a:solidFill>
              <a:latin typeface="Jost ExtraBold" pitchFamily="2" charset="-52"/>
              <a:ea typeface="Jost ExtraBold" pitchFamily="2" charset="-5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810" y="1719528"/>
            <a:ext cx="8051758" cy="4812756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60098" y="-200533"/>
            <a:ext cx="11944135" cy="6889423"/>
            <a:chOff x="60098" y="-200533"/>
            <a:chExt cx="11944135" cy="6889423"/>
          </a:xfrm>
        </p:grpSpPr>
        <p:sp>
          <p:nvSpPr>
            <p:cNvPr id="3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572155" y="-200533"/>
              <a:ext cx="9047691" cy="17843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>
                <a:lnSpc>
                  <a:spcPts val="2900"/>
                </a:lnSpc>
              </a:pPr>
              <a:r>
                <a:rPr lang="ru-RU" sz="2800" b="0" dirty="0"/>
                <a:t>Программа-конструктор </a:t>
              </a:r>
              <a:r>
                <a:rPr lang="ru-RU" sz="2800" b="0" dirty="0" smtClean="0"/>
                <a:t>–</a:t>
              </a:r>
            </a:p>
            <a:p>
              <a:pPr>
                <a:lnSpc>
                  <a:spcPts val="2900"/>
                </a:lnSpc>
              </a:pPr>
              <a:r>
                <a:rPr lang="ru-RU" sz="2800" b="0" dirty="0" smtClean="0"/>
                <a:t>персонализация </a:t>
              </a:r>
              <a:r>
                <a:rPr lang="ru-RU" sz="2800" b="0" dirty="0"/>
                <a:t>программ наставничества</a:t>
              </a: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07" t="187" r="9319" b="10823"/>
            <a:stretch/>
          </p:blipFill>
          <p:spPr>
            <a:xfrm>
              <a:off x="60098" y="853068"/>
              <a:ext cx="1800000" cy="1800000"/>
            </a:xfrm>
            <a:prstGeom prst="ellipse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42" t="1469" r="21965" b="26105"/>
            <a:stretch/>
          </p:blipFill>
          <p:spPr>
            <a:xfrm>
              <a:off x="10204233" y="2851482"/>
              <a:ext cx="1800000" cy="1800000"/>
            </a:xfrm>
            <a:prstGeom prst="ellipse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r="12500"/>
            <a:stretch/>
          </p:blipFill>
          <p:spPr>
            <a:xfrm>
              <a:off x="60098" y="2851482"/>
              <a:ext cx="1800000" cy="1800000"/>
            </a:xfrm>
            <a:prstGeom prst="ellipse">
              <a:avLst/>
            </a:prstGeom>
          </p:spPr>
        </p:pic>
        <p:pic>
          <p:nvPicPr>
            <p:cNvPr id="21" name="Рисунок 20"/>
            <p:cNvPicPr/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46" r="13174"/>
            <a:stretch/>
          </p:blipFill>
          <p:spPr bwMode="auto">
            <a:xfrm>
              <a:off x="10204233" y="853068"/>
              <a:ext cx="1800000" cy="1800000"/>
            </a:xfrm>
            <a:prstGeom prst="ellipse">
              <a:avLst/>
            </a:prstGeom>
          </p:spPr>
        </p:pic>
        <p:grpSp>
          <p:nvGrpSpPr>
            <p:cNvPr id="18" name="Группа 17"/>
            <p:cNvGrpSpPr/>
            <p:nvPr/>
          </p:nvGrpSpPr>
          <p:grpSpPr>
            <a:xfrm>
              <a:off x="60098" y="4888890"/>
              <a:ext cx="11944135" cy="1800000"/>
              <a:chOff x="60098" y="4888890"/>
              <a:chExt cx="11944135" cy="1800000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79" t="15054" r="535" b="16706"/>
              <a:stretch/>
            </p:blipFill>
            <p:spPr>
              <a:xfrm>
                <a:off x="60098" y="4888890"/>
                <a:ext cx="1800000" cy="1800000"/>
              </a:xfrm>
              <a:prstGeom prst="ellipse">
                <a:avLst/>
              </a:prstGeom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31" t="13919" r="34026" b="48047"/>
              <a:stretch/>
            </p:blipFill>
            <p:spPr>
              <a:xfrm>
                <a:off x="10204233" y="4888890"/>
                <a:ext cx="1800000" cy="1800000"/>
              </a:xfrm>
              <a:prstGeom prst="ellipse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49694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572155" y="-200533"/>
            <a:ext cx="9047691" cy="6736085"/>
            <a:chOff x="1572155" y="-200533"/>
            <a:chExt cx="9047691" cy="6736085"/>
          </a:xfrm>
        </p:grpSpPr>
        <p:sp>
          <p:nvSpPr>
            <p:cNvPr id="3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572155" y="-200533"/>
              <a:ext cx="9047691" cy="17843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>
                <a:lnSpc>
                  <a:spcPts val="2900"/>
                </a:lnSpc>
              </a:pPr>
              <a:r>
                <a:rPr lang="ru-RU" sz="2800" b="0" dirty="0"/>
                <a:t>Программа-конструктор </a:t>
              </a:r>
              <a:r>
                <a:rPr lang="ru-RU" sz="2800" b="0" dirty="0" smtClean="0"/>
                <a:t>–</a:t>
              </a:r>
            </a:p>
            <a:p>
              <a:pPr>
                <a:lnSpc>
                  <a:spcPts val="2900"/>
                </a:lnSpc>
              </a:pPr>
              <a:r>
                <a:rPr lang="ru-RU" sz="2800" b="0" dirty="0" smtClean="0"/>
                <a:t>персонализация </a:t>
              </a:r>
              <a:r>
                <a:rPr lang="ru-RU" sz="2800" b="0" dirty="0"/>
                <a:t>программ наставничества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638" y="1722796"/>
              <a:ext cx="8051758" cy="4812756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-2" y="121101"/>
            <a:ext cx="12192002" cy="6736899"/>
            <a:chOff x="-2" y="121101"/>
            <a:chExt cx="12192002" cy="6736899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66">
              <a:off x="1399024" y="121101"/>
              <a:ext cx="8847605" cy="5897904"/>
            </a:xfrm>
            <a:prstGeom prst="rect">
              <a:avLst/>
            </a:prstGeom>
          </p:spPr>
        </p:pic>
        <p:grpSp>
          <p:nvGrpSpPr>
            <p:cNvPr id="2" name="Группа 1"/>
            <p:cNvGrpSpPr/>
            <p:nvPr/>
          </p:nvGrpSpPr>
          <p:grpSpPr>
            <a:xfrm>
              <a:off x="-2" y="4808406"/>
              <a:ext cx="12192002" cy="2049594"/>
              <a:chOff x="-2" y="4808406"/>
              <a:chExt cx="12192002" cy="2049594"/>
            </a:xfrm>
          </p:grpSpPr>
          <p:grpSp>
            <p:nvGrpSpPr>
              <p:cNvPr id="22" name="Группа 21"/>
              <p:cNvGrpSpPr/>
              <p:nvPr/>
            </p:nvGrpSpPr>
            <p:grpSpPr>
              <a:xfrm>
                <a:off x="-1" y="5872685"/>
                <a:ext cx="12192001" cy="985315"/>
                <a:chOff x="-1" y="5876722"/>
                <a:chExt cx="12192001" cy="985315"/>
              </a:xfrm>
            </p:grpSpPr>
            <p:pic>
              <p:nvPicPr>
                <p:cNvPr id="24" name="Рисунок 2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5876722"/>
                  <a:ext cx="12192000" cy="824234"/>
                </a:xfrm>
                <a:prstGeom prst="rect">
                  <a:avLst/>
                </a:prstGeom>
              </p:spPr>
            </p:pic>
            <p:pic>
              <p:nvPicPr>
                <p:cNvPr id="23" name="Рисунок 2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" y="6252181"/>
                  <a:ext cx="12192000" cy="609856"/>
                </a:xfrm>
                <a:prstGeom prst="rect">
                  <a:avLst/>
                </a:prstGeom>
              </p:spPr>
            </p:pic>
          </p:grp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2828" y="4808406"/>
                <a:ext cx="6369172" cy="911272"/>
              </a:xfrm>
              <a:prstGeom prst="rect">
                <a:avLst/>
              </a:prstGeom>
            </p:spPr>
          </p:pic>
          <p:pic>
            <p:nvPicPr>
              <p:cNvPr id="25" name="Рисунок 2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" y="5128995"/>
                <a:ext cx="12192000" cy="120946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6928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клеено_с_голосом_и_маяком_короч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7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3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67B541-B159-4EC4-931D-34D217DDE0D6}" type="slidenum">
              <a:rPr lang="ru-RU" smtClean="0"/>
              <a:pPr/>
              <a:t>14</a:t>
            </a:fld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7445440" y="2570258"/>
            <a:ext cx="3131004" cy="4161628"/>
            <a:chOff x="5614117" y="-23660"/>
            <a:chExt cx="5159622" cy="6858000"/>
          </a:xfrm>
        </p:grpSpPr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0C367C96-4273-C622-B9F6-FDB956A9C700}"/>
                </a:ext>
              </a:extLst>
            </p:cNvPr>
            <p:cNvSpPr/>
            <p:nvPr/>
          </p:nvSpPr>
          <p:spPr>
            <a:xfrm rot="16931599">
              <a:off x="5577617" y="1605571"/>
              <a:ext cx="5232621" cy="5159622"/>
            </a:xfrm>
            <a:prstGeom prst="ellipse">
              <a:avLst/>
            </a:prstGeom>
            <a:gradFill>
              <a:gsLst>
                <a:gs pos="99000">
                  <a:srgbClr val="8EEFFF">
                    <a:alpha val="10000"/>
                  </a:srgbClr>
                </a:gs>
                <a:gs pos="0">
                  <a:srgbClr val="011F2B">
                    <a:alpha val="2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8378" y="-23660"/>
              <a:ext cx="4789971" cy="6858000"/>
            </a:xfrm>
            <a:prstGeom prst="rect">
              <a:avLst/>
            </a:prstGeom>
          </p:spPr>
        </p:pic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26" y="2422704"/>
            <a:ext cx="2491644" cy="249164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29" y="233433"/>
            <a:ext cx="3830700" cy="953747"/>
          </a:xfrm>
          <a:prstGeom prst="rect">
            <a:avLst/>
          </a:prstGeom>
        </p:spPr>
      </p:pic>
      <p:sp>
        <p:nvSpPr>
          <p:cNvPr id="34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872321" y="1460835"/>
            <a:ext cx="3969288" cy="694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en-US" sz="2400" b="1" dirty="0">
                <a:solidFill>
                  <a:srgbClr val="FCC129"/>
                </a:solidFill>
                <a:latin typeface="Jost SemiBold" pitchFamily="2" charset="-52"/>
                <a:ea typeface="Jost SemiBold" pitchFamily="2" charset="-52"/>
              </a:rPr>
              <a:t>https://dtdim.mskobr.ru/</a:t>
            </a:r>
            <a:endParaRPr lang="ru-RU" sz="2400" b="1" dirty="0" smtClean="0">
              <a:solidFill>
                <a:srgbClr val="FCC129"/>
              </a:solidFill>
              <a:latin typeface="Jost SemiBold" pitchFamily="2" charset="-52"/>
              <a:ea typeface="Jost SemiBold" pitchFamily="2" charset="-52"/>
            </a:endParaRPr>
          </a:p>
        </p:txBody>
      </p:sp>
      <p:sp>
        <p:nvSpPr>
          <p:cNvPr id="35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5088351" y="233433"/>
            <a:ext cx="7649002" cy="694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Педагог дополнительного образования,</a:t>
            </a:r>
          </a:p>
        </p:txBody>
      </p:sp>
      <p:sp>
        <p:nvSpPr>
          <p:cNvPr id="44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7124318" y="714045"/>
            <a:ext cx="3577065" cy="480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ru-RU" sz="2400" b="1" dirty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п</a:t>
            </a: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едагог-наставник</a:t>
            </a:r>
            <a:endParaRPr lang="ru-RU" sz="2800" b="1" dirty="0" smtClean="0">
              <a:solidFill>
                <a:srgbClr val="1B4F8D"/>
              </a:solidFill>
              <a:latin typeface="Jost SemiBold" pitchFamily="2" charset="-52"/>
              <a:ea typeface="Jost SemiBold" pitchFamily="2" charset="-52"/>
            </a:endParaRPr>
          </a:p>
        </p:txBody>
      </p:sp>
      <p:sp>
        <p:nvSpPr>
          <p:cNvPr id="45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4538549" y="1042408"/>
            <a:ext cx="8748604" cy="593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rgbClr val="1B4F8D"/>
                </a:solidFill>
                <a:latin typeface="Jost SemiBold" pitchFamily="2" charset="-52"/>
                <a:ea typeface="Jost SemiBold" pitchFamily="2" charset="-52"/>
              </a:rPr>
              <a:t>ГБОУДО ДТДМ «Неоткрытые острова»</a:t>
            </a:r>
          </a:p>
        </p:txBody>
      </p:sp>
      <p:sp>
        <p:nvSpPr>
          <p:cNvPr id="46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4841609" y="1316063"/>
            <a:ext cx="8338666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sz="2800" b="1" dirty="0" err="1" smtClean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Панкратенко</a:t>
            </a:r>
            <a:r>
              <a:rPr lang="ru-RU" sz="2800" b="1" dirty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 </a:t>
            </a:r>
            <a:endParaRPr lang="ru-RU" sz="2800" b="1" dirty="0" smtClean="0">
              <a:solidFill>
                <a:srgbClr val="FCC129"/>
              </a:solidFill>
              <a:latin typeface="Jost Black" pitchFamily="2" charset="-52"/>
              <a:ea typeface="Jost Black" pitchFamily="2" charset="-52"/>
            </a:endParaRP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FCC129"/>
                </a:solidFill>
                <a:latin typeface="Jost Black" pitchFamily="2" charset="-52"/>
                <a:ea typeface="Jost Black" pitchFamily="2" charset="-52"/>
              </a:rPr>
              <a:t>Галина Юрьевна</a:t>
            </a:r>
          </a:p>
        </p:txBody>
      </p:sp>
      <p:sp>
        <p:nvSpPr>
          <p:cNvPr id="47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4636640" y="2211255"/>
            <a:ext cx="8748604" cy="593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70000"/>
              </a:lnSpc>
            </a:pPr>
            <a:r>
              <a:rPr lang="en-US" sz="2400" b="1" dirty="0" smtClean="0">
                <a:solidFill>
                  <a:srgbClr val="1F4C88"/>
                </a:solidFill>
                <a:latin typeface="Jost SemiBold" pitchFamily="2" charset="-52"/>
                <a:ea typeface="Jost SemiBold" pitchFamily="2" charset="-52"/>
              </a:rPr>
              <a:t>dorani@mail.ru</a:t>
            </a:r>
            <a:endParaRPr lang="ru-RU" sz="2400" b="1" dirty="0" smtClean="0">
              <a:solidFill>
                <a:srgbClr val="1F4C88"/>
              </a:solidFill>
              <a:latin typeface="Jost SemiBold" pitchFamily="2" charset="-52"/>
              <a:ea typeface="Jos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649675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-62204" y="73583"/>
            <a:ext cx="12316408" cy="5053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>
              <a:lnSpc>
                <a:spcPct val="80000"/>
              </a:lnSpc>
              <a:spcBef>
                <a:spcPct val="0"/>
              </a:spcBef>
              <a:buNone/>
              <a:defRPr sz="3200" b="1">
                <a:solidFill>
                  <a:srgbClr val="FCC129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 algn="ctr"/>
            <a:r>
              <a:rPr lang="ru-RU" sz="3800" dirty="0">
                <a:solidFill>
                  <a:srgbClr val="1F4C88"/>
                </a:solidFill>
              </a:rPr>
              <a:t>Нормативно-правовая база наставничества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latin typeface="Jost" pitchFamily="2" charset="-52"/>
                <a:ea typeface="Jost" pitchFamily="2" charset="-52"/>
              </a:rPr>
              <a:pPr/>
              <a:t>2</a:t>
            </a:fld>
            <a:endParaRPr lang="ru-RU" dirty="0"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125" name="Группа 124"/>
          <p:cNvGrpSpPr/>
          <p:nvPr/>
        </p:nvGrpSpPr>
        <p:grpSpPr>
          <a:xfrm>
            <a:off x="6791984" y="683752"/>
            <a:ext cx="1969821" cy="5784789"/>
            <a:chOff x="3633921" y="813762"/>
            <a:chExt cx="1969821" cy="5784789"/>
          </a:xfrm>
        </p:grpSpPr>
        <p:sp>
          <p:nvSpPr>
            <p:cNvPr id="39" name="Circle"/>
            <p:cNvSpPr/>
            <p:nvPr/>
          </p:nvSpPr>
          <p:spPr>
            <a:xfrm>
              <a:off x="4528782" y="1716026"/>
              <a:ext cx="132541" cy="13254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dirty="0">
                <a:latin typeface="Jost ExtraBold" pitchFamily="2" charset="-52"/>
                <a:ea typeface="Jost ExtraBold" pitchFamily="2" charset="-52"/>
                <a:cs typeface="Arial Black" panose="020B0604020202020204" pitchFamily="34" charset="0"/>
              </a:endParaRPr>
            </a:p>
          </p:txBody>
        </p:sp>
        <p:sp>
          <p:nvSpPr>
            <p:cNvPr id="40" name="Circle"/>
            <p:cNvSpPr/>
            <p:nvPr/>
          </p:nvSpPr>
          <p:spPr>
            <a:xfrm>
              <a:off x="4542262" y="2664099"/>
              <a:ext cx="132541" cy="13254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dirty="0">
                <a:latin typeface="Jost ExtraBold" pitchFamily="2" charset="-52"/>
                <a:ea typeface="Jost ExtraBold" pitchFamily="2" charset="-52"/>
                <a:cs typeface="Arial Black" panose="020B0604020202020204" pitchFamily="34" charset="0"/>
              </a:endParaRPr>
            </a:p>
          </p:txBody>
        </p:sp>
        <p:sp>
          <p:nvSpPr>
            <p:cNvPr id="41" name="Circle"/>
            <p:cNvSpPr/>
            <p:nvPr/>
          </p:nvSpPr>
          <p:spPr>
            <a:xfrm>
              <a:off x="4546755" y="3612172"/>
              <a:ext cx="132541" cy="13254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dirty="0">
                <a:latin typeface="Jost ExtraBold" pitchFamily="2" charset="-52"/>
                <a:ea typeface="Jost ExtraBold" pitchFamily="2" charset="-52"/>
                <a:cs typeface="Arial Black" panose="020B0604020202020204" pitchFamily="34" charset="0"/>
              </a:endParaRPr>
            </a:p>
          </p:txBody>
        </p:sp>
        <p:sp>
          <p:nvSpPr>
            <p:cNvPr id="42" name="Circle"/>
            <p:cNvSpPr/>
            <p:nvPr/>
          </p:nvSpPr>
          <p:spPr>
            <a:xfrm>
              <a:off x="4560235" y="4578219"/>
              <a:ext cx="132541" cy="13254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dirty="0">
                <a:latin typeface="Jost ExtraBold" pitchFamily="2" charset="-52"/>
                <a:ea typeface="Jost ExtraBold" pitchFamily="2" charset="-52"/>
                <a:cs typeface="Arial Black" panose="020B0604020202020204" pitchFamily="34" charset="0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3633921" y="813762"/>
              <a:ext cx="1012759" cy="1012757"/>
              <a:chOff x="3633921" y="813762"/>
              <a:chExt cx="1012759" cy="1012757"/>
            </a:xfrm>
          </p:grpSpPr>
          <p:grpSp>
            <p:nvGrpSpPr>
              <p:cNvPr id="27" name="Group"/>
              <p:cNvGrpSpPr/>
              <p:nvPr/>
            </p:nvGrpSpPr>
            <p:grpSpPr>
              <a:xfrm rot="2700000">
                <a:off x="3633922" y="813761"/>
                <a:ext cx="1012757" cy="1012759"/>
                <a:chOff x="17613" y="17615"/>
                <a:chExt cx="1908351" cy="1908351"/>
              </a:xfrm>
              <a:solidFill>
                <a:schemeClr val="accent6">
                  <a:alpha val="30000"/>
                </a:schemeClr>
              </a:solidFill>
            </p:grpSpPr>
            <p:sp>
              <p:nvSpPr>
                <p:cNvPr id="51" name="Rounded Rectangle"/>
                <p:cNvSpPr/>
                <p:nvPr/>
              </p:nvSpPr>
              <p:spPr>
                <a:xfrm>
                  <a:off x="17613" y="17615"/>
                  <a:ext cx="1908351" cy="1908351"/>
                </a:xfrm>
                <a:prstGeom prst="roundRect">
                  <a:avLst>
                    <a:gd name="adj" fmla="val 30239"/>
                  </a:avLst>
                </a:prstGeom>
                <a:solidFill>
                  <a:schemeClr val="accent1">
                    <a:lumMod val="40000"/>
                    <a:lumOff val="60000"/>
                    <a:alpha val="63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0" sx="128000" sy="128000" algn="ctr" rotWithShape="0">
                    <a:srgbClr val="D9F0FF">
                      <a:alpha val="43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dirty="0">
                    <a:solidFill>
                      <a:schemeClr val="lt1"/>
                    </a:solidFill>
                    <a:latin typeface="Oswald Light" pitchFamily="2" charset="-52"/>
                  </a:endParaRPr>
                </a:p>
              </p:txBody>
            </p:sp>
            <p:sp>
              <p:nvSpPr>
                <p:cNvPr id="50" name="Rounded Rectangle"/>
                <p:cNvSpPr/>
                <p:nvPr/>
              </p:nvSpPr>
              <p:spPr>
                <a:xfrm>
                  <a:off x="319175" y="319174"/>
                  <a:ext cx="1270001" cy="1270001"/>
                </a:xfrm>
                <a:prstGeom prst="roundRect">
                  <a:avLst>
                    <a:gd name="adj" fmla="val 30239"/>
                  </a:avLst>
                </a:prstGeom>
                <a:solidFill>
                  <a:srgbClr val="0FCAB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2800" dirty="0">
                    <a:latin typeface="Jost ExtraBold" pitchFamily="2" charset="-52"/>
                    <a:ea typeface="Jost ExtraBold" pitchFamily="2" charset="-52"/>
                    <a:cs typeface="Arial Black" panose="020B0604020202020204" pitchFamily="34" charset="0"/>
                  </a:endParaRPr>
                </a:p>
              </p:txBody>
            </p:sp>
          </p:grpSp>
          <p:sp>
            <p:nvSpPr>
              <p:cNvPr id="43" name="01"/>
              <p:cNvSpPr txBox="1"/>
              <p:nvPr/>
            </p:nvSpPr>
            <p:spPr>
              <a:xfrm>
                <a:off x="3899213" y="1096463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F0F0F0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01</a:t>
                </a: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3633924" y="2696687"/>
              <a:ext cx="1012758" cy="1012757"/>
              <a:chOff x="3633924" y="2696687"/>
              <a:chExt cx="1012758" cy="1012757"/>
            </a:xfrm>
          </p:grpSpPr>
          <p:sp>
            <p:nvSpPr>
              <p:cNvPr id="29" name="Rounded Rectangle"/>
              <p:cNvSpPr/>
              <p:nvPr/>
            </p:nvSpPr>
            <p:spPr>
              <a:xfrm rot="2700000">
                <a:off x="3633924" y="2696687"/>
                <a:ext cx="1012757" cy="1012758"/>
              </a:xfrm>
              <a:prstGeom prst="roundRect">
                <a:avLst>
                  <a:gd name="adj" fmla="val 30239"/>
                </a:avLst>
              </a:pr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33" name="Rounded Rectangle"/>
              <p:cNvSpPr/>
              <p:nvPr/>
            </p:nvSpPr>
            <p:spPr>
              <a:xfrm rot="2700000">
                <a:off x="3803309" y="2866073"/>
                <a:ext cx="673986" cy="673987"/>
              </a:xfrm>
              <a:prstGeom prst="roundRect">
                <a:avLst>
                  <a:gd name="adj" fmla="val 30239"/>
                </a:avLst>
              </a:prstGeom>
              <a:solidFill>
                <a:srgbClr val="0082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dirty="0">
                  <a:latin typeface="Jost ExtraBold" pitchFamily="2" charset="-52"/>
                  <a:ea typeface="Jost ExtraBold" pitchFamily="2" charset="-52"/>
                  <a:cs typeface="Arial Black" panose="020B0604020202020204" pitchFamily="34" charset="0"/>
                </a:endParaRPr>
              </a:p>
            </p:txBody>
          </p:sp>
          <p:sp>
            <p:nvSpPr>
              <p:cNvPr id="44" name="03"/>
              <p:cNvSpPr txBox="1"/>
              <p:nvPr/>
            </p:nvSpPr>
            <p:spPr>
              <a:xfrm>
                <a:off x="3866841" y="2988268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242423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03</a:t>
                </a: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3633924" y="4610806"/>
              <a:ext cx="1012758" cy="1012757"/>
              <a:chOff x="3633924" y="4610806"/>
              <a:chExt cx="1012758" cy="1012757"/>
            </a:xfrm>
          </p:grpSpPr>
          <p:sp>
            <p:nvSpPr>
              <p:cNvPr id="31" name="Rounded Rectangle"/>
              <p:cNvSpPr/>
              <p:nvPr/>
            </p:nvSpPr>
            <p:spPr>
              <a:xfrm rot="2700000">
                <a:off x="3633924" y="4610806"/>
                <a:ext cx="1012757" cy="1012758"/>
              </a:xfrm>
              <a:prstGeom prst="roundRect">
                <a:avLst>
                  <a:gd name="adj" fmla="val 30239"/>
                </a:avLst>
              </a:pr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38" name="Rounded Rectangle"/>
              <p:cNvSpPr/>
              <p:nvPr/>
            </p:nvSpPr>
            <p:spPr>
              <a:xfrm rot="2700000">
                <a:off x="3803309" y="4780192"/>
                <a:ext cx="673986" cy="673987"/>
              </a:xfrm>
              <a:prstGeom prst="roundRect">
                <a:avLst>
                  <a:gd name="adj" fmla="val 30239"/>
                </a:avLst>
              </a:prstGeom>
              <a:solidFill>
                <a:srgbClr val="1F4C8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dirty="0">
                  <a:latin typeface="Jost ExtraBold" pitchFamily="2" charset="-52"/>
                  <a:ea typeface="Jost ExtraBold" pitchFamily="2" charset="-52"/>
                  <a:cs typeface="Arial Black" panose="020B0604020202020204" pitchFamily="34" charset="0"/>
                </a:endParaRPr>
              </a:p>
            </p:txBody>
          </p:sp>
          <p:sp>
            <p:nvSpPr>
              <p:cNvPr id="46" name="05"/>
              <p:cNvSpPr txBox="1"/>
              <p:nvPr/>
            </p:nvSpPr>
            <p:spPr>
              <a:xfrm>
                <a:off x="3866841" y="4901881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F0F0F0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05</a:t>
                </a: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4590984" y="3653747"/>
              <a:ext cx="1012758" cy="1012757"/>
              <a:chOff x="4590984" y="3653747"/>
              <a:chExt cx="1012758" cy="1012757"/>
            </a:xfrm>
          </p:grpSpPr>
          <p:sp>
            <p:nvSpPr>
              <p:cNvPr id="30" name="Rounded Rectangle"/>
              <p:cNvSpPr/>
              <p:nvPr/>
            </p:nvSpPr>
            <p:spPr>
              <a:xfrm rot="2700000">
                <a:off x="4590984" y="3653747"/>
                <a:ext cx="1012757" cy="1012758"/>
              </a:xfrm>
              <a:prstGeom prst="roundRect">
                <a:avLst>
                  <a:gd name="adj" fmla="val 30239"/>
                </a:avLst>
              </a:pr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34" name="Rounded Rectangle"/>
              <p:cNvSpPr/>
              <p:nvPr/>
            </p:nvSpPr>
            <p:spPr>
              <a:xfrm rot="2700000">
                <a:off x="4760370" y="3823132"/>
                <a:ext cx="673986" cy="673987"/>
              </a:xfrm>
              <a:prstGeom prst="roundRect">
                <a:avLst>
                  <a:gd name="adj" fmla="val 30239"/>
                </a:avLst>
              </a:prstGeom>
              <a:solidFill>
                <a:srgbClr val="F69C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dirty="0">
                  <a:solidFill>
                    <a:schemeClr val="bg1"/>
                  </a:solidFill>
                  <a:latin typeface="Jost ExtraBold" pitchFamily="2" charset="-52"/>
                  <a:ea typeface="Jost ExtraBold" pitchFamily="2" charset="-52"/>
                  <a:cs typeface="Arial Black" panose="020B0604020202020204" pitchFamily="34" charset="0"/>
                </a:endParaRPr>
              </a:p>
            </p:txBody>
          </p:sp>
          <p:sp>
            <p:nvSpPr>
              <p:cNvPr id="47" name="04"/>
              <p:cNvSpPr txBox="1"/>
              <p:nvPr/>
            </p:nvSpPr>
            <p:spPr>
              <a:xfrm>
                <a:off x="4813831" y="3929135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F0F0F0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04</a:t>
                </a: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4590983" y="1748615"/>
              <a:ext cx="1012758" cy="1012756"/>
              <a:chOff x="4590983" y="1748615"/>
              <a:chExt cx="1012758" cy="1012756"/>
            </a:xfrm>
          </p:grpSpPr>
          <p:sp>
            <p:nvSpPr>
              <p:cNvPr id="28" name="Rounded Rectangle"/>
              <p:cNvSpPr/>
              <p:nvPr/>
            </p:nvSpPr>
            <p:spPr>
              <a:xfrm rot="2700000">
                <a:off x="4590984" y="1748614"/>
                <a:ext cx="1012756" cy="1012758"/>
              </a:xfrm>
              <a:prstGeom prst="roundRect">
                <a:avLst>
                  <a:gd name="adj" fmla="val 30239"/>
                </a:avLst>
              </a:pr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32" name="Rounded Rectangle"/>
              <p:cNvSpPr/>
              <p:nvPr/>
            </p:nvSpPr>
            <p:spPr>
              <a:xfrm rot="2700000">
                <a:off x="4760370" y="1917999"/>
                <a:ext cx="673986" cy="673987"/>
              </a:xfrm>
              <a:prstGeom prst="roundRect">
                <a:avLst>
                  <a:gd name="adj" fmla="val 30239"/>
                </a:avLst>
              </a:prstGeom>
              <a:solidFill>
                <a:srgbClr val="FCC12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dirty="0">
                  <a:solidFill>
                    <a:srgbClr val="FCC129"/>
                  </a:solidFill>
                  <a:latin typeface="Jost ExtraBold" pitchFamily="2" charset="-52"/>
                  <a:ea typeface="Jost ExtraBold" pitchFamily="2" charset="-52"/>
                  <a:cs typeface="Arial Black" panose="020B0604020202020204" pitchFamily="34" charset="0"/>
                </a:endParaRPr>
              </a:p>
            </p:txBody>
          </p:sp>
          <p:sp>
            <p:nvSpPr>
              <p:cNvPr id="48" name="02"/>
              <p:cNvSpPr txBox="1"/>
              <p:nvPr/>
            </p:nvSpPr>
            <p:spPr>
              <a:xfrm>
                <a:off x="4832521" y="2033188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F0F0F0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02</a:t>
                </a:r>
              </a:p>
            </p:txBody>
          </p:sp>
        </p:grpSp>
        <p:sp>
          <p:nvSpPr>
            <p:cNvPr id="65" name="Circle"/>
            <p:cNvSpPr/>
            <p:nvPr/>
          </p:nvSpPr>
          <p:spPr>
            <a:xfrm>
              <a:off x="4532955" y="5514728"/>
              <a:ext cx="132541" cy="132541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dirty="0">
                <a:latin typeface="Jost ExtraBold" pitchFamily="2" charset="-52"/>
                <a:ea typeface="Jost ExtraBold" pitchFamily="2" charset="-52"/>
                <a:cs typeface="Arial Black" panose="020B0604020202020204" pitchFamily="34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4589021" y="5585794"/>
              <a:ext cx="1012758" cy="1012757"/>
              <a:chOff x="4589021" y="5585794"/>
              <a:chExt cx="1012758" cy="1012757"/>
            </a:xfrm>
          </p:grpSpPr>
          <p:sp>
            <p:nvSpPr>
              <p:cNvPr id="52" name="Rounded Rectangle"/>
              <p:cNvSpPr/>
              <p:nvPr/>
            </p:nvSpPr>
            <p:spPr>
              <a:xfrm rot="2700000">
                <a:off x="4589021" y="5585794"/>
                <a:ext cx="1012757" cy="1012758"/>
              </a:xfrm>
              <a:prstGeom prst="roundRect">
                <a:avLst>
                  <a:gd name="adj" fmla="val 30239"/>
                </a:avLst>
              </a:pr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63" name="Rounded Rectangle"/>
              <p:cNvSpPr/>
              <p:nvPr/>
            </p:nvSpPr>
            <p:spPr>
              <a:xfrm rot="2700000">
                <a:off x="4758407" y="5755181"/>
                <a:ext cx="673987" cy="673987"/>
              </a:xfrm>
              <a:prstGeom prst="roundRect">
                <a:avLst>
                  <a:gd name="adj" fmla="val 30239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dirty="0">
                  <a:latin typeface="Jost ExtraBold" pitchFamily="2" charset="-52"/>
                  <a:ea typeface="Jost ExtraBold" pitchFamily="2" charset="-52"/>
                  <a:cs typeface="Arial Black" panose="020B0604020202020204" pitchFamily="34" charset="0"/>
                </a:endParaRPr>
              </a:p>
            </p:txBody>
          </p:sp>
          <p:sp>
            <p:nvSpPr>
              <p:cNvPr id="64" name="05"/>
              <p:cNvSpPr txBox="1"/>
              <p:nvPr/>
            </p:nvSpPr>
            <p:spPr>
              <a:xfrm>
                <a:off x="4836340" y="5883480"/>
                <a:ext cx="601710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defTabSz="457200">
                  <a:defRPr sz="2800" b="0">
                    <a:solidFill>
                      <a:srgbClr val="F0F0F0"/>
                    </a:solidFill>
                    <a:latin typeface="Montserrat Bold"/>
                    <a:ea typeface="Montserrat Bold"/>
                    <a:cs typeface="Montserrat Bold"/>
                    <a:sym typeface="Montserrat Bold"/>
                  </a:defRPr>
                </a:lvl1pPr>
              </a:lstStyle>
              <a:p>
                <a:r>
                  <a:rPr sz="2400" dirty="0" smtClean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0</a:t>
                </a:r>
                <a:r>
                  <a:rPr lang="ru-RU" sz="2400" dirty="0" smtClean="0">
                    <a:solidFill>
                      <a:schemeClr val="bg1"/>
                    </a:solidFill>
                    <a:latin typeface="Jost ExtraBold" pitchFamily="2" charset="-52"/>
                    <a:ea typeface="Jost ExtraBold" pitchFamily="2" charset="-52"/>
                  </a:rPr>
                  <a:t>6</a:t>
                </a:r>
                <a:endParaRPr sz="2400" dirty="0">
                  <a:solidFill>
                    <a:schemeClr val="bg1"/>
                  </a:solidFill>
                  <a:latin typeface="Jost ExtraBold" pitchFamily="2" charset="-52"/>
                  <a:ea typeface="Jost ExtraBold" pitchFamily="2" charset="-52"/>
                </a:endParaRPr>
              </a:p>
            </p:txBody>
          </p:sp>
        </p:grpSp>
      </p:grpSp>
      <p:grpSp>
        <p:nvGrpSpPr>
          <p:cNvPr id="17" name="Группа 16"/>
          <p:cNvGrpSpPr/>
          <p:nvPr/>
        </p:nvGrpSpPr>
        <p:grpSpPr>
          <a:xfrm>
            <a:off x="263406" y="578949"/>
            <a:ext cx="6501894" cy="6160920"/>
            <a:chOff x="5814514" y="656778"/>
            <a:chExt cx="6501894" cy="6160920"/>
          </a:xfrm>
        </p:grpSpPr>
        <p:sp>
          <p:nvSpPr>
            <p:cNvPr id="68" name="Lorem ipsum dolor sit amet, consectetur adipiscing elit, sed do eiusmod tempor incididunt ut labore et dolore magna aliqua."/>
            <p:cNvSpPr/>
            <p:nvPr/>
          </p:nvSpPr>
          <p:spPr>
            <a:xfrm>
              <a:off x="6253086" y="656778"/>
              <a:ext cx="4659121" cy="398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Паспорт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национального проекта «Образование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5817377" y="735981"/>
              <a:ext cx="340827" cy="340829"/>
              <a:chOff x="3928795" y="1525869"/>
              <a:chExt cx="588090" cy="588093"/>
            </a:xfrm>
          </p:grpSpPr>
          <p:sp>
            <p:nvSpPr>
              <p:cNvPr id="69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70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sp>
          <p:nvSpPr>
            <p:cNvPr id="102" name="Lorem ipsum dolor sit amet, consectetur adipiscing elit, sed do eiusmod tempor incididunt ut labore et dolore magna aliqua."/>
            <p:cNvSpPr/>
            <p:nvPr/>
          </p:nvSpPr>
          <p:spPr>
            <a:xfrm>
              <a:off x="6228821" y="1084024"/>
              <a:ext cx="5822152" cy="94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Федеральные проекты </a:t>
              </a:r>
              <a:endParaRPr lang="ru-RU" sz="1600" dirty="0" smtClean="0">
                <a:solidFill>
                  <a:srgbClr val="1F4C88"/>
                </a:solidFill>
                <a:latin typeface="Jost Light" pitchFamily="2" charset="-52"/>
                <a:ea typeface="Jost Light" pitchFamily="2" charset="-52"/>
              </a:endParaRPr>
            </a:p>
            <a:p>
              <a:pPr>
                <a:lnSpc>
                  <a:spcPts val="22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Учитель будущего», 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Молодые 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профессионалы»,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«Современная школа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03" name="Lorem ipsum dolor sit amet, consectetur adipiscing elit, sed do eiusmod tempor incididunt ut labore et dolore magna aliqua."/>
            <p:cNvSpPr/>
            <p:nvPr/>
          </p:nvSpPr>
          <p:spPr>
            <a:xfrm>
              <a:off x="6253086" y="2062190"/>
              <a:ext cx="5634113" cy="974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ts val="17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Письмо Министерства просвещения РФ от 23 января 2020 г. </a:t>
              </a:r>
              <a:endParaRPr lang="ru-RU" sz="1600" dirty="0" smtClean="0">
                <a:solidFill>
                  <a:srgbClr val="1F4C88"/>
                </a:solidFill>
                <a:latin typeface="Jost Light" pitchFamily="2" charset="-52"/>
                <a:ea typeface="Jost Light" pitchFamily="2" charset="-52"/>
              </a:endParaRPr>
            </a:p>
            <a:p>
              <a:pPr>
                <a:lnSpc>
                  <a:spcPts val="17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Montserrat" pitchFamily="2" charset="-52"/>
                  <a:ea typeface="Jost Light" pitchFamily="2" charset="-52"/>
                </a:rPr>
                <a:t>№</a:t>
              </a:r>
              <a:r>
                <a:rPr lang="ru-RU" sz="1600" dirty="0" smtClean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 </a:t>
              </a: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МР-42/02</a:t>
              </a:r>
            </a:p>
            <a:p>
              <a:pPr>
                <a:lnSpc>
                  <a:spcPts val="17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«О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направлении целевой модели наставничества и методических рекомендаций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04" name="Lorem ipsum dolor sit amet, consectetur adipiscing elit, sed do eiusmod tempor incididunt ut labore et dolore magna aliqua."/>
            <p:cNvSpPr/>
            <p:nvPr/>
          </p:nvSpPr>
          <p:spPr>
            <a:xfrm>
              <a:off x="6228822" y="3066004"/>
              <a:ext cx="5614464" cy="94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Приказ Минтруда России от 22 сентября 2021 г. </a:t>
              </a:r>
              <a:r>
                <a:rPr lang="ru-RU" sz="1600" dirty="0">
                  <a:solidFill>
                    <a:srgbClr val="1F4C88"/>
                  </a:solidFill>
                  <a:latin typeface="Montserrat" pitchFamily="2" charset="-52"/>
                  <a:ea typeface="Jost Light" pitchFamily="2" charset="-52"/>
                </a:rPr>
                <a:t>№</a:t>
              </a:r>
              <a:r>
                <a:rPr lang="ru-RU" sz="1600" dirty="0" smtClean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 </a:t>
              </a: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652н</a:t>
              </a:r>
            </a:p>
            <a:p>
              <a:pPr>
                <a:lnSpc>
                  <a:spcPts val="22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«Об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утверждении профессионального стандарта </a:t>
              </a:r>
              <a:endParaRPr lang="ru-RU" sz="1600" dirty="0" smtClean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  <a:p>
              <a:pPr>
                <a:lnSpc>
                  <a:spcPts val="22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Педагог дополнительного образования детей и взрослых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05" name="Lorem ipsum dolor sit amet, consectetur adipiscing elit, sed do eiusmod tempor incididunt ut labore et dolore magna aliqua."/>
            <p:cNvSpPr/>
            <p:nvPr/>
          </p:nvSpPr>
          <p:spPr>
            <a:xfrm>
              <a:off x="6228821" y="4044170"/>
              <a:ext cx="6087587" cy="1795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Письмо Министерства просвещения РФ и </a:t>
              </a:r>
              <a:r>
                <a:rPr lang="ru-RU" sz="1600" dirty="0" smtClean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Профсоюза работников </a:t>
              </a: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народного образования и науки РФ от 21 декабря 2021 г. </a:t>
              </a:r>
              <a:endParaRPr lang="ru-RU" sz="1600" dirty="0" smtClean="0">
                <a:solidFill>
                  <a:srgbClr val="1F4C88"/>
                </a:solidFill>
                <a:latin typeface="Jost Light" pitchFamily="2" charset="-52"/>
                <a:ea typeface="Jost Light" pitchFamily="2" charset="-52"/>
              </a:endParaRPr>
            </a:p>
            <a:p>
              <a:pPr>
                <a:lnSpc>
                  <a:spcPts val="22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Montserrat" pitchFamily="2" charset="-52"/>
                  <a:ea typeface="Jost Light" pitchFamily="2" charset="-52"/>
                </a:rPr>
                <a:t>№ </a:t>
              </a:r>
              <a:r>
                <a:rPr lang="ru-RU" sz="1600" dirty="0" smtClean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АЗ-1128/08/657</a:t>
              </a:r>
            </a:p>
            <a:p>
              <a:pPr>
                <a:lnSpc>
                  <a:spcPts val="22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«О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направлении методических рекомендаций по разработке и внедрению системы (целевой модели) наставничества педагогических работников в образовательных организациях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sp>
          <p:nvSpPr>
            <p:cNvPr id="106" name="Lorem ipsum dolor sit amet, consectetur adipiscing elit, sed do eiusmod tempor incididunt ut labore et dolore magna aliqua."/>
            <p:cNvSpPr/>
            <p:nvPr/>
          </p:nvSpPr>
          <p:spPr>
            <a:xfrm>
              <a:off x="6228821" y="5868720"/>
              <a:ext cx="5614465" cy="94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120000"/>
                </a:lnSpc>
                <a:defRPr sz="2200" b="0">
                  <a:solidFill>
                    <a:srgbClr val="7F818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ru-RU" sz="1600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Распоряжение Правительства РФ от 24.06.2022 </a:t>
              </a:r>
              <a:r>
                <a:rPr lang="ru-RU" sz="1600" dirty="0">
                  <a:solidFill>
                    <a:srgbClr val="1F4C88"/>
                  </a:solidFill>
                  <a:latin typeface="Montserrat" pitchFamily="2" charset="-52"/>
                  <a:ea typeface="Jost Light" pitchFamily="2" charset="-52"/>
                </a:rPr>
                <a:t>№ </a:t>
              </a:r>
              <a:r>
                <a:rPr lang="ru-RU" sz="1600" dirty="0" smtClean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rPr>
                <a:t>1688-р</a:t>
              </a:r>
              <a:endParaRPr lang="ru-RU" sz="1600" dirty="0">
                <a:solidFill>
                  <a:srgbClr val="1F4C88"/>
                </a:solidFill>
                <a:latin typeface="Jost Light" pitchFamily="2" charset="-52"/>
                <a:ea typeface="Jost Light" pitchFamily="2" charset="-52"/>
              </a:endParaRPr>
            </a:p>
            <a:p>
              <a:pPr>
                <a:lnSpc>
                  <a:spcPts val="2200"/>
                </a:lnSpc>
              </a:pP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«Концепция </a:t>
              </a:r>
              <a:r>
                <a: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подготовки педагогических кадров для системы образования на период до 2030 г</a:t>
              </a:r>
              <a:r>
                <a: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rPr>
                <a:t>.»</a:t>
              </a:r>
              <a:endParaRPr sz="1600" dirty="0">
                <a:solidFill>
                  <a:srgbClr val="1F4C88"/>
                </a:solidFill>
                <a:latin typeface="Jost" pitchFamily="2" charset="-52"/>
                <a:ea typeface="Jost" pitchFamily="2" charset="-52"/>
              </a:endParaRPr>
            </a:p>
          </p:txBody>
        </p:sp>
        <p:grpSp>
          <p:nvGrpSpPr>
            <p:cNvPr id="107" name="Группа 106"/>
            <p:cNvGrpSpPr/>
            <p:nvPr/>
          </p:nvGrpSpPr>
          <p:grpSpPr>
            <a:xfrm>
              <a:off x="5814514" y="1355547"/>
              <a:ext cx="340827" cy="340829"/>
              <a:chOff x="3928795" y="1525869"/>
              <a:chExt cx="588090" cy="588093"/>
            </a:xfrm>
          </p:grpSpPr>
          <p:sp>
            <p:nvSpPr>
              <p:cNvPr id="108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109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grpSp>
          <p:nvGrpSpPr>
            <p:cNvPr id="110" name="Группа 109"/>
            <p:cNvGrpSpPr/>
            <p:nvPr/>
          </p:nvGrpSpPr>
          <p:grpSpPr>
            <a:xfrm>
              <a:off x="5814514" y="2334011"/>
              <a:ext cx="340827" cy="340829"/>
              <a:chOff x="3928795" y="1525869"/>
              <a:chExt cx="588090" cy="588093"/>
            </a:xfrm>
          </p:grpSpPr>
          <p:sp>
            <p:nvSpPr>
              <p:cNvPr id="111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112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grpSp>
          <p:nvGrpSpPr>
            <p:cNvPr id="113" name="Группа 112"/>
            <p:cNvGrpSpPr/>
            <p:nvPr/>
          </p:nvGrpSpPr>
          <p:grpSpPr>
            <a:xfrm>
              <a:off x="5814514" y="3373020"/>
              <a:ext cx="340827" cy="340829"/>
              <a:chOff x="3928795" y="1525869"/>
              <a:chExt cx="588090" cy="588093"/>
            </a:xfrm>
          </p:grpSpPr>
          <p:sp>
            <p:nvSpPr>
              <p:cNvPr id="114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115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grpSp>
          <p:nvGrpSpPr>
            <p:cNvPr id="116" name="Группа 115"/>
            <p:cNvGrpSpPr/>
            <p:nvPr/>
          </p:nvGrpSpPr>
          <p:grpSpPr>
            <a:xfrm>
              <a:off x="5814514" y="4832421"/>
              <a:ext cx="340827" cy="340829"/>
              <a:chOff x="3928795" y="1525869"/>
              <a:chExt cx="588090" cy="588093"/>
            </a:xfrm>
          </p:grpSpPr>
          <p:sp>
            <p:nvSpPr>
              <p:cNvPr id="117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118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grpSp>
          <p:nvGrpSpPr>
            <p:cNvPr id="119" name="Группа 118"/>
            <p:cNvGrpSpPr/>
            <p:nvPr/>
          </p:nvGrpSpPr>
          <p:grpSpPr>
            <a:xfrm>
              <a:off x="5814514" y="6205541"/>
              <a:ext cx="340827" cy="340829"/>
              <a:chOff x="3928795" y="1525869"/>
              <a:chExt cx="588090" cy="588093"/>
            </a:xfrm>
          </p:grpSpPr>
          <p:sp>
            <p:nvSpPr>
              <p:cNvPr id="120" name="Circle"/>
              <p:cNvSpPr/>
              <p:nvPr/>
            </p:nvSpPr>
            <p:spPr>
              <a:xfrm>
                <a:off x="3928795" y="1525869"/>
                <a:ext cx="588090" cy="588093"/>
              </a:xfrm>
              <a:prstGeom prst="ellipse">
                <a:avLst/>
              </a:prstGeom>
              <a:solidFill>
                <a:srgbClr val="0FCA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solidFill>
                    <a:srgbClr val="0FCAB7"/>
                  </a:solidFill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  <p:sp>
            <p:nvSpPr>
              <p:cNvPr id="121" name="Graphic 48"/>
              <p:cNvSpPr/>
              <p:nvPr/>
            </p:nvSpPr>
            <p:spPr>
              <a:xfrm>
                <a:off x="4087309" y="1730934"/>
                <a:ext cx="266925" cy="1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0985" extrusionOk="0">
                    <a:moveTo>
                      <a:pt x="10679" y="20063"/>
                    </a:moveTo>
                    <a:lnTo>
                      <a:pt x="20565" y="5375"/>
                    </a:lnTo>
                    <a:cubicBezTo>
                      <a:pt x="21393" y="4146"/>
                      <a:pt x="21393" y="2152"/>
                      <a:pt x="20565" y="923"/>
                    </a:cubicBezTo>
                    <a:cubicBezTo>
                      <a:pt x="19738" y="-307"/>
                      <a:pt x="18396" y="-307"/>
                      <a:pt x="17568" y="923"/>
                    </a:cubicBezTo>
                    <a:lnTo>
                      <a:pt x="9181" y="13386"/>
                    </a:lnTo>
                    <a:lnTo>
                      <a:pt x="3618" y="5119"/>
                    </a:lnTo>
                    <a:cubicBezTo>
                      <a:pt x="2790" y="3889"/>
                      <a:pt x="1448" y="3889"/>
                      <a:pt x="621" y="5119"/>
                    </a:cubicBezTo>
                    <a:cubicBezTo>
                      <a:pt x="-207" y="6349"/>
                      <a:pt x="-207" y="8342"/>
                      <a:pt x="621" y="9572"/>
                    </a:cubicBezTo>
                    <a:lnTo>
                      <a:pt x="7682" y="20063"/>
                    </a:lnTo>
                    <a:cubicBezTo>
                      <a:pt x="8509" y="21292"/>
                      <a:pt x="9851" y="21293"/>
                      <a:pt x="10678" y="20064"/>
                    </a:cubicBezTo>
                    <a:lnTo>
                      <a:pt x="10679" y="2006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</p:grpSp>
      <p:grpSp>
        <p:nvGrpSpPr>
          <p:cNvPr id="21" name="Группа 20"/>
          <p:cNvGrpSpPr/>
          <p:nvPr/>
        </p:nvGrpSpPr>
        <p:grpSpPr>
          <a:xfrm>
            <a:off x="8398648" y="2396929"/>
            <a:ext cx="4242605" cy="3289697"/>
            <a:chOff x="-44756" y="1655389"/>
            <a:chExt cx="4242605" cy="3289697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-44756" y="1655389"/>
              <a:ext cx="4192094" cy="1182779"/>
              <a:chOff x="-44756" y="1655389"/>
              <a:chExt cx="4192094" cy="1182779"/>
            </a:xfrm>
          </p:grpSpPr>
          <p:sp>
            <p:nvSpPr>
              <p:cNvPr id="24" name="Shape"/>
              <p:cNvSpPr/>
              <p:nvPr/>
            </p:nvSpPr>
            <p:spPr>
              <a:xfrm rot="10800000">
                <a:off x="-44756" y="1655389"/>
                <a:ext cx="3787867" cy="1182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87" extrusionOk="0">
                    <a:moveTo>
                      <a:pt x="0" y="16"/>
                    </a:moveTo>
                    <a:lnTo>
                      <a:pt x="7" y="21587"/>
                    </a:lnTo>
                    <a:lnTo>
                      <a:pt x="17410" y="21547"/>
                    </a:lnTo>
                    <a:cubicBezTo>
                      <a:pt x="17666" y="21511"/>
                      <a:pt x="17917" y="21362"/>
                      <a:pt x="18153" y="21109"/>
                    </a:cubicBezTo>
                    <a:cubicBezTo>
                      <a:pt x="18338" y="20910"/>
                      <a:pt x="18511" y="20650"/>
                      <a:pt x="18668" y="20333"/>
                    </a:cubicBezTo>
                    <a:lnTo>
                      <a:pt x="20907" y="14756"/>
                    </a:lnTo>
                    <a:cubicBezTo>
                      <a:pt x="21352" y="13706"/>
                      <a:pt x="21600" y="12224"/>
                      <a:pt x="21589" y="10681"/>
                    </a:cubicBezTo>
                    <a:cubicBezTo>
                      <a:pt x="21578" y="9200"/>
                      <a:pt x="21329" y="7794"/>
                      <a:pt x="20899" y="6792"/>
                    </a:cubicBezTo>
                    <a:lnTo>
                      <a:pt x="18915" y="1746"/>
                    </a:lnTo>
                    <a:cubicBezTo>
                      <a:pt x="18708" y="1194"/>
                      <a:pt x="18459" y="755"/>
                      <a:pt x="18182" y="455"/>
                    </a:cubicBezTo>
                    <a:cubicBezTo>
                      <a:pt x="17894" y="142"/>
                      <a:pt x="17582" y="-13"/>
                      <a:pt x="17268" y="1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Oswald Light" pitchFamily="2" charset="-52"/>
                </a:endParaRPr>
              </a:p>
            </p:txBody>
          </p:sp>
          <p:sp>
            <p:nvSpPr>
              <p:cNvPr id="122" name="Lorem ipsum dolor sit amet, consectetur adipiscing elit, sed do eiusmod tempor incididunt ut labore et dolore magna aliqua."/>
              <p:cNvSpPr/>
              <p:nvPr/>
            </p:nvSpPr>
            <p:spPr>
              <a:xfrm>
                <a:off x="526187" y="1759713"/>
                <a:ext cx="3621151" cy="9489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lnSpc>
                    <a:spcPct val="120000"/>
                  </a:lnSpc>
                  <a:defRPr sz="2200" b="0">
                    <a:solidFill>
                      <a:srgbClr val="7F818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Программа 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развития </a:t>
                </a: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ГБОУДО </a:t>
                </a:r>
              </a:p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ДТДМ 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«Неоткрытые острова» </a:t>
                </a:r>
                <a:endPara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на 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2020-2025 годы</a:t>
                </a:r>
                <a:endParaRPr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-44756" y="3460192"/>
              <a:ext cx="4242605" cy="1484894"/>
              <a:chOff x="-44756" y="3460192"/>
              <a:chExt cx="4242605" cy="1484894"/>
            </a:xfrm>
          </p:grpSpPr>
          <p:sp>
            <p:nvSpPr>
              <p:cNvPr id="25" name="Shape"/>
              <p:cNvSpPr/>
              <p:nvPr/>
            </p:nvSpPr>
            <p:spPr>
              <a:xfrm rot="10800000">
                <a:off x="-44756" y="3460192"/>
                <a:ext cx="3844540" cy="148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87" extrusionOk="0">
                    <a:moveTo>
                      <a:pt x="0" y="16"/>
                    </a:moveTo>
                    <a:lnTo>
                      <a:pt x="7" y="21587"/>
                    </a:lnTo>
                    <a:lnTo>
                      <a:pt x="17410" y="21547"/>
                    </a:lnTo>
                    <a:cubicBezTo>
                      <a:pt x="17666" y="21511"/>
                      <a:pt x="17917" y="21362"/>
                      <a:pt x="18153" y="21109"/>
                    </a:cubicBezTo>
                    <a:cubicBezTo>
                      <a:pt x="18338" y="20910"/>
                      <a:pt x="18511" y="20650"/>
                      <a:pt x="18668" y="20333"/>
                    </a:cubicBezTo>
                    <a:lnTo>
                      <a:pt x="20907" y="14756"/>
                    </a:lnTo>
                    <a:cubicBezTo>
                      <a:pt x="21352" y="13706"/>
                      <a:pt x="21600" y="12224"/>
                      <a:pt x="21589" y="10681"/>
                    </a:cubicBezTo>
                    <a:cubicBezTo>
                      <a:pt x="21578" y="9200"/>
                      <a:pt x="21329" y="7794"/>
                      <a:pt x="20899" y="6792"/>
                    </a:cubicBezTo>
                    <a:lnTo>
                      <a:pt x="18915" y="1746"/>
                    </a:lnTo>
                    <a:cubicBezTo>
                      <a:pt x="18708" y="1194"/>
                      <a:pt x="18459" y="755"/>
                      <a:pt x="18182" y="455"/>
                    </a:cubicBezTo>
                    <a:cubicBezTo>
                      <a:pt x="17894" y="142"/>
                      <a:pt x="17582" y="-13"/>
                      <a:pt x="17268" y="1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0" sx="128000" sy="128000" algn="ctr" rotWithShape="0">
                  <a:srgbClr val="D9F0FF">
                    <a:alpha val="4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Oswald Light" pitchFamily="2" charset="-52"/>
                </a:endParaRPr>
              </a:p>
            </p:txBody>
          </p:sp>
          <p:sp>
            <p:nvSpPr>
              <p:cNvPr id="123" name="Lorem ipsum dolor sit amet, consectetur adipiscing elit, sed do eiusmod tempor incididunt ut labore et dolore magna aliqua."/>
              <p:cNvSpPr/>
              <p:nvPr/>
            </p:nvSpPr>
            <p:spPr>
              <a:xfrm>
                <a:off x="576698" y="3624931"/>
                <a:ext cx="3621151" cy="1222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lnSpc>
                    <a:spcPct val="120000"/>
                  </a:lnSpc>
                  <a:defRPr sz="2200" b="0">
                    <a:solidFill>
                      <a:srgbClr val="7F8189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Положение 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ГБОУДО ДТДМ «Неоткрытые острова» </a:t>
                </a:r>
                <a:endPara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«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О наставничестве» </a:t>
                </a:r>
                <a:endParaRPr lang="ru-RU" sz="1600" dirty="0" smtClean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  <a:p>
                <a:pPr>
                  <a:lnSpc>
                    <a:spcPts val="22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(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приказ </a:t>
                </a:r>
                <a:r>
                  <a:rPr lang="ru-RU" sz="1600" dirty="0">
                    <a:solidFill>
                      <a:srgbClr val="1F4C88"/>
                    </a:solidFill>
                    <a:latin typeface="Montserrat" pitchFamily="2" charset="-52"/>
                    <a:ea typeface="Jost Light" pitchFamily="2" charset="-52"/>
                  </a:rPr>
                  <a:t>№</a:t>
                </a: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 </a:t>
                </a:r>
                <a:r>
                  <a: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70/б от 31.08.2021 г</a:t>
                </a:r>
                <a:r>
                  <a:rPr lang="ru-RU" sz="16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.)</a:t>
                </a:r>
                <a:endParaRPr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</p:grpSp>
      </p:grpSp>
      <p:pic>
        <p:nvPicPr>
          <p:cNvPr id="2" name="LONG INSPIRA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21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8182" numSld="999" showWhenStopped="0">
                <p:cTn id="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3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sp>
        <p:nvSpPr>
          <p:cNvPr id="167" name="Shape"/>
          <p:cNvSpPr/>
          <p:nvPr/>
        </p:nvSpPr>
        <p:spPr>
          <a:xfrm>
            <a:off x="-30624" y="3449415"/>
            <a:ext cx="12222624" cy="400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347" extrusionOk="0">
                <a:moveTo>
                  <a:pt x="21191" y="0"/>
                </a:moveTo>
                <a:cubicBezTo>
                  <a:pt x="21174" y="-4"/>
                  <a:pt x="21157" y="166"/>
                  <a:pt x="21142" y="525"/>
                </a:cubicBezTo>
                <a:cubicBezTo>
                  <a:pt x="21110" y="1281"/>
                  <a:pt x="21090" y="2709"/>
                  <a:pt x="21091" y="4239"/>
                </a:cubicBezTo>
                <a:lnTo>
                  <a:pt x="21091" y="6281"/>
                </a:lnTo>
                <a:lnTo>
                  <a:pt x="161" y="6281"/>
                </a:lnTo>
                <a:cubicBezTo>
                  <a:pt x="138" y="6281"/>
                  <a:pt x="120" y="6268"/>
                  <a:pt x="105" y="6300"/>
                </a:cubicBezTo>
                <a:cubicBezTo>
                  <a:pt x="90" y="6333"/>
                  <a:pt x="79" y="6401"/>
                  <a:pt x="69" y="6534"/>
                </a:cubicBezTo>
                <a:cubicBezTo>
                  <a:pt x="40" y="6979"/>
                  <a:pt x="17" y="7946"/>
                  <a:pt x="7" y="9159"/>
                </a:cubicBezTo>
                <a:cubicBezTo>
                  <a:pt x="2" y="9638"/>
                  <a:pt x="0" y="10145"/>
                  <a:pt x="0" y="10656"/>
                </a:cubicBezTo>
                <a:cubicBezTo>
                  <a:pt x="0" y="11175"/>
                  <a:pt x="3" y="11689"/>
                  <a:pt x="7" y="12173"/>
                </a:cubicBezTo>
                <a:cubicBezTo>
                  <a:pt x="18" y="13388"/>
                  <a:pt x="41" y="14354"/>
                  <a:pt x="70" y="14798"/>
                </a:cubicBezTo>
                <a:cubicBezTo>
                  <a:pt x="79" y="14931"/>
                  <a:pt x="90" y="14999"/>
                  <a:pt x="105" y="15031"/>
                </a:cubicBezTo>
                <a:cubicBezTo>
                  <a:pt x="120" y="15064"/>
                  <a:pt x="138" y="15070"/>
                  <a:pt x="161" y="15070"/>
                </a:cubicBezTo>
                <a:lnTo>
                  <a:pt x="21091" y="15070"/>
                </a:lnTo>
                <a:lnTo>
                  <a:pt x="21091" y="17462"/>
                </a:lnTo>
                <a:cubicBezTo>
                  <a:pt x="21092" y="18695"/>
                  <a:pt x="21106" y="19865"/>
                  <a:pt x="21130" y="20593"/>
                </a:cubicBezTo>
                <a:cubicBezTo>
                  <a:pt x="21160" y="21497"/>
                  <a:pt x="21200" y="21596"/>
                  <a:pt x="21232" y="20846"/>
                </a:cubicBezTo>
                <a:lnTo>
                  <a:pt x="21534" y="14584"/>
                </a:lnTo>
                <a:cubicBezTo>
                  <a:pt x="21576" y="13744"/>
                  <a:pt x="21600" y="11853"/>
                  <a:pt x="21593" y="9937"/>
                </a:cubicBezTo>
                <a:cubicBezTo>
                  <a:pt x="21590" y="9212"/>
                  <a:pt x="21582" y="8547"/>
                  <a:pt x="21571" y="7992"/>
                </a:cubicBezTo>
                <a:cubicBezTo>
                  <a:pt x="21560" y="7434"/>
                  <a:pt x="21547" y="6973"/>
                  <a:pt x="21531" y="6689"/>
                </a:cubicBezTo>
                <a:lnTo>
                  <a:pt x="21239" y="564"/>
                </a:lnTo>
                <a:cubicBezTo>
                  <a:pt x="21224" y="196"/>
                  <a:pt x="21207" y="4"/>
                  <a:pt x="21191" y="0"/>
                </a:cubicBezTo>
                <a:close/>
              </a:path>
            </a:pathLst>
          </a:custGeom>
          <a:solidFill>
            <a:srgbClr val="FCC1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942069" y="3194069"/>
            <a:ext cx="1919712" cy="1603745"/>
            <a:chOff x="2506643" y="2973351"/>
            <a:chExt cx="1919712" cy="1603745"/>
          </a:xfrm>
        </p:grpSpPr>
        <p:grpSp>
          <p:nvGrpSpPr>
            <p:cNvPr id="84" name="Группа 83">
              <a:extLst>
                <a:ext uri="{FF2B5EF4-FFF2-40B4-BE49-F238E27FC236}">
                  <a16:creationId xmlns:a16="http://schemas.microsoft.com/office/drawing/2014/main" id="{2EC90C4F-1238-E94C-5697-1F395BA886A1}"/>
                </a:ext>
              </a:extLst>
            </p:cNvPr>
            <p:cNvGrpSpPr/>
            <p:nvPr/>
          </p:nvGrpSpPr>
          <p:grpSpPr>
            <a:xfrm>
              <a:off x="2506643" y="3799173"/>
              <a:ext cx="1919712" cy="777923"/>
              <a:chOff x="704027" y="2786568"/>
              <a:chExt cx="3016155" cy="777923"/>
            </a:xfrm>
          </p:grpSpPr>
          <p:sp>
            <p:nvSpPr>
              <p:cNvPr id="85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704027" y="2786568"/>
                <a:ext cx="3016155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86" name="Скругленный прямоугольник 85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802455" y="2900165"/>
                <a:ext cx="2817803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600" dirty="0" smtClean="0">
                    <a:solidFill>
                      <a:srgbClr val="1F4C88"/>
                    </a:solidFill>
                    <a:effectLst/>
                    <a:latin typeface="Jost Medium" pitchFamily="2" charset="-52"/>
                    <a:ea typeface="Jost Medium" pitchFamily="2" charset="-52"/>
                  </a:rPr>
                  <a:t>Методическая служба</a:t>
                </a:r>
                <a:endParaRPr lang="ru-RU" sz="1600" dirty="0">
                  <a:solidFill>
                    <a:srgbClr val="1F4C88"/>
                  </a:solidFill>
                  <a:effectLst/>
                  <a:latin typeface="Jost Medium" pitchFamily="2" charset="-52"/>
                  <a:ea typeface="Jost Medium" pitchFamily="2" charset="-52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3002002" y="2973351"/>
              <a:ext cx="900000" cy="900000"/>
              <a:chOff x="2177879" y="2068809"/>
              <a:chExt cx="1180140" cy="1180140"/>
            </a:xfrm>
          </p:grpSpPr>
          <p:sp>
            <p:nvSpPr>
              <p:cNvPr id="168" name="Овал 167"/>
              <p:cNvSpPr/>
              <p:nvPr/>
            </p:nvSpPr>
            <p:spPr>
              <a:xfrm>
                <a:off x="2177879" y="2068809"/>
                <a:ext cx="1180140" cy="1180140"/>
              </a:xfrm>
              <a:prstGeom prst="ellipse">
                <a:avLst/>
              </a:prstGeom>
              <a:solidFill>
                <a:srgbClr val="0082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1F4C88"/>
                  </a:solidFill>
                </a:endParaRPr>
              </a:p>
            </p:txBody>
          </p:sp>
          <p:sp>
            <p:nvSpPr>
              <p:cNvPr id="164" name="Graphic 192">
                <a:extLst>
                  <a:ext uri="{FF2B5EF4-FFF2-40B4-BE49-F238E27FC236}">
                    <a16:creationId xmlns:a16="http://schemas.microsoft.com/office/drawing/2014/main" id="{E1FDE509-0C7A-8B4A-831E-9C75F52C5919}"/>
                  </a:ext>
                </a:extLst>
              </p:cNvPr>
              <p:cNvSpPr/>
              <p:nvPr/>
            </p:nvSpPr>
            <p:spPr>
              <a:xfrm>
                <a:off x="2420000" y="2299710"/>
                <a:ext cx="695899" cy="718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8" extrusionOk="0">
                    <a:moveTo>
                      <a:pt x="2090" y="7044"/>
                    </a:moveTo>
                    <a:cubicBezTo>
                      <a:pt x="2090" y="7600"/>
                      <a:pt x="1622" y="8050"/>
                      <a:pt x="1045" y="8050"/>
                    </a:cubicBezTo>
                    <a:cubicBezTo>
                      <a:pt x="468" y="8050"/>
                      <a:pt x="0" y="7600"/>
                      <a:pt x="0" y="7044"/>
                    </a:cubicBezTo>
                    <a:cubicBezTo>
                      <a:pt x="0" y="6488"/>
                      <a:pt x="468" y="6038"/>
                      <a:pt x="1045" y="6038"/>
                    </a:cubicBezTo>
                    <a:cubicBezTo>
                      <a:pt x="1622" y="6038"/>
                      <a:pt x="2090" y="6488"/>
                      <a:pt x="2090" y="7044"/>
                    </a:cubicBezTo>
                    <a:close/>
                    <a:moveTo>
                      <a:pt x="1742" y="671"/>
                    </a:moveTo>
                    <a:cubicBezTo>
                      <a:pt x="1165" y="671"/>
                      <a:pt x="697" y="1121"/>
                      <a:pt x="697" y="1677"/>
                    </a:cubicBezTo>
                    <a:cubicBezTo>
                      <a:pt x="697" y="2233"/>
                      <a:pt x="1165" y="2683"/>
                      <a:pt x="1742" y="2683"/>
                    </a:cubicBezTo>
                    <a:cubicBezTo>
                      <a:pt x="2319" y="2683"/>
                      <a:pt x="2787" y="2233"/>
                      <a:pt x="2787" y="1677"/>
                    </a:cubicBezTo>
                    <a:cubicBezTo>
                      <a:pt x="2787" y="1121"/>
                      <a:pt x="2319" y="671"/>
                      <a:pt x="1742" y="671"/>
                    </a:cubicBezTo>
                    <a:close/>
                    <a:moveTo>
                      <a:pt x="1742" y="11405"/>
                    </a:moveTo>
                    <a:cubicBezTo>
                      <a:pt x="1165" y="11405"/>
                      <a:pt x="697" y="11855"/>
                      <a:pt x="697" y="12411"/>
                    </a:cubicBezTo>
                    <a:cubicBezTo>
                      <a:pt x="697" y="12967"/>
                      <a:pt x="1165" y="13417"/>
                      <a:pt x="1742" y="13417"/>
                    </a:cubicBezTo>
                    <a:cubicBezTo>
                      <a:pt x="2319" y="13417"/>
                      <a:pt x="2787" y="12967"/>
                      <a:pt x="2787" y="12411"/>
                    </a:cubicBezTo>
                    <a:cubicBezTo>
                      <a:pt x="2787" y="11855"/>
                      <a:pt x="2319" y="11405"/>
                      <a:pt x="1742" y="11405"/>
                    </a:cubicBezTo>
                    <a:close/>
                    <a:moveTo>
                      <a:pt x="19858" y="671"/>
                    </a:moveTo>
                    <a:cubicBezTo>
                      <a:pt x="19281" y="671"/>
                      <a:pt x="18813" y="1121"/>
                      <a:pt x="18813" y="1677"/>
                    </a:cubicBezTo>
                    <a:cubicBezTo>
                      <a:pt x="18813" y="2233"/>
                      <a:pt x="19281" y="2683"/>
                      <a:pt x="19858" y="2683"/>
                    </a:cubicBezTo>
                    <a:cubicBezTo>
                      <a:pt x="20435" y="2683"/>
                      <a:pt x="20903" y="2233"/>
                      <a:pt x="20903" y="1677"/>
                    </a:cubicBezTo>
                    <a:cubicBezTo>
                      <a:pt x="20903" y="1121"/>
                      <a:pt x="20435" y="671"/>
                      <a:pt x="19858" y="671"/>
                    </a:cubicBezTo>
                    <a:close/>
                    <a:moveTo>
                      <a:pt x="19858" y="11405"/>
                    </a:moveTo>
                    <a:cubicBezTo>
                      <a:pt x="19281" y="11405"/>
                      <a:pt x="18813" y="11855"/>
                      <a:pt x="18813" y="12411"/>
                    </a:cubicBezTo>
                    <a:cubicBezTo>
                      <a:pt x="18813" y="12967"/>
                      <a:pt x="19281" y="13417"/>
                      <a:pt x="19858" y="13417"/>
                    </a:cubicBezTo>
                    <a:cubicBezTo>
                      <a:pt x="20435" y="13417"/>
                      <a:pt x="20903" y="12967"/>
                      <a:pt x="20903" y="12411"/>
                    </a:cubicBezTo>
                    <a:cubicBezTo>
                      <a:pt x="20903" y="11855"/>
                      <a:pt x="20435" y="11405"/>
                      <a:pt x="19858" y="11405"/>
                    </a:cubicBezTo>
                    <a:close/>
                    <a:moveTo>
                      <a:pt x="20555" y="6038"/>
                    </a:moveTo>
                    <a:cubicBezTo>
                      <a:pt x="19978" y="6038"/>
                      <a:pt x="19510" y="6488"/>
                      <a:pt x="19510" y="7044"/>
                    </a:cubicBezTo>
                    <a:cubicBezTo>
                      <a:pt x="19510" y="7600"/>
                      <a:pt x="19978" y="8050"/>
                      <a:pt x="20555" y="8050"/>
                    </a:cubicBezTo>
                    <a:cubicBezTo>
                      <a:pt x="21132" y="8050"/>
                      <a:pt x="21600" y="7600"/>
                      <a:pt x="21600" y="7044"/>
                    </a:cubicBezTo>
                    <a:cubicBezTo>
                      <a:pt x="21600" y="6488"/>
                      <a:pt x="21132" y="6038"/>
                      <a:pt x="20555" y="6038"/>
                    </a:cubicBezTo>
                    <a:close/>
                    <a:moveTo>
                      <a:pt x="16578" y="11364"/>
                    </a:moveTo>
                    <a:cubicBezTo>
                      <a:pt x="15938" y="12186"/>
                      <a:pt x="15532" y="13155"/>
                      <a:pt x="15402" y="14175"/>
                    </a:cubicBezTo>
                    <a:cubicBezTo>
                      <a:pt x="15929" y="14396"/>
                      <a:pt x="16170" y="14986"/>
                      <a:pt x="15941" y="15494"/>
                    </a:cubicBezTo>
                    <a:cubicBezTo>
                      <a:pt x="15825" y="15749"/>
                      <a:pt x="15605" y="15947"/>
                      <a:pt x="15332" y="16039"/>
                    </a:cubicBezTo>
                    <a:lnTo>
                      <a:pt x="15332" y="18427"/>
                    </a:lnTo>
                    <a:cubicBezTo>
                      <a:pt x="15335" y="19257"/>
                      <a:pt x="14810" y="20005"/>
                      <a:pt x="14008" y="20311"/>
                    </a:cubicBezTo>
                    <a:lnTo>
                      <a:pt x="11192" y="21396"/>
                    </a:lnTo>
                    <a:cubicBezTo>
                      <a:pt x="10943" y="21492"/>
                      <a:pt x="10665" y="21492"/>
                      <a:pt x="10416" y="21396"/>
                    </a:cubicBezTo>
                    <a:lnTo>
                      <a:pt x="7595" y="20311"/>
                    </a:lnTo>
                    <a:cubicBezTo>
                      <a:pt x="6793" y="20005"/>
                      <a:pt x="6268" y="19257"/>
                      <a:pt x="6271" y="18427"/>
                    </a:cubicBezTo>
                    <a:lnTo>
                      <a:pt x="6271" y="16039"/>
                    </a:lnTo>
                    <a:cubicBezTo>
                      <a:pt x="5728" y="15856"/>
                      <a:pt x="5442" y="15284"/>
                      <a:pt x="5632" y="14762"/>
                    </a:cubicBezTo>
                    <a:cubicBezTo>
                      <a:pt x="5728" y="14500"/>
                      <a:pt x="5932" y="14287"/>
                      <a:pt x="6196" y="14175"/>
                    </a:cubicBezTo>
                    <a:cubicBezTo>
                      <a:pt x="6062" y="13153"/>
                      <a:pt x="5654" y="12182"/>
                      <a:pt x="5012" y="11358"/>
                    </a:cubicBezTo>
                    <a:cubicBezTo>
                      <a:pt x="4003" y="10113"/>
                      <a:pt x="3463" y="8576"/>
                      <a:pt x="3479" y="6997"/>
                    </a:cubicBezTo>
                    <a:cubicBezTo>
                      <a:pt x="3535" y="3213"/>
                      <a:pt x="6663" y="137"/>
                      <a:pt x="10591" y="3"/>
                    </a:cubicBezTo>
                    <a:cubicBezTo>
                      <a:pt x="14630" y="-108"/>
                      <a:pt x="17998" y="2954"/>
                      <a:pt x="18113" y="6843"/>
                    </a:cubicBezTo>
                    <a:cubicBezTo>
                      <a:pt x="18115" y="6910"/>
                      <a:pt x="18116" y="6977"/>
                      <a:pt x="18116" y="7044"/>
                    </a:cubicBezTo>
                    <a:cubicBezTo>
                      <a:pt x="18121" y="8609"/>
                      <a:pt x="17579" y="10131"/>
                      <a:pt x="16578" y="11364"/>
                    </a:cubicBezTo>
                    <a:close/>
                    <a:moveTo>
                      <a:pt x="13228" y="18443"/>
                    </a:moveTo>
                    <a:lnTo>
                      <a:pt x="13239" y="16101"/>
                    </a:lnTo>
                    <a:lnTo>
                      <a:pt x="8361" y="16101"/>
                    </a:lnTo>
                    <a:lnTo>
                      <a:pt x="8361" y="18427"/>
                    </a:lnTo>
                    <a:lnTo>
                      <a:pt x="10800" y="19377"/>
                    </a:lnTo>
                    <a:close/>
                    <a:moveTo>
                      <a:pt x="16026" y="7044"/>
                    </a:moveTo>
                    <a:cubicBezTo>
                      <a:pt x="16026" y="4265"/>
                      <a:pt x="13686" y="2012"/>
                      <a:pt x="10800" y="2012"/>
                    </a:cubicBezTo>
                    <a:lnTo>
                      <a:pt x="10650" y="2012"/>
                    </a:lnTo>
                    <a:cubicBezTo>
                      <a:pt x="7847" y="2110"/>
                      <a:pt x="5615" y="4306"/>
                      <a:pt x="5574" y="7006"/>
                    </a:cubicBezTo>
                    <a:cubicBezTo>
                      <a:pt x="5562" y="8134"/>
                      <a:pt x="5946" y="9232"/>
                      <a:pt x="6666" y="10122"/>
                    </a:cubicBezTo>
                    <a:cubicBezTo>
                      <a:pt x="7569" y="11279"/>
                      <a:pt x="8129" y="12649"/>
                      <a:pt x="8287" y="14088"/>
                    </a:cubicBezTo>
                    <a:lnTo>
                      <a:pt x="13308" y="14088"/>
                    </a:lnTo>
                    <a:cubicBezTo>
                      <a:pt x="13464" y="12652"/>
                      <a:pt x="14023" y="11283"/>
                      <a:pt x="14926" y="10130"/>
                    </a:cubicBezTo>
                    <a:cubicBezTo>
                      <a:pt x="15642" y="9249"/>
                      <a:pt x="16029" y="8162"/>
                      <a:pt x="16026" y="7044"/>
                    </a:cubicBezTo>
                    <a:close/>
                    <a:moveTo>
                      <a:pt x="9755" y="7044"/>
                    </a:moveTo>
                    <a:cubicBezTo>
                      <a:pt x="9755" y="6488"/>
                      <a:pt x="10223" y="6038"/>
                      <a:pt x="10800" y="6038"/>
                    </a:cubicBezTo>
                    <a:cubicBezTo>
                      <a:pt x="11377" y="6038"/>
                      <a:pt x="11845" y="5587"/>
                      <a:pt x="11845" y="5031"/>
                    </a:cubicBezTo>
                    <a:cubicBezTo>
                      <a:pt x="11845" y="4476"/>
                      <a:pt x="11377" y="4025"/>
                      <a:pt x="10800" y="4025"/>
                    </a:cubicBezTo>
                    <a:cubicBezTo>
                      <a:pt x="9069" y="4027"/>
                      <a:pt x="7666" y="5377"/>
                      <a:pt x="7665" y="7044"/>
                    </a:cubicBezTo>
                    <a:cubicBezTo>
                      <a:pt x="7665" y="7600"/>
                      <a:pt x="8132" y="8050"/>
                      <a:pt x="8710" y="8050"/>
                    </a:cubicBezTo>
                    <a:cubicBezTo>
                      <a:pt x="9287" y="8050"/>
                      <a:pt x="9755" y="7600"/>
                      <a:pt x="9755" y="70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rgbClr val="1F4C88"/>
                  </a:solidFill>
                </a:endParaRPr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5055323" y="2535440"/>
            <a:ext cx="2545839" cy="1573121"/>
            <a:chOff x="4286660" y="2378393"/>
            <a:chExt cx="2545839" cy="1573121"/>
          </a:xfrm>
        </p:grpSpPr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2EC90C4F-1238-E94C-5697-1F395BA886A1}"/>
                </a:ext>
              </a:extLst>
            </p:cNvPr>
            <p:cNvGrpSpPr/>
            <p:nvPr/>
          </p:nvGrpSpPr>
          <p:grpSpPr>
            <a:xfrm>
              <a:off x="4286660" y="2378393"/>
              <a:ext cx="2545839" cy="777923"/>
              <a:chOff x="704027" y="2786568"/>
              <a:chExt cx="3016155" cy="777923"/>
            </a:xfrm>
          </p:grpSpPr>
          <p:sp>
            <p:nvSpPr>
              <p:cNvPr id="94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704027" y="2786568"/>
                <a:ext cx="3016155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95" name="Скругленный прямоугольник 94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802455" y="2900165"/>
                <a:ext cx="2817803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800"/>
                  </a:lnSpc>
                </a:pPr>
                <a:r>
                  <a:rPr lang="ru-RU" sz="1600" dirty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Команда </a:t>
                </a:r>
                <a:endParaRPr lang="ru-RU" sz="1600" dirty="0" smtClean="0">
                  <a:solidFill>
                    <a:srgbClr val="1F4C88"/>
                  </a:solidFill>
                  <a:latin typeface="Jost Medium" pitchFamily="2" charset="-52"/>
                  <a:ea typeface="Jost Medium" pitchFamily="2" charset="-52"/>
                </a:endParaRPr>
              </a:p>
              <a:p>
                <a:pPr algn="ctr">
                  <a:lnSpc>
                    <a:spcPts val="18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педагогов-наставников</a:t>
                </a:r>
                <a:endPara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5109579" y="3051514"/>
              <a:ext cx="900000" cy="900000"/>
              <a:chOff x="3451756" y="2153152"/>
              <a:chExt cx="1180140" cy="1180140"/>
            </a:xfrm>
          </p:grpSpPr>
          <p:sp>
            <p:nvSpPr>
              <p:cNvPr id="170" name="Овал 169"/>
              <p:cNvSpPr/>
              <p:nvPr/>
            </p:nvSpPr>
            <p:spPr>
              <a:xfrm>
                <a:off x="3451756" y="2153152"/>
                <a:ext cx="1180140" cy="1180140"/>
              </a:xfrm>
              <a:prstGeom prst="ellipse">
                <a:avLst/>
              </a:prstGeom>
              <a:solidFill>
                <a:srgbClr val="0FCA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1F4C88"/>
                  </a:solidFill>
                </a:endParaRPr>
              </a:p>
            </p:txBody>
          </p:sp>
          <p:sp>
            <p:nvSpPr>
              <p:cNvPr id="165" name="Graphic 154">
                <a:extLst>
                  <a:ext uri="{FF2B5EF4-FFF2-40B4-BE49-F238E27FC236}">
                    <a16:creationId xmlns:a16="http://schemas.microsoft.com/office/drawing/2014/main" id="{87862B17-8C53-CA4C-833D-BB69E21CC35E}"/>
                  </a:ext>
                </a:extLst>
              </p:cNvPr>
              <p:cNvSpPr/>
              <p:nvPr/>
            </p:nvSpPr>
            <p:spPr>
              <a:xfrm>
                <a:off x="3679360" y="2380756"/>
                <a:ext cx="724933" cy="724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08" y="15520"/>
                    </a:moveTo>
                    <a:lnTo>
                      <a:pt x="16813" y="14295"/>
                    </a:lnTo>
                    <a:cubicBezTo>
                      <a:pt x="16569" y="14185"/>
                      <a:pt x="16360" y="14011"/>
                      <a:pt x="16205" y="13793"/>
                    </a:cubicBezTo>
                    <a:cubicBezTo>
                      <a:pt x="16104" y="13649"/>
                      <a:pt x="16095" y="13459"/>
                      <a:pt x="16182" y="13306"/>
                    </a:cubicBezTo>
                    <a:cubicBezTo>
                      <a:pt x="16815" y="12208"/>
                      <a:pt x="17147" y="10964"/>
                      <a:pt x="17145" y="9697"/>
                    </a:cubicBezTo>
                    <a:cubicBezTo>
                      <a:pt x="17145" y="6723"/>
                      <a:pt x="15545" y="4725"/>
                      <a:pt x="13163" y="4725"/>
                    </a:cubicBezTo>
                    <a:cubicBezTo>
                      <a:pt x="12911" y="4726"/>
                      <a:pt x="12661" y="4751"/>
                      <a:pt x="12414" y="4799"/>
                    </a:cubicBezTo>
                    <a:cubicBezTo>
                      <a:pt x="12353" y="1922"/>
                      <a:pt x="10772" y="0"/>
                      <a:pt x="8438" y="0"/>
                    </a:cubicBezTo>
                    <a:cubicBezTo>
                      <a:pt x="6055" y="0"/>
                      <a:pt x="4455" y="1998"/>
                      <a:pt x="4455" y="4972"/>
                    </a:cubicBezTo>
                    <a:cubicBezTo>
                      <a:pt x="4453" y="6238"/>
                      <a:pt x="4784" y="7483"/>
                      <a:pt x="5416" y="8580"/>
                    </a:cubicBezTo>
                    <a:cubicBezTo>
                      <a:pt x="5503" y="8734"/>
                      <a:pt x="5494" y="8923"/>
                      <a:pt x="5393" y="9068"/>
                    </a:cubicBezTo>
                    <a:cubicBezTo>
                      <a:pt x="5238" y="9286"/>
                      <a:pt x="5028" y="9459"/>
                      <a:pt x="4785" y="9570"/>
                    </a:cubicBezTo>
                    <a:lnTo>
                      <a:pt x="2093" y="10795"/>
                    </a:lnTo>
                    <a:cubicBezTo>
                      <a:pt x="820" y="11375"/>
                      <a:pt x="2" y="12645"/>
                      <a:pt x="0" y="14043"/>
                    </a:cubicBezTo>
                    <a:lnTo>
                      <a:pt x="0" y="14872"/>
                    </a:lnTo>
                    <a:cubicBezTo>
                      <a:pt x="0" y="16100"/>
                      <a:pt x="1553" y="16392"/>
                      <a:pt x="3282" y="16606"/>
                    </a:cubicBezTo>
                    <a:cubicBezTo>
                      <a:pt x="3323" y="16610"/>
                      <a:pt x="3365" y="16613"/>
                      <a:pt x="3407" y="16613"/>
                    </a:cubicBezTo>
                    <a:cubicBezTo>
                      <a:pt x="3966" y="16610"/>
                      <a:pt x="4417" y="16155"/>
                      <a:pt x="4414" y="15596"/>
                    </a:cubicBezTo>
                    <a:cubicBezTo>
                      <a:pt x="4412" y="15088"/>
                      <a:pt x="4033" y="14660"/>
                      <a:pt x="3530" y="14596"/>
                    </a:cubicBezTo>
                    <a:cubicBezTo>
                      <a:pt x="3023" y="14542"/>
                      <a:pt x="2520" y="14453"/>
                      <a:pt x="2025" y="14330"/>
                    </a:cubicBezTo>
                    <a:lnTo>
                      <a:pt x="2025" y="14043"/>
                    </a:lnTo>
                    <a:cubicBezTo>
                      <a:pt x="2026" y="13438"/>
                      <a:pt x="2379" y="12889"/>
                      <a:pt x="2930" y="12638"/>
                    </a:cubicBezTo>
                    <a:lnTo>
                      <a:pt x="5630" y="11413"/>
                    </a:lnTo>
                    <a:cubicBezTo>
                      <a:pt x="6200" y="11153"/>
                      <a:pt x="6691" y="10745"/>
                      <a:pt x="7052" y="10232"/>
                    </a:cubicBezTo>
                    <a:cubicBezTo>
                      <a:pt x="7621" y="9429"/>
                      <a:pt x="7659" y="8365"/>
                      <a:pt x="7147" y="7524"/>
                    </a:cubicBezTo>
                    <a:cubicBezTo>
                      <a:pt x="6708" y="6745"/>
                      <a:pt x="6478" y="5866"/>
                      <a:pt x="6480" y="4972"/>
                    </a:cubicBezTo>
                    <a:cubicBezTo>
                      <a:pt x="6480" y="4480"/>
                      <a:pt x="6575" y="2025"/>
                      <a:pt x="8438" y="2025"/>
                    </a:cubicBezTo>
                    <a:cubicBezTo>
                      <a:pt x="10301" y="2025"/>
                      <a:pt x="10395" y="4480"/>
                      <a:pt x="10395" y="4972"/>
                    </a:cubicBezTo>
                    <a:cubicBezTo>
                      <a:pt x="10391" y="5360"/>
                      <a:pt x="10346" y="5746"/>
                      <a:pt x="10260" y="6124"/>
                    </a:cubicBezTo>
                    <a:cubicBezTo>
                      <a:pt x="9511" y="7160"/>
                      <a:pt x="9130" y="8419"/>
                      <a:pt x="9180" y="9697"/>
                    </a:cubicBezTo>
                    <a:cubicBezTo>
                      <a:pt x="9178" y="10963"/>
                      <a:pt x="9509" y="12208"/>
                      <a:pt x="10141" y="13305"/>
                    </a:cubicBezTo>
                    <a:cubicBezTo>
                      <a:pt x="10228" y="13459"/>
                      <a:pt x="10219" y="13648"/>
                      <a:pt x="10118" y="13793"/>
                    </a:cubicBezTo>
                    <a:cubicBezTo>
                      <a:pt x="9963" y="14011"/>
                      <a:pt x="9753" y="14184"/>
                      <a:pt x="9510" y="14295"/>
                    </a:cubicBezTo>
                    <a:lnTo>
                      <a:pt x="6818" y="15520"/>
                    </a:lnTo>
                    <a:cubicBezTo>
                      <a:pt x="5545" y="16100"/>
                      <a:pt x="4727" y="17370"/>
                      <a:pt x="4725" y="18768"/>
                    </a:cubicBezTo>
                    <a:lnTo>
                      <a:pt x="4725" y="19597"/>
                    </a:lnTo>
                    <a:cubicBezTo>
                      <a:pt x="4725" y="20297"/>
                      <a:pt x="4725" y="21600"/>
                      <a:pt x="13163" y="21600"/>
                    </a:cubicBezTo>
                    <a:cubicBezTo>
                      <a:pt x="21600" y="21600"/>
                      <a:pt x="21600" y="20297"/>
                      <a:pt x="21600" y="19597"/>
                    </a:cubicBezTo>
                    <a:lnTo>
                      <a:pt x="21600" y="18768"/>
                    </a:lnTo>
                    <a:cubicBezTo>
                      <a:pt x="21598" y="17370"/>
                      <a:pt x="20780" y="16100"/>
                      <a:pt x="19508" y="15520"/>
                    </a:cubicBezTo>
                    <a:close/>
                    <a:moveTo>
                      <a:pt x="19575" y="19060"/>
                    </a:moveTo>
                    <a:cubicBezTo>
                      <a:pt x="17463" y="19464"/>
                      <a:pt x="15312" y="19637"/>
                      <a:pt x="13163" y="19575"/>
                    </a:cubicBezTo>
                    <a:cubicBezTo>
                      <a:pt x="11013" y="19637"/>
                      <a:pt x="8862" y="19464"/>
                      <a:pt x="6750" y="19060"/>
                    </a:cubicBezTo>
                    <a:lnTo>
                      <a:pt x="6750" y="18768"/>
                    </a:lnTo>
                    <a:cubicBezTo>
                      <a:pt x="6751" y="18163"/>
                      <a:pt x="7104" y="17614"/>
                      <a:pt x="7655" y="17363"/>
                    </a:cubicBezTo>
                    <a:lnTo>
                      <a:pt x="10355" y="16138"/>
                    </a:lnTo>
                    <a:cubicBezTo>
                      <a:pt x="10925" y="15878"/>
                      <a:pt x="11416" y="15470"/>
                      <a:pt x="11777" y="14957"/>
                    </a:cubicBezTo>
                    <a:cubicBezTo>
                      <a:pt x="12346" y="14154"/>
                      <a:pt x="12384" y="13090"/>
                      <a:pt x="11872" y="12249"/>
                    </a:cubicBezTo>
                    <a:cubicBezTo>
                      <a:pt x="11434" y="11470"/>
                      <a:pt x="11205" y="10591"/>
                      <a:pt x="11208" y="9697"/>
                    </a:cubicBezTo>
                    <a:cubicBezTo>
                      <a:pt x="11208" y="9205"/>
                      <a:pt x="11303" y="6750"/>
                      <a:pt x="13166" y="6750"/>
                    </a:cubicBezTo>
                    <a:cubicBezTo>
                      <a:pt x="15029" y="6750"/>
                      <a:pt x="15123" y="9205"/>
                      <a:pt x="15123" y="9697"/>
                    </a:cubicBezTo>
                    <a:cubicBezTo>
                      <a:pt x="15126" y="10591"/>
                      <a:pt x="14898" y="11470"/>
                      <a:pt x="14460" y="12249"/>
                    </a:cubicBezTo>
                    <a:cubicBezTo>
                      <a:pt x="13948" y="13090"/>
                      <a:pt x="13986" y="14154"/>
                      <a:pt x="14555" y="14957"/>
                    </a:cubicBezTo>
                    <a:cubicBezTo>
                      <a:pt x="14916" y="15471"/>
                      <a:pt x="15408" y="15878"/>
                      <a:pt x="15979" y="16138"/>
                    </a:cubicBezTo>
                    <a:lnTo>
                      <a:pt x="18674" y="17363"/>
                    </a:lnTo>
                    <a:cubicBezTo>
                      <a:pt x="19223" y="17615"/>
                      <a:pt x="19575" y="18164"/>
                      <a:pt x="19575" y="187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rgbClr val="1F4C88"/>
                  </a:solidFill>
                </a:endParaRP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7316436" y="3162520"/>
            <a:ext cx="4264728" cy="3551073"/>
            <a:chOff x="7794703" y="2825230"/>
            <a:chExt cx="4264728" cy="355107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794703" y="3585534"/>
              <a:ext cx="4264728" cy="2790769"/>
              <a:chOff x="7460700" y="3649441"/>
              <a:chExt cx="4264728" cy="2790769"/>
            </a:xfrm>
          </p:grpSpPr>
          <p:grpSp>
            <p:nvGrpSpPr>
              <p:cNvPr id="129" name="Группа 128">
                <a:extLst>
                  <a:ext uri="{FF2B5EF4-FFF2-40B4-BE49-F238E27FC236}">
                    <a16:creationId xmlns:a16="http://schemas.microsoft.com/office/drawing/2014/main" id="{2EC90C4F-1238-E94C-5697-1F395BA886A1}"/>
                  </a:ext>
                </a:extLst>
              </p:cNvPr>
              <p:cNvGrpSpPr/>
              <p:nvPr/>
            </p:nvGrpSpPr>
            <p:grpSpPr>
              <a:xfrm>
                <a:off x="8614025" y="3649441"/>
                <a:ext cx="1958078" cy="777923"/>
                <a:chOff x="704027" y="2786568"/>
                <a:chExt cx="3016155" cy="777923"/>
              </a:xfrm>
            </p:grpSpPr>
            <p:sp>
              <p:nvSpPr>
                <p:cNvPr id="130" name="Rounded Rectangle 113">
                  <a:extLst>
                    <a:ext uri="{FF2B5EF4-FFF2-40B4-BE49-F238E27FC236}">
                      <a16:creationId xmlns:a16="http://schemas.microsoft.com/office/drawing/2014/main" id="{992327A6-9CD8-F45F-657B-134AA6009139}"/>
                    </a:ext>
                  </a:extLst>
                </p:cNvPr>
                <p:cNvSpPr/>
                <p:nvPr/>
              </p:nvSpPr>
              <p:spPr>
                <a:xfrm>
                  <a:off x="704027" y="2786568"/>
                  <a:ext cx="3016155" cy="777923"/>
                </a:xfrm>
                <a:prstGeom prst="roundRect">
                  <a:avLst/>
                </a:prstGeom>
                <a:gradFill>
                  <a:gsLst>
                    <a:gs pos="0">
                      <a:srgbClr val="0FCAB7">
                        <a:alpha val="27124"/>
                      </a:srgbClr>
                    </a:gs>
                    <a:gs pos="100000">
                      <a:srgbClr val="0082DE">
                        <a:alpha val="28626"/>
                      </a:srgbClr>
                    </a:gs>
                  </a:gsLst>
                  <a:lin ang="2700000" scaled="1"/>
                </a:gradFill>
                <a:ln>
                  <a:solidFill>
                    <a:srgbClr val="0BC7C3"/>
                  </a:solidFill>
                </a:ln>
                <a:effectLst>
                  <a:outerShdw blurRad="215900" dist="139700" dir="6060000" sx="92850" sy="92850" algn="ctr" rotWithShape="0">
                    <a:schemeClr val="tx1">
                      <a:lumMod val="75000"/>
                      <a:lumOff val="25000"/>
                      <a:alpha val="31894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</p:txBody>
            </p:sp>
            <p:sp>
              <p:nvSpPr>
                <p:cNvPr id="131" name="Скругленный прямоугольник 130">
                  <a:extLst>
                    <a:ext uri="{FF2B5EF4-FFF2-40B4-BE49-F238E27FC236}">
                      <a16:creationId xmlns:a16="http://schemas.microsoft.com/office/drawing/2014/main" id="{8FC5A2FC-E7C2-9343-B66F-0B62BFFAF230}"/>
                    </a:ext>
                  </a:extLst>
                </p:cNvPr>
                <p:cNvSpPr/>
                <p:nvPr/>
              </p:nvSpPr>
              <p:spPr>
                <a:xfrm>
                  <a:off x="802455" y="2900165"/>
                  <a:ext cx="2817803" cy="5184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ru-RU" sz="1600" dirty="0" smtClean="0">
                      <a:solidFill>
                        <a:srgbClr val="1F4C88"/>
                      </a:solidFill>
                      <a:latin typeface="Jost Medium" pitchFamily="2" charset="-52"/>
                      <a:ea typeface="Jost Medium" pitchFamily="2" charset="-52"/>
                    </a:rPr>
                    <a:t>Наставляемые</a:t>
                  </a:r>
                  <a:endParaRPr lang="ru-RU" sz="1600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</p:txBody>
            </p:sp>
          </p:grpSp>
          <p:grpSp>
            <p:nvGrpSpPr>
              <p:cNvPr id="133" name="Группа 132">
                <a:extLst>
                  <a:ext uri="{FF2B5EF4-FFF2-40B4-BE49-F238E27FC236}">
                    <a16:creationId xmlns:a16="http://schemas.microsoft.com/office/drawing/2014/main" id="{2EC90C4F-1238-E94C-5697-1F395BA886A1}"/>
                  </a:ext>
                </a:extLst>
              </p:cNvPr>
              <p:cNvGrpSpPr/>
              <p:nvPr/>
            </p:nvGrpSpPr>
            <p:grpSpPr>
              <a:xfrm>
                <a:off x="7466108" y="4373174"/>
                <a:ext cx="4253913" cy="734854"/>
                <a:chOff x="400297" y="2430744"/>
                <a:chExt cx="2420250" cy="1625852"/>
              </a:xfrm>
            </p:grpSpPr>
            <p:sp>
              <p:nvSpPr>
                <p:cNvPr id="137" name="Rounded Rectangle 113">
                  <a:extLst>
                    <a:ext uri="{FF2B5EF4-FFF2-40B4-BE49-F238E27FC236}">
                      <a16:creationId xmlns:a16="http://schemas.microsoft.com/office/drawing/2014/main" id="{992327A6-9CD8-F45F-657B-134AA6009139}"/>
                    </a:ext>
                  </a:extLst>
                </p:cNvPr>
                <p:cNvSpPr/>
                <p:nvPr/>
              </p:nvSpPr>
              <p:spPr>
                <a:xfrm>
                  <a:off x="400297" y="2430744"/>
                  <a:ext cx="2420250" cy="1625852"/>
                </a:xfrm>
                <a:prstGeom prst="roundRect">
                  <a:avLst/>
                </a:prstGeom>
                <a:gradFill>
                  <a:gsLst>
                    <a:gs pos="0">
                      <a:srgbClr val="0FCAB7">
                        <a:alpha val="27124"/>
                      </a:srgbClr>
                    </a:gs>
                    <a:gs pos="100000">
                      <a:srgbClr val="0082DE">
                        <a:alpha val="28626"/>
                      </a:srgbClr>
                    </a:gs>
                  </a:gsLst>
                  <a:lin ang="2700000" scaled="1"/>
                </a:gradFill>
                <a:ln>
                  <a:solidFill>
                    <a:srgbClr val="0BC7C3"/>
                  </a:solidFill>
                </a:ln>
                <a:effectLst>
                  <a:outerShdw blurRad="215900" dist="139700" dir="6060000" sx="92850" sy="92850" algn="ctr" rotWithShape="0">
                    <a:schemeClr val="tx1">
                      <a:lumMod val="75000"/>
                      <a:lumOff val="25000"/>
                      <a:alpha val="31894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</p:txBody>
            </p:sp>
            <p:sp>
              <p:nvSpPr>
                <p:cNvPr id="138" name="Скругленный прямоугольник 137">
                  <a:extLst>
                    <a:ext uri="{FF2B5EF4-FFF2-40B4-BE49-F238E27FC236}">
                      <a16:creationId xmlns:a16="http://schemas.microsoft.com/office/drawing/2014/main" id="{8FC5A2FC-E7C2-9343-B66F-0B62BFFAF230}"/>
                    </a:ext>
                  </a:extLst>
                </p:cNvPr>
                <p:cNvSpPr/>
                <p:nvPr/>
              </p:nvSpPr>
              <p:spPr>
                <a:xfrm>
                  <a:off x="580906" y="2584519"/>
                  <a:ext cx="2057624" cy="132628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М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олодые </a:t>
                  </a: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педагоги в возрасте </a:t>
                  </a:r>
                  <a:endParaRPr lang="ru-RU" sz="14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  <a:p>
                  <a:pPr algn="ctr">
                    <a:lnSpc>
                      <a:spcPts val="1600"/>
                    </a:lnSpc>
                  </a:pP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≤ 35 лет 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с педагогическим </a:t>
                  </a: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стажем 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≤ 3 лет</a:t>
                  </a:r>
                  <a:endParaRPr lang="ru-RU" sz="1400" dirty="0">
                    <a:solidFill>
                      <a:srgbClr val="1F4C88"/>
                    </a:solidFill>
                    <a:effectLst/>
                    <a:latin typeface="Jost" pitchFamily="2" charset="-52"/>
                    <a:ea typeface="Jost" pitchFamily="2" charset="-52"/>
                  </a:endParaRPr>
                </a:p>
              </p:txBody>
            </p:sp>
          </p:grpSp>
          <p:grpSp>
            <p:nvGrpSpPr>
              <p:cNvPr id="139" name="Группа 138">
                <a:extLst>
                  <a:ext uri="{FF2B5EF4-FFF2-40B4-BE49-F238E27FC236}">
                    <a16:creationId xmlns:a16="http://schemas.microsoft.com/office/drawing/2014/main" id="{2EC90C4F-1238-E94C-5697-1F395BA886A1}"/>
                  </a:ext>
                </a:extLst>
              </p:cNvPr>
              <p:cNvGrpSpPr/>
              <p:nvPr/>
            </p:nvGrpSpPr>
            <p:grpSpPr>
              <a:xfrm>
                <a:off x="7460700" y="5125825"/>
                <a:ext cx="4264728" cy="648294"/>
                <a:chOff x="400297" y="2430744"/>
                <a:chExt cx="2420250" cy="1625852"/>
              </a:xfrm>
            </p:grpSpPr>
            <p:sp>
              <p:nvSpPr>
                <p:cNvPr id="140" name="Rounded Rectangle 113">
                  <a:extLst>
                    <a:ext uri="{FF2B5EF4-FFF2-40B4-BE49-F238E27FC236}">
                      <a16:creationId xmlns:a16="http://schemas.microsoft.com/office/drawing/2014/main" id="{992327A6-9CD8-F45F-657B-134AA6009139}"/>
                    </a:ext>
                  </a:extLst>
                </p:cNvPr>
                <p:cNvSpPr/>
                <p:nvPr/>
              </p:nvSpPr>
              <p:spPr>
                <a:xfrm>
                  <a:off x="400297" y="2430744"/>
                  <a:ext cx="2420250" cy="1625852"/>
                </a:xfrm>
                <a:prstGeom prst="roundRect">
                  <a:avLst/>
                </a:prstGeom>
                <a:gradFill>
                  <a:gsLst>
                    <a:gs pos="0">
                      <a:srgbClr val="0FCAB7">
                        <a:alpha val="27124"/>
                      </a:srgbClr>
                    </a:gs>
                    <a:gs pos="100000">
                      <a:srgbClr val="0082DE">
                        <a:alpha val="28626"/>
                      </a:srgbClr>
                    </a:gs>
                  </a:gsLst>
                  <a:lin ang="2700000" scaled="1"/>
                </a:gradFill>
                <a:ln>
                  <a:solidFill>
                    <a:srgbClr val="0BC7C3"/>
                  </a:solidFill>
                </a:ln>
                <a:effectLst>
                  <a:outerShdw blurRad="215900" dist="139700" dir="6060000" sx="92850" sy="92850" algn="ctr" rotWithShape="0">
                    <a:schemeClr val="tx1">
                      <a:lumMod val="75000"/>
                      <a:lumOff val="25000"/>
                      <a:alpha val="31894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</p:txBody>
            </p:sp>
            <p:sp>
              <p:nvSpPr>
                <p:cNvPr id="141" name="Скругленный прямоугольник 140">
                  <a:extLst>
                    <a:ext uri="{FF2B5EF4-FFF2-40B4-BE49-F238E27FC236}">
                      <a16:creationId xmlns:a16="http://schemas.microsoft.com/office/drawing/2014/main" id="{8FC5A2FC-E7C2-9343-B66F-0B62BFFAF230}"/>
                    </a:ext>
                  </a:extLst>
                </p:cNvPr>
                <p:cNvSpPr/>
                <p:nvPr/>
              </p:nvSpPr>
              <p:spPr>
                <a:xfrm>
                  <a:off x="580906" y="2584519"/>
                  <a:ext cx="2057624" cy="132628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П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едагоги</a:t>
                  </a: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, находящиеся в процессе адаптации на новом месте 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работы</a:t>
                  </a:r>
                  <a:endParaRPr lang="ru-RU" sz="1400" dirty="0">
                    <a:solidFill>
                      <a:srgbClr val="1F4C88"/>
                    </a:solidFill>
                    <a:effectLst/>
                    <a:latin typeface="Jost" pitchFamily="2" charset="-52"/>
                    <a:ea typeface="Jost" pitchFamily="2" charset="-52"/>
                  </a:endParaRPr>
                </a:p>
              </p:txBody>
            </p:sp>
          </p:grpSp>
          <p:grpSp>
            <p:nvGrpSpPr>
              <p:cNvPr id="142" name="Группа 141">
                <a:extLst>
                  <a:ext uri="{FF2B5EF4-FFF2-40B4-BE49-F238E27FC236}">
                    <a16:creationId xmlns:a16="http://schemas.microsoft.com/office/drawing/2014/main" id="{2EC90C4F-1238-E94C-5697-1F395BA886A1}"/>
                  </a:ext>
                </a:extLst>
              </p:cNvPr>
              <p:cNvGrpSpPr/>
              <p:nvPr/>
            </p:nvGrpSpPr>
            <p:grpSpPr>
              <a:xfrm>
                <a:off x="7466108" y="5791916"/>
                <a:ext cx="4253913" cy="648294"/>
                <a:chOff x="400297" y="2430744"/>
                <a:chExt cx="2420250" cy="1625852"/>
              </a:xfrm>
            </p:grpSpPr>
            <p:sp>
              <p:nvSpPr>
                <p:cNvPr id="143" name="Rounded Rectangle 113">
                  <a:extLst>
                    <a:ext uri="{FF2B5EF4-FFF2-40B4-BE49-F238E27FC236}">
                      <a16:creationId xmlns:a16="http://schemas.microsoft.com/office/drawing/2014/main" id="{992327A6-9CD8-F45F-657B-134AA6009139}"/>
                    </a:ext>
                  </a:extLst>
                </p:cNvPr>
                <p:cNvSpPr/>
                <p:nvPr/>
              </p:nvSpPr>
              <p:spPr>
                <a:xfrm>
                  <a:off x="400297" y="2430744"/>
                  <a:ext cx="2420250" cy="1625852"/>
                </a:xfrm>
                <a:prstGeom prst="roundRect">
                  <a:avLst/>
                </a:prstGeom>
                <a:gradFill>
                  <a:gsLst>
                    <a:gs pos="0">
                      <a:srgbClr val="0FCAB7">
                        <a:alpha val="27124"/>
                      </a:srgbClr>
                    </a:gs>
                    <a:gs pos="100000">
                      <a:srgbClr val="0082DE">
                        <a:alpha val="28626"/>
                      </a:srgbClr>
                    </a:gs>
                  </a:gsLst>
                  <a:lin ang="2700000" scaled="1"/>
                </a:gradFill>
                <a:ln>
                  <a:solidFill>
                    <a:srgbClr val="0BC7C3"/>
                  </a:solidFill>
                </a:ln>
                <a:effectLst>
                  <a:outerShdw blurRad="215900" dist="139700" dir="6060000" sx="92850" sy="92850" algn="ctr" rotWithShape="0">
                    <a:schemeClr val="tx1">
                      <a:lumMod val="75000"/>
                      <a:lumOff val="25000"/>
                      <a:alpha val="31894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 dirty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endParaRPr>
                </a:p>
              </p:txBody>
            </p:sp>
            <p:sp>
              <p:nvSpPr>
                <p:cNvPr id="144" name="Скругленный прямоугольник 143">
                  <a:extLst>
                    <a:ext uri="{FF2B5EF4-FFF2-40B4-BE49-F238E27FC236}">
                      <a16:creationId xmlns:a16="http://schemas.microsoft.com/office/drawing/2014/main" id="{8FC5A2FC-E7C2-9343-B66F-0B62BFFAF230}"/>
                    </a:ext>
                  </a:extLst>
                </p:cNvPr>
                <p:cNvSpPr/>
                <p:nvPr/>
              </p:nvSpPr>
              <p:spPr>
                <a:xfrm>
                  <a:off x="580906" y="2584519"/>
                  <a:ext cx="2057624" cy="132628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П</a:t>
                  </a:r>
                  <a:r>
                    <a:rPr lang="ru-RU" sz="1400" dirty="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едагоги</a:t>
                  </a:r>
                  <a:r>
                    <a:rPr lang="ru-RU" sz="140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, </a:t>
                  </a:r>
                  <a:r>
                    <a:rPr lang="ru-RU" sz="140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имеющие </a:t>
                  </a:r>
                  <a:r>
                    <a:rPr lang="ru-RU" sz="1400" dirty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определенные </a:t>
                  </a:r>
                  <a:r>
                    <a:rPr lang="ru-RU" sz="140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профессиональные </a:t>
                  </a:r>
                  <a:r>
                    <a:rPr lang="ru-RU" sz="1400" smtClean="0">
                      <a:solidFill>
                        <a:srgbClr val="1F4C88"/>
                      </a:solidFill>
                      <a:latin typeface="Jost" pitchFamily="2" charset="-52"/>
                      <a:ea typeface="Jost" pitchFamily="2" charset="-52"/>
                    </a:rPr>
                    <a:t>дефициты</a:t>
                  </a:r>
                  <a:endParaRPr lang="ru-RU" sz="1400" dirty="0">
                    <a:solidFill>
                      <a:srgbClr val="1F4C88"/>
                    </a:solidFill>
                    <a:effectLst/>
                    <a:latin typeface="Jost" pitchFamily="2" charset="-52"/>
                    <a:ea typeface="Jost" pitchFamily="2" charset="-52"/>
                  </a:endParaRPr>
                </a:p>
              </p:txBody>
            </p:sp>
          </p:grpSp>
        </p:grpSp>
        <p:grpSp>
          <p:nvGrpSpPr>
            <p:cNvPr id="9" name="Группа 8"/>
            <p:cNvGrpSpPr/>
            <p:nvPr/>
          </p:nvGrpSpPr>
          <p:grpSpPr>
            <a:xfrm>
              <a:off x="9477067" y="2825230"/>
              <a:ext cx="900000" cy="900000"/>
              <a:chOff x="2323962" y="2023130"/>
              <a:chExt cx="1180140" cy="1180140"/>
            </a:xfrm>
          </p:grpSpPr>
          <p:sp>
            <p:nvSpPr>
              <p:cNvPr id="169" name="Овал 168"/>
              <p:cNvSpPr/>
              <p:nvPr/>
            </p:nvSpPr>
            <p:spPr>
              <a:xfrm>
                <a:off x="2323962" y="2023130"/>
                <a:ext cx="1180140" cy="1180140"/>
              </a:xfrm>
              <a:prstGeom prst="ellipse">
                <a:avLst/>
              </a:prstGeom>
              <a:solidFill>
                <a:srgbClr val="0082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1F4C88"/>
                  </a:solidFill>
                </a:endParaRPr>
              </a:p>
            </p:txBody>
          </p:sp>
          <p:sp>
            <p:nvSpPr>
              <p:cNvPr id="166" name="Graphic 136">
                <a:extLst>
                  <a:ext uri="{FF2B5EF4-FFF2-40B4-BE49-F238E27FC236}">
                    <a16:creationId xmlns:a16="http://schemas.microsoft.com/office/drawing/2014/main" id="{3958E6F7-E4AF-6942-B3A7-159B26DBCAAE}"/>
                  </a:ext>
                </a:extLst>
              </p:cNvPr>
              <p:cNvSpPr/>
              <p:nvPr/>
            </p:nvSpPr>
            <p:spPr>
              <a:xfrm>
                <a:off x="2617957" y="2254040"/>
                <a:ext cx="592150" cy="7183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25" h="21449" extrusionOk="0">
                    <a:moveTo>
                      <a:pt x="7290" y="21449"/>
                    </a:moveTo>
                    <a:cubicBezTo>
                      <a:pt x="7188" y="21449"/>
                      <a:pt x="7086" y="21437"/>
                      <a:pt x="6986" y="21416"/>
                    </a:cubicBezTo>
                    <a:cubicBezTo>
                      <a:pt x="4352" y="20828"/>
                      <a:pt x="2729" y="19128"/>
                      <a:pt x="1610" y="17713"/>
                    </a:cubicBezTo>
                    <a:cubicBezTo>
                      <a:pt x="151" y="15796"/>
                      <a:pt x="-343" y="13465"/>
                      <a:pt x="238" y="11239"/>
                    </a:cubicBezTo>
                    <a:cubicBezTo>
                      <a:pt x="820" y="9612"/>
                      <a:pt x="1774" y="8098"/>
                      <a:pt x="3047" y="6783"/>
                    </a:cubicBezTo>
                    <a:lnTo>
                      <a:pt x="3301" y="6483"/>
                    </a:lnTo>
                    <a:cubicBezTo>
                      <a:pt x="4871" y="4667"/>
                      <a:pt x="6176" y="2698"/>
                      <a:pt x="7188" y="618"/>
                    </a:cubicBezTo>
                    <a:cubicBezTo>
                      <a:pt x="7441" y="106"/>
                      <a:pt x="8138" y="-136"/>
                      <a:pt x="8744" y="78"/>
                    </a:cubicBezTo>
                    <a:cubicBezTo>
                      <a:pt x="8846" y="114"/>
                      <a:pt x="8942" y="162"/>
                      <a:pt x="9028" y="220"/>
                    </a:cubicBezTo>
                    <a:cubicBezTo>
                      <a:pt x="11625" y="1991"/>
                      <a:pt x="13474" y="4424"/>
                      <a:pt x="14298" y="7156"/>
                    </a:cubicBezTo>
                    <a:cubicBezTo>
                      <a:pt x="14635" y="6892"/>
                      <a:pt x="14931" y="6593"/>
                      <a:pt x="15179" y="6266"/>
                    </a:cubicBezTo>
                    <a:cubicBezTo>
                      <a:pt x="15521" y="5792"/>
                      <a:pt x="16253" y="5643"/>
                      <a:pt x="16814" y="5932"/>
                    </a:cubicBezTo>
                    <a:cubicBezTo>
                      <a:pt x="16904" y="5978"/>
                      <a:pt x="16986" y="6034"/>
                      <a:pt x="17058" y="6099"/>
                    </a:cubicBezTo>
                    <a:cubicBezTo>
                      <a:pt x="18814" y="7652"/>
                      <a:pt x="20050" y="9572"/>
                      <a:pt x="20639" y="11662"/>
                    </a:cubicBezTo>
                    <a:cubicBezTo>
                      <a:pt x="21257" y="13832"/>
                      <a:pt x="20866" y="16119"/>
                      <a:pt x="19547" y="18053"/>
                    </a:cubicBezTo>
                    <a:cubicBezTo>
                      <a:pt x="18145" y="20057"/>
                      <a:pt x="15647" y="21332"/>
                      <a:pt x="12895" y="21449"/>
                    </a:cubicBezTo>
                    <a:cubicBezTo>
                      <a:pt x="12239" y="21464"/>
                      <a:pt x="11692" y="21026"/>
                      <a:pt x="11674" y="20471"/>
                    </a:cubicBezTo>
                    <a:cubicBezTo>
                      <a:pt x="11662" y="20087"/>
                      <a:pt x="11909" y="19731"/>
                      <a:pt x="12312" y="19553"/>
                    </a:cubicBezTo>
                    <a:cubicBezTo>
                      <a:pt x="13643" y="18940"/>
                      <a:pt x="14344" y="17666"/>
                      <a:pt x="14043" y="16412"/>
                    </a:cubicBezTo>
                    <a:cubicBezTo>
                      <a:pt x="13605" y="16661"/>
                      <a:pt x="13132" y="16864"/>
                      <a:pt x="12634" y="17015"/>
                    </a:cubicBezTo>
                    <a:cubicBezTo>
                      <a:pt x="12015" y="17200"/>
                      <a:pt x="11335" y="16926"/>
                      <a:pt x="11115" y="16403"/>
                    </a:cubicBezTo>
                    <a:cubicBezTo>
                      <a:pt x="11075" y="16307"/>
                      <a:pt x="11053" y="16207"/>
                      <a:pt x="11048" y="16105"/>
                    </a:cubicBezTo>
                    <a:cubicBezTo>
                      <a:pt x="10979" y="15064"/>
                      <a:pt x="10502" y="14071"/>
                      <a:pt x="9691" y="13285"/>
                    </a:cubicBezTo>
                    <a:cubicBezTo>
                      <a:pt x="9411" y="13553"/>
                      <a:pt x="9117" y="13797"/>
                      <a:pt x="8841" y="14023"/>
                    </a:cubicBezTo>
                    <a:cubicBezTo>
                      <a:pt x="8593" y="14228"/>
                      <a:pt x="8344" y="14432"/>
                      <a:pt x="8117" y="14651"/>
                    </a:cubicBezTo>
                    <a:cubicBezTo>
                      <a:pt x="7796" y="14957"/>
                      <a:pt x="7520" y="15295"/>
                      <a:pt x="7293" y="15656"/>
                    </a:cubicBezTo>
                    <a:cubicBezTo>
                      <a:pt x="7018" y="16062"/>
                      <a:pt x="6855" y="16514"/>
                      <a:pt x="6817" y="16980"/>
                    </a:cubicBezTo>
                    <a:cubicBezTo>
                      <a:pt x="6776" y="17965"/>
                      <a:pt x="7481" y="18908"/>
                      <a:pt x="8269" y="19867"/>
                    </a:cubicBezTo>
                    <a:cubicBezTo>
                      <a:pt x="8646" y="20322"/>
                      <a:pt x="8515" y="20949"/>
                      <a:pt x="7976" y="21267"/>
                    </a:cubicBezTo>
                    <a:cubicBezTo>
                      <a:pt x="7775" y="21386"/>
                      <a:pt x="7536" y="21450"/>
                      <a:pt x="7290" y="21449"/>
                    </a:cubicBezTo>
                    <a:close/>
                    <a:moveTo>
                      <a:pt x="14668" y="13556"/>
                    </a:moveTo>
                    <a:cubicBezTo>
                      <a:pt x="14714" y="13556"/>
                      <a:pt x="14760" y="13558"/>
                      <a:pt x="14806" y="13562"/>
                    </a:cubicBezTo>
                    <a:cubicBezTo>
                      <a:pt x="15218" y="13604"/>
                      <a:pt x="15575" y="13822"/>
                      <a:pt x="15749" y="14140"/>
                    </a:cubicBezTo>
                    <a:cubicBezTo>
                      <a:pt x="16441" y="15418"/>
                      <a:pt x="16633" y="16849"/>
                      <a:pt x="16297" y="18225"/>
                    </a:cubicBezTo>
                    <a:cubicBezTo>
                      <a:pt x="16773" y="17875"/>
                      <a:pt x="17182" y="17464"/>
                      <a:pt x="17510" y="17007"/>
                    </a:cubicBezTo>
                    <a:cubicBezTo>
                      <a:pt x="18512" y="15521"/>
                      <a:pt x="18801" y="13766"/>
                      <a:pt x="18317" y="12104"/>
                    </a:cubicBezTo>
                    <a:cubicBezTo>
                      <a:pt x="17938" y="10749"/>
                      <a:pt x="17225" y="9478"/>
                      <a:pt x="16224" y="8372"/>
                    </a:cubicBezTo>
                    <a:cubicBezTo>
                      <a:pt x="15572" y="8942"/>
                      <a:pt x="14826" y="9430"/>
                      <a:pt x="14008" y="9819"/>
                    </a:cubicBezTo>
                    <a:cubicBezTo>
                      <a:pt x="13434" y="10089"/>
                      <a:pt x="12710" y="9914"/>
                      <a:pt x="12390" y="9429"/>
                    </a:cubicBezTo>
                    <a:cubicBezTo>
                      <a:pt x="12306" y="9302"/>
                      <a:pt x="12256" y="9160"/>
                      <a:pt x="12243" y="9015"/>
                    </a:cubicBezTo>
                    <a:cubicBezTo>
                      <a:pt x="11957" y="6626"/>
                      <a:pt x="10708" y="4393"/>
                      <a:pt x="8706" y="2689"/>
                    </a:cubicBezTo>
                    <a:cubicBezTo>
                      <a:pt x="7739" y="4432"/>
                      <a:pt x="6576" y="6093"/>
                      <a:pt x="5234" y="7649"/>
                    </a:cubicBezTo>
                    <a:lnTo>
                      <a:pt x="4977" y="7953"/>
                    </a:lnTo>
                    <a:cubicBezTo>
                      <a:pt x="3891" y="9062"/>
                      <a:pt x="3066" y="10336"/>
                      <a:pt x="2547" y="11707"/>
                    </a:cubicBezTo>
                    <a:cubicBezTo>
                      <a:pt x="2120" y="13389"/>
                      <a:pt x="2493" y="15145"/>
                      <a:pt x="3586" y="16597"/>
                    </a:cubicBezTo>
                    <a:cubicBezTo>
                      <a:pt x="3883" y="16972"/>
                      <a:pt x="4176" y="17308"/>
                      <a:pt x="4468" y="17607"/>
                    </a:cubicBezTo>
                    <a:cubicBezTo>
                      <a:pt x="4435" y="17376"/>
                      <a:pt x="4424" y="17144"/>
                      <a:pt x="4434" y="16912"/>
                    </a:cubicBezTo>
                    <a:cubicBezTo>
                      <a:pt x="4485" y="16141"/>
                      <a:pt x="4744" y="15389"/>
                      <a:pt x="5190" y="14715"/>
                    </a:cubicBezTo>
                    <a:cubicBezTo>
                      <a:pt x="5505" y="14215"/>
                      <a:pt x="5887" y="13748"/>
                      <a:pt x="6330" y="13323"/>
                    </a:cubicBezTo>
                    <a:cubicBezTo>
                      <a:pt x="6595" y="13068"/>
                      <a:pt x="6886" y="12827"/>
                      <a:pt x="7175" y="12585"/>
                    </a:cubicBezTo>
                    <a:cubicBezTo>
                      <a:pt x="7668" y="12225"/>
                      <a:pt x="8090" y="11799"/>
                      <a:pt x="8423" y="11325"/>
                    </a:cubicBezTo>
                    <a:cubicBezTo>
                      <a:pt x="8715" y="10828"/>
                      <a:pt x="9429" y="10624"/>
                      <a:pt x="10018" y="10871"/>
                    </a:cubicBezTo>
                    <a:cubicBezTo>
                      <a:pt x="10075" y="10895"/>
                      <a:pt x="10130" y="10923"/>
                      <a:pt x="10182" y="10955"/>
                    </a:cubicBezTo>
                    <a:cubicBezTo>
                      <a:pt x="11595" y="11825"/>
                      <a:pt x="12628" y="13064"/>
                      <a:pt x="13122" y="14481"/>
                    </a:cubicBezTo>
                    <a:cubicBezTo>
                      <a:pt x="13346" y="14318"/>
                      <a:pt x="13552" y="14136"/>
                      <a:pt x="13735" y="13939"/>
                    </a:cubicBezTo>
                    <a:cubicBezTo>
                      <a:pt x="13960" y="13697"/>
                      <a:pt x="14304" y="13556"/>
                      <a:pt x="14668" y="1355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rgbClr val="1F4C88"/>
                  </a:solidFill>
                </a:endParaRPr>
              </a:p>
            </p:txBody>
          </p:sp>
        </p:grpSp>
      </p:grpSp>
      <p:grpSp>
        <p:nvGrpSpPr>
          <p:cNvPr id="10" name="Группа 9"/>
          <p:cNvGrpSpPr/>
          <p:nvPr/>
        </p:nvGrpSpPr>
        <p:grpSpPr>
          <a:xfrm>
            <a:off x="333820" y="1125611"/>
            <a:ext cx="2414707" cy="2980988"/>
            <a:chOff x="333820" y="904893"/>
            <a:chExt cx="2414707" cy="2980988"/>
          </a:xfrm>
        </p:grpSpPr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2EC90C4F-1238-E94C-5697-1F395BA886A1}"/>
                </a:ext>
              </a:extLst>
            </p:cNvPr>
            <p:cNvGrpSpPr/>
            <p:nvPr/>
          </p:nvGrpSpPr>
          <p:grpSpPr>
            <a:xfrm>
              <a:off x="581317" y="904893"/>
              <a:ext cx="1919712" cy="777923"/>
              <a:chOff x="704027" y="2786568"/>
              <a:chExt cx="3016155" cy="777923"/>
            </a:xfrm>
          </p:grpSpPr>
          <p:sp>
            <p:nvSpPr>
              <p:cNvPr id="97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704027" y="2786568"/>
                <a:ext cx="3016155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98" name="Скругленный прямоугольник 97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802455" y="2900165"/>
                <a:ext cx="2817803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800"/>
                  </a:lnSpc>
                </a:pPr>
                <a:r>
                  <a:rPr lang="ru-RU" sz="1600" dirty="0" smtClean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Управленческая команда</a:t>
                </a:r>
                <a:endParaRPr lang="ru-RU" sz="16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</p:grpSp>
        <p:grpSp>
          <p:nvGrpSpPr>
            <p:cNvPr id="72" name="Группа 71">
              <a:extLst>
                <a:ext uri="{FF2B5EF4-FFF2-40B4-BE49-F238E27FC236}">
                  <a16:creationId xmlns:a16="http://schemas.microsoft.com/office/drawing/2014/main" id="{2EC90C4F-1238-E94C-5697-1F395BA886A1}"/>
                </a:ext>
              </a:extLst>
            </p:cNvPr>
            <p:cNvGrpSpPr/>
            <p:nvPr/>
          </p:nvGrpSpPr>
          <p:grpSpPr>
            <a:xfrm>
              <a:off x="335541" y="1702484"/>
              <a:ext cx="2411265" cy="675909"/>
              <a:chOff x="400297" y="2430744"/>
              <a:chExt cx="2420250" cy="1625852"/>
            </a:xfrm>
          </p:grpSpPr>
          <p:sp>
            <p:nvSpPr>
              <p:cNvPr id="73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400297" y="2430744"/>
                <a:ext cx="2420250" cy="1625852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74" name="Скругленный прямоугольник 73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580906" y="2584519"/>
                <a:ext cx="2057624" cy="13262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4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Координатор - заместитель директора</a:t>
                </a:r>
                <a:endParaRPr lang="ru-RU" sz="1400" dirty="0">
                  <a:solidFill>
                    <a:srgbClr val="1F4C88"/>
                  </a:solidFill>
                  <a:effectLst/>
                  <a:latin typeface="Jost" pitchFamily="2" charset="-52"/>
                  <a:ea typeface="Jost" pitchFamily="2" charset="-52"/>
                </a:endParaRPr>
              </a:p>
            </p:txBody>
          </p:sp>
        </p:grpSp>
        <p:grpSp>
          <p:nvGrpSpPr>
            <p:cNvPr id="126" name="Группа 125">
              <a:extLst>
                <a:ext uri="{FF2B5EF4-FFF2-40B4-BE49-F238E27FC236}">
                  <a16:creationId xmlns:a16="http://schemas.microsoft.com/office/drawing/2014/main" id="{2EC90C4F-1238-E94C-5697-1F395BA886A1}"/>
                </a:ext>
              </a:extLst>
            </p:cNvPr>
            <p:cNvGrpSpPr/>
            <p:nvPr/>
          </p:nvGrpSpPr>
          <p:grpSpPr>
            <a:xfrm>
              <a:off x="333820" y="2398060"/>
              <a:ext cx="2414707" cy="682002"/>
              <a:chOff x="400297" y="2430743"/>
              <a:chExt cx="2420250" cy="1625852"/>
            </a:xfrm>
          </p:grpSpPr>
          <p:sp>
            <p:nvSpPr>
              <p:cNvPr id="127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400297" y="2430743"/>
                <a:ext cx="2420250" cy="1625852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128" name="Скругленный прямоугольник 127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580906" y="2584519"/>
                <a:ext cx="2057624" cy="13262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400" dirty="0" smtClean="0">
                    <a:solidFill>
                      <a:srgbClr val="1F4C88"/>
                    </a:solidFill>
                    <a:latin typeface="Jost" pitchFamily="2" charset="-52"/>
                    <a:ea typeface="Jost" pitchFamily="2" charset="-52"/>
                  </a:rPr>
                  <a:t>Организаторы-наставники</a:t>
                </a:r>
                <a:endParaRPr lang="ru-RU" sz="1400" dirty="0">
                  <a:solidFill>
                    <a:srgbClr val="1F4C88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1093623" y="2981765"/>
              <a:ext cx="904116" cy="904116"/>
              <a:chOff x="862157" y="2101532"/>
              <a:chExt cx="1180140" cy="1180140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862157" y="2101532"/>
                <a:ext cx="1180140" cy="1180140"/>
              </a:xfrm>
              <a:prstGeom prst="ellipse">
                <a:avLst/>
              </a:prstGeom>
              <a:solidFill>
                <a:srgbClr val="0FCA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1F4C88"/>
                  </a:solidFill>
                </a:endParaRPr>
              </a:p>
            </p:txBody>
          </p:sp>
          <p:sp>
            <p:nvSpPr>
              <p:cNvPr id="163" name="Graphic 68">
                <a:extLst>
                  <a:ext uri="{FF2B5EF4-FFF2-40B4-BE49-F238E27FC236}">
                    <a16:creationId xmlns:a16="http://schemas.microsoft.com/office/drawing/2014/main" id="{78CD7359-ECD1-1E43-989B-7AB55CB50F84}"/>
                  </a:ext>
                </a:extLst>
              </p:cNvPr>
              <p:cNvSpPr/>
              <p:nvPr/>
            </p:nvSpPr>
            <p:spPr>
              <a:xfrm>
                <a:off x="1094580" y="2334035"/>
                <a:ext cx="715294" cy="715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5" h="21515" extrusionOk="0">
                    <a:moveTo>
                      <a:pt x="20877" y="13915"/>
                    </a:moveTo>
                    <a:lnTo>
                      <a:pt x="19983" y="13767"/>
                    </a:lnTo>
                    <a:cubicBezTo>
                      <a:pt x="19865" y="13305"/>
                      <a:pt x="19681" y="12863"/>
                      <a:pt x="19438" y="12453"/>
                    </a:cubicBezTo>
                    <a:lnTo>
                      <a:pt x="19966" y="11714"/>
                    </a:lnTo>
                    <a:cubicBezTo>
                      <a:pt x="20182" y="11411"/>
                      <a:pt x="20148" y="10995"/>
                      <a:pt x="19884" y="10732"/>
                    </a:cubicBezTo>
                    <a:lnTo>
                      <a:pt x="19352" y="10200"/>
                    </a:lnTo>
                    <a:cubicBezTo>
                      <a:pt x="19089" y="9936"/>
                      <a:pt x="18673" y="9902"/>
                      <a:pt x="18370" y="10119"/>
                    </a:cubicBezTo>
                    <a:lnTo>
                      <a:pt x="17632" y="10646"/>
                    </a:lnTo>
                    <a:cubicBezTo>
                      <a:pt x="17222" y="10403"/>
                      <a:pt x="16779" y="10219"/>
                      <a:pt x="16318" y="10101"/>
                    </a:cubicBezTo>
                    <a:lnTo>
                      <a:pt x="16169" y="9207"/>
                    </a:lnTo>
                    <a:cubicBezTo>
                      <a:pt x="16108" y="8840"/>
                      <a:pt x="15791" y="8571"/>
                      <a:pt x="15420" y="8569"/>
                    </a:cubicBezTo>
                    <a:lnTo>
                      <a:pt x="14664" y="8569"/>
                    </a:lnTo>
                    <a:cubicBezTo>
                      <a:pt x="14292" y="8571"/>
                      <a:pt x="13976" y="8840"/>
                      <a:pt x="13914" y="9207"/>
                    </a:cubicBezTo>
                    <a:lnTo>
                      <a:pt x="13766" y="10101"/>
                    </a:lnTo>
                    <a:cubicBezTo>
                      <a:pt x="13304" y="10219"/>
                      <a:pt x="12862" y="10403"/>
                      <a:pt x="12452" y="10646"/>
                    </a:cubicBezTo>
                    <a:lnTo>
                      <a:pt x="11713" y="10118"/>
                    </a:lnTo>
                    <a:cubicBezTo>
                      <a:pt x="11410" y="9901"/>
                      <a:pt x="10995" y="9936"/>
                      <a:pt x="10732" y="10200"/>
                    </a:cubicBezTo>
                    <a:lnTo>
                      <a:pt x="10199" y="10732"/>
                    </a:lnTo>
                    <a:cubicBezTo>
                      <a:pt x="9936" y="10995"/>
                      <a:pt x="9902" y="11411"/>
                      <a:pt x="10118" y="11714"/>
                    </a:cubicBezTo>
                    <a:lnTo>
                      <a:pt x="10646" y="12453"/>
                    </a:lnTo>
                    <a:cubicBezTo>
                      <a:pt x="10403" y="12863"/>
                      <a:pt x="10219" y="13305"/>
                      <a:pt x="10101" y="13767"/>
                    </a:cubicBezTo>
                    <a:lnTo>
                      <a:pt x="9207" y="13915"/>
                    </a:lnTo>
                    <a:cubicBezTo>
                      <a:pt x="8840" y="13977"/>
                      <a:pt x="8571" y="14293"/>
                      <a:pt x="8569" y="14665"/>
                    </a:cubicBezTo>
                    <a:lnTo>
                      <a:pt x="8569" y="15419"/>
                    </a:lnTo>
                    <a:cubicBezTo>
                      <a:pt x="8571" y="15791"/>
                      <a:pt x="8840" y="16108"/>
                      <a:pt x="9207" y="16169"/>
                    </a:cubicBezTo>
                    <a:lnTo>
                      <a:pt x="10101" y="16317"/>
                    </a:lnTo>
                    <a:cubicBezTo>
                      <a:pt x="10219" y="16779"/>
                      <a:pt x="10403" y="17221"/>
                      <a:pt x="10646" y="17631"/>
                    </a:cubicBezTo>
                    <a:lnTo>
                      <a:pt x="10118" y="18370"/>
                    </a:lnTo>
                    <a:cubicBezTo>
                      <a:pt x="9902" y="18673"/>
                      <a:pt x="9936" y="19089"/>
                      <a:pt x="10199" y="19352"/>
                    </a:cubicBezTo>
                    <a:lnTo>
                      <a:pt x="10732" y="19885"/>
                    </a:lnTo>
                    <a:cubicBezTo>
                      <a:pt x="10995" y="20148"/>
                      <a:pt x="11410" y="20183"/>
                      <a:pt x="11713" y="19966"/>
                    </a:cubicBezTo>
                    <a:lnTo>
                      <a:pt x="12452" y="19438"/>
                    </a:lnTo>
                    <a:cubicBezTo>
                      <a:pt x="12862" y="19681"/>
                      <a:pt x="13304" y="19865"/>
                      <a:pt x="13766" y="19983"/>
                    </a:cubicBezTo>
                    <a:lnTo>
                      <a:pt x="13914" y="20878"/>
                    </a:lnTo>
                    <a:cubicBezTo>
                      <a:pt x="13976" y="21245"/>
                      <a:pt x="14292" y="21514"/>
                      <a:pt x="14664" y="21515"/>
                    </a:cubicBezTo>
                    <a:lnTo>
                      <a:pt x="15418" y="21515"/>
                    </a:lnTo>
                    <a:cubicBezTo>
                      <a:pt x="15789" y="21514"/>
                      <a:pt x="16106" y="21245"/>
                      <a:pt x="16167" y="20878"/>
                    </a:cubicBezTo>
                    <a:lnTo>
                      <a:pt x="16316" y="19983"/>
                    </a:lnTo>
                    <a:cubicBezTo>
                      <a:pt x="16777" y="19865"/>
                      <a:pt x="17220" y="19681"/>
                      <a:pt x="17630" y="19438"/>
                    </a:cubicBezTo>
                    <a:lnTo>
                      <a:pt x="18368" y="19966"/>
                    </a:lnTo>
                    <a:cubicBezTo>
                      <a:pt x="18671" y="20183"/>
                      <a:pt x="19087" y="20148"/>
                      <a:pt x="19350" y="19885"/>
                    </a:cubicBezTo>
                    <a:lnTo>
                      <a:pt x="19882" y="19352"/>
                    </a:lnTo>
                    <a:cubicBezTo>
                      <a:pt x="20146" y="19089"/>
                      <a:pt x="20180" y="18674"/>
                      <a:pt x="19964" y="18370"/>
                    </a:cubicBezTo>
                    <a:lnTo>
                      <a:pt x="19439" y="17634"/>
                    </a:lnTo>
                    <a:cubicBezTo>
                      <a:pt x="19681" y="17224"/>
                      <a:pt x="19865" y="16782"/>
                      <a:pt x="19984" y="16320"/>
                    </a:cubicBezTo>
                    <a:lnTo>
                      <a:pt x="20878" y="16171"/>
                    </a:lnTo>
                    <a:cubicBezTo>
                      <a:pt x="21245" y="16110"/>
                      <a:pt x="21514" y="15794"/>
                      <a:pt x="21515" y="15422"/>
                    </a:cubicBezTo>
                    <a:lnTo>
                      <a:pt x="21515" y="14667"/>
                    </a:lnTo>
                    <a:cubicBezTo>
                      <a:pt x="21515" y="14294"/>
                      <a:pt x="21245" y="13976"/>
                      <a:pt x="20877" y="13915"/>
                    </a:cubicBezTo>
                    <a:close/>
                    <a:moveTo>
                      <a:pt x="15041" y="18111"/>
                    </a:moveTo>
                    <a:cubicBezTo>
                      <a:pt x="13347" y="18111"/>
                      <a:pt x="11974" y="16738"/>
                      <a:pt x="11974" y="15044"/>
                    </a:cubicBezTo>
                    <a:cubicBezTo>
                      <a:pt x="11974" y="13350"/>
                      <a:pt x="13347" y="11977"/>
                      <a:pt x="15041" y="11977"/>
                    </a:cubicBezTo>
                    <a:cubicBezTo>
                      <a:pt x="16734" y="11977"/>
                      <a:pt x="18107" y="13350"/>
                      <a:pt x="18107" y="15044"/>
                    </a:cubicBezTo>
                    <a:cubicBezTo>
                      <a:pt x="18105" y="16737"/>
                      <a:pt x="16734" y="18109"/>
                      <a:pt x="15041" y="18111"/>
                    </a:cubicBezTo>
                    <a:close/>
                    <a:moveTo>
                      <a:pt x="16063" y="15044"/>
                    </a:moveTo>
                    <a:cubicBezTo>
                      <a:pt x="16063" y="15609"/>
                      <a:pt x="15605" y="16067"/>
                      <a:pt x="15041" y="16067"/>
                    </a:cubicBezTo>
                    <a:cubicBezTo>
                      <a:pt x="14476" y="16067"/>
                      <a:pt x="14019" y="15609"/>
                      <a:pt x="14019" y="15044"/>
                    </a:cubicBezTo>
                    <a:cubicBezTo>
                      <a:pt x="14019" y="14480"/>
                      <a:pt x="14476" y="14022"/>
                      <a:pt x="15041" y="14022"/>
                    </a:cubicBezTo>
                    <a:cubicBezTo>
                      <a:pt x="15605" y="14022"/>
                      <a:pt x="16063" y="14480"/>
                      <a:pt x="16063" y="15044"/>
                    </a:cubicBezTo>
                    <a:close/>
                    <a:moveTo>
                      <a:pt x="12006" y="7375"/>
                    </a:moveTo>
                    <a:lnTo>
                      <a:pt x="11239" y="6898"/>
                    </a:lnTo>
                    <a:cubicBezTo>
                      <a:pt x="11307" y="6425"/>
                      <a:pt x="11307" y="5946"/>
                      <a:pt x="11239" y="5473"/>
                    </a:cubicBezTo>
                    <a:lnTo>
                      <a:pt x="12006" y="4996"/>
                    </a:lnTo>
                    <a:cubicBezTo>
                      <a:pt x="12323" y="4799"/>
                      <a:pt x="12450" y="4402"/>
                      <a:pt x="12307" y="4057"/>
                    </a:cubicBezTo>
                    <a:lnTo>
                      <a:pt x="12019" y="3361"/>
                    </a:lnTo>
                    <a:cubicBezTo>
                      <a:pt x="11876" y="3017"/>
                      <a:pt x="11506" y="2827"/>
                      <a:pt x="11143" y="2910"/>
                    </a:cubicBezTo>
                    <a:lnTo>
                      <a:pt x="10262" y="3115"/>
                    </a:lnTo>
                    <a:cubicBezTo>
                      <a:pt x="9975" y="2733"/>
                      <a:pt x="9636" y="2394"/>
                      <a:pt x="9254" y="2107"/>
                    </a:cubicBezTo>
                    <a:lnTo>
                      <a:pt x="9459" y="1225"/>
                    </a:lnTo>
                    <a:cubicBezTo>
                      <a:pt x="9544" y="861"/>
                      <a:pt x="9353" y="489"/>
                      <a:pt x="9008" y="346"/>
                    </a:cubicBezTo>
                    <a:lnTo>
                      <a:pt x="8312" y="58"/>
                    </a:lnTo>
                    <a:cubicBezTo>
                      <a:pt x="7968" y="-85"/>
                      <a:pt x="7571" y="42"/>
                      <a:pt x="7373" y="358"/>
                    </a:cubicBezTo>
                    <a:lnTo>
                      <a:pt x="6897" y="1126"/>
                    </a:lnTo>
                    <a:cubicBezTo>
                      <a:pt x="6424" y="1058"/>
                      <a:pt x="5944" y="1058"/>
                      <a:pt x="5471" y="1126"/>
                    </a:cubicBezTo>
                    <a:lnTo>
                      <a:pt x="4991" y="358"/>
                    </a:lnTo>
                    <a:cubicBezTo>
                      <a:pt x="4794" y="42"/>
                      <a:pt x="4397" y="-85"/>
                      <a:pt x="4053" y="58"/>
                    </a:cubicBezTo>
                    <a:lnTo>
                      <a:pt x="3357" y="346"/>
                    </a:lnTo>
                    <a:cubicBezTo>
                      <a:pt x="3013" y="489"/>
                      <a:pt x="2823" y="859"/>
                      <a:pt x="2906" y="1222"/>
                    </a:cubicBezTo>
                    <a:lnTo>
                      <a:pt x="3111" y="2104"/>
                    </a:lnTo>
                    <a:cubicBezTo>
                      <a:pt x="2729" y="2390"/>
                      <a:pt x="2390" y="2729"/>
                      <a:pt x="2103" y="3111"/>
                    </a:cubicBezTo>
                    <a:lnTo>
                      <a:pt x="1222" y="2907"/>
                    </a:lnTo>
                    <a:cubicBezTo>
                      <a:pt x="859" y="2823"/>
                      <a:pt x="489" y="3014"/>
                      <a:pt x="346" y="3358"/>
                    </a:cubicBezTo>
                    <a:lnTo>
                      <a:pt x="58" y="4054"/>
                    </a:lnTo>
                    <a:cubicBezTo>
                      <a:pt x="-85" y="4398"/>
                      <a:pt x="42" y="4795"/>
                      <a:pt x="358" y="4992"/>
                    </a:cubicBezTo>
                    <a:lnTo>
                      <a:pt x="1126" y="5470"/>
                    </a:lnTo>
                    <a:cubicBezTo>
                      <a:pt x="1058" y="5942"/>
                      <a:pt x="1058" y="6422"/>
                      <a:pt x="1126" y="6895"/>
                    </a:cubicBezTo>
                    <a:lnTo>
                      <a:pt x="358" y="7372"/>
                    </a:lnTo>
                    <a:cubicBezTo>
                      <a:pt x="42" y="7569"/>
                      <a:pt x="-85" y="7966"/>
                      <a:pt x="58" y="8310"/>
                    </a:cubicBezTo>
                    <a:lnTo>
                      <a:pt x="346" y="9006"/>
                    </a:lnTo>
                    <a:cubicBezTo>
                      <a:pt x="489" y="9350"/>
                      <a:pt x="859" y="9541"/>
                      <a:pt x="1222" y="9457"/>
                    </a:cubicBezTo>
                    <a:lnTo>
                      <a:pt x="2103" y="9253"/>
                    </a:lnTo>
                    <a:cubicBezTo>
                      <a:pt x="2389" y="9635"/>
                      <a:pt x="2729" y="9974"/>
                      <a:pt x="3111" y="10260"/>
                    </a:cubicBezTo>
                    <a:lnTo>
                      <a:pt x="2906" y="11142"/>
                    </a:lnTo>
                    <a:cubicBezTo>
                      <a:pt x="2823" y="11505"/>
                      <a:pt x="3013" y="11875"/>
                      <a:pt x="3357" y="12018"/>
                    </a:cubicBezTo>
                    <a:lnTo>
                      <a:pt x="4053" y="12306"/>
                    </a:lnTo>
                    <a:cubicBezTo>
                      <a:pt x="4397" y="12449"/>
                      <a:pt x="4794" y="12322"/>
                      <a:pt x="4991" y="12006"/>
                    </a:cubicBezTo>
                    <a:lnTo>
                      <a:pt x="5468" y="11238"/>
                    </a:lnTo>
                    <a:cubicBezTo>
                      <a:pt x="5705" y="11274"/>
                      <a:pt x="5943" y="11293"/>
                      <a:pt x="6182" y="11296"/>
                    </a:cubicBezTo>
                    <a:cubicBezTo>
                      <a:pt x="6421" y="11293"/>
                      <a:pt x="6659" y="11274"/>
                      <a:pt x="6894" y="11239"/>
                    </a:cubicBezTo>
                    <a:lnTo>
                      <a:pt x="7371" y="12006"/>
                    </a:lnTo>
                    <a:cubicBezTo>
                      <a:pt x="7569" y="12323"/>
                      <a:pt x="7966" y="12450"/>
                      <a:pt x="8310" y="12307"/>
                    </a:cubicBezTo>
                    <a:lnTo>
                      <a:pt x="9006" y="12019"/>
                    </a:lnTo>
                    <a:cubicBezTo>
                      <a:pt x="9349" y="11876"/>
                      <a:pt x="9540" y="11506"/>
                      <a:pt x="9457" y="11143"/>
                    </a:cubicBezTo>
                    <a:lnTo>
                      <a:pt x="9252" y="10261"/>
                    </a:lnTo>
                    <a:cubicBezTo>
                      <a:pt x="9634" y="9975"/>
                      <a:pt x="9973" y="9635"/>
                      <a:pt x="10259" y="9254"/>
                    </a:cubicBezTo>
                    <a:lnTo>
                      <a:pt x="11141" y="9458"/>
                    </a:lnTo>
                    <a:cubicBezTo>
                      <a:pt x="11504" y="9542"/>
                      <a:pt x="11875" y="9351"/>
                      <a:pt x="12017" y="9007"/>
                    </a:cubicBezTo>
                    <a:lnTo>
                      <a:pt x="12305" y="8311"/>
                    </a:lnTo>
                    <a:cubicBezTo>
                      <a:pt x="12447" y="7968"/>
                      <a:pt x="12321" y="7573"/>
                      <a:pt x="12006" y="7375"/>
                    </a:cubicBezTo>
                    <a:close/>
                    <a:moveTo>
                      <a:pt x="5009" y="9017"/>
                    </a:moveTo>
                    <a:cubicBezTo>
                      <a:pt x="3444" y="8369"/>
                      <a:pt x="2701" y="6575"/>
                      <a:pt x="3349" y="5010"/>
                    </a:cubicBezTo>
                    <a:cubicBezTo>
                      <a:pt x="3997" y="3445"/>
                      <a:pt x="5791" y="2702"/>
                      <a:pt x="7356" y="3350"/>
                    </a:cubicBezTo>
                    <a:cubicBezTo>
                      <a:pt x="8920" y="3998"/>
                      <a:pt x="9663" y="5792"/>
                      <a:pt x="9015" y="7357"/>
                    </a:cubicBezTo>
                    <a:cubicBezTo>
                      <a:pt x="8704" y="8109"/>
                      <a:pt x="8107" y="8706"/>
                      <a:pt x="7356" y="9017"/>
                    </a:cubicBezTo>
                    <a:cubicBezTo>
                      <a:pt x="6605" y="9331"/>
                      <a:pt x="5760" y="9331"/>
                      <a:pt x="5009" y="9017"/>
                    </a:cubicBezTo>
                    <a:close/>
                    <a:moveTo>
                      <a:pt x="7127" y="5793"/>
                    </a:moveTo>
                    <a:cubicBezTo>
                      <a:pt x="7343" y="6314"/>
                      <a:pt x="7095" y="6912"/>
                      <a:pt x="6573" y="7128"/>
                    </a:cubicBezTo>
                    <a:cubicBezTo>
                      <a:pt x="6052" y="7344"/>
                      <a:pt x="5454" y="7096"/>
                      <a:pt x="5238" y="6575"/>
                    </a:cubicBezTo>
                    <a:cubicBezTo>
                      <a:pt x="5022" y="6053"/>
                      <a:pt x="5270" y="5455"/>
                      <a:pt x="5791" y="5239"/>
                    </a:cubicBezTo>
                    <a:cubicBezTo>
                      <a:pt x="6313" y="5023"/>
                      <a:pt x="6911" y="5271"/>
                      <a:pt x="7127" y="5792"/>
                    </a:cubicBezTo>
                    <a:cubicBezTo>
                      <a:pt x="7127" y="5792"/>
                      <a:pt x="7127" y="5793"/>
                      <a:pt x="7127" y="57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rgbClr val="1F4C88"/>
                  </a:solidFill>
                </a:endParaRPr>
              </a:p>
            </p:txBody>
          </p:sp>
        </p:grpSp>
      </p:grpSp>
      <p:sp>
        <p:nvSpPr>
          <p:cNvPr id="171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69407" y="423302"/>
            <a:ext cx="12316408" cy="5053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>
              <a:lnSpc>
                <a:spcPct val="80000"/>
              </a:lnSpc>
              <a:spcBef>
                <a:spcPct val="0"/>
              </a:spcBef>
              <a:buNone/>
              <a:defRPr sz="3200" b="1">
                <a:solidFill>
                  <a:srgbClr val="FCC129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 algn="ctr">
              <a:lnSpc>
                <a:spcPts val="2200"/>
              </a:lnSpc>
            </a:pPr>
            <a:r>
              <a:rPr lang="ru-RU" sz="3800" dirty="0" smtClean="0">
                <a:solidFill>
                  <a:srgbClr val="1F4C88"/>
                </a:solidFill>
              </a:rPr>
              <a:t>Участники системы наставничества</a:t>
            </a:r>
          </a:p>
          <a:p>
            <a:pPr algn="ctr">
              <a:lnSpc>
                <a:spcPts val="2200"/>
              </a:lnSpc>
            </a:pPr>
            <a:endParaRPr lang="ru-RU" sz="3800" dirty="0">
              <a:solidFill>
                <a:srgbClr val="1F4C88"/>
              </a:solidFill>
            </a:endParaRPr>
          </a:p>
          <a:p>
            <a:pPr algn="ctr">
              <a:lnSpc>
                <a:spcPts val="1800"/>
              </a:lnSpc>
            </a:pPr>
            <a:r>
              <a:rPr lang="ru-RU" sz="3800" dirty="0" smtClean="0">
                <a:solidFill>
                  <a:srgbClr val="1F4C88"/>
                </a:solidFill>
              </a:rPr>
              <a:t>ДТДМ «Неоткрытые острова»</a:t>
            </a:r>
          </a:p>
        </p:txBody>
      </p:sp>
    </p:spTree>
    <p:extLst>
      <p:ext uri="{BB962C8B-B14F-4D97-AF65-F5344CB8AC3E}">
        <p14:creationId xmlns:p14="http://schemas.microsoft.com/office/powerpoint/2010/main" val="3524490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4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sp>
        <p:nvSpPr>
          <p:cNvPr id="171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1595474" y="2342255"/>
            <a:ext cx="9047691" cy="22544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lnSpc>
                <a:spcPts val="2200"/>
              </a:lnSpc>
              <a:spcBef>
                <a:spcPct val="0"/>
              </a:spcBef>
              <a:buNone/>
              <a:defRPr sz="3800" b="1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>
              <a:lnSpc>
                <a:spcPts val="2900"/>
              </a:lnSpc>
            </a:pPr>
            <a:r>
              <a:rPr lang="ru-RU" sz="2800" b="0" dirty="0"/>
              <a:t>Программа-конструктор – универсальный инструмент для создания персонализированных программ наставничества</a:t>
            </a:r>
          </a:p>
        </p:txBody>
      </p:sp>
      <p:sp>
        <p:nvSpPr>
          <p:cNvPr id="50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0" y="2342254"/>
            <a:ext cx="2708513" cy="22544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lnSpc>
                <a:spcPts val="2200"/>
              </a:lnSpc>
              <a:spcBef>
                <a:spcPct val="0"/>
              </a:spcBef>
              <a:buNone/>
              <a:defRPr sz="3800" b="1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>
              <a:lnSpc>
                <a:spcPts val="2900"/>
              </a:lnSpc>
            </a:pPr>
            <a:r>
              <a:rPr lang="ru-RU" sz="2800" b="0" dirty="0" smtClean="0">
                <a:latin typeface="Jost Medium" pitchFamily="2" charset="-52"/>
                <a:ea typeface="Jost Medium" pitchFamily="2" charset="-52"/>
              </a:rPr>
              <a:t>СОСТОИТ</a:t>
            </a:r>
          </a:p>
          <a:p>
            <a:pPr>
              <a:lnSpc>
                <a:spcPts val="2900"/>
              </a:lnSpc>
            </a:pPr>
            <a:r>
              <a:rPr lang="ru-RU" sz="2800" b="0" dirty="0" smtClean="0">
                <a:latin typeface="Jost Medium" pitchFamily="2" charset="-52"/>
                <a:ea typeface="Jost Medium" pitchFamily="2" charset="-52"/>
              </a:rPr>
              <a:t>ИЗ</a:t>
            </a:r>
          </a:p>
          <a:p>
            <a:pPr>
              <a:lnSpc>
                <a:spcPts val="2900"/>
              </a:lnSpc>
            </a:pPr>
            <a:r>
              <a:rPr lang="ru-RU" sz="2800" b="0" dirty="0" smtClean="0">
                <a:latin typeface="Jost Medium" pitchFamily="2" charset="-52"/>
                <a:ea typeface="Jost Medium" pitchFamily="2" charset="-52"/>
              </a:rPr>
              <a:t>3-х</a:t>
            </a:r>
          </a:p>
          <a:p>
            <a:pPr>
              <a:lnSpc>
                <a:spcPts val="2900"/>
              </a:lnSpc>
            </a:pPr>
            <a:r>
              <a:rPr lang="ru-RU" sz="2800" b="0" dirty="0" smtClean="0">
                <a:latin typeface="Jost Medium" pitchFamily="2" charset="-52"/>
                <a:ea typeface="Jost Medium" pitchFamily="2" charset="-52"/>
              </a:rPr>
              <a:t>РАЗДЕЛОВ</a:t>
            </a:r>
            <a:endParaRPr lang="ru-RU" sz="2800" b="0" dirty="0">
              <a:latin typeface="Jost Medium" pitchFamily="2" charset="-52"/>
              <a:ea typeface="Jost Medium" pitchFamily="2" charset="-52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641824" y="4605782"/>
            <a:ext cx="6970207" cy="2254469"/>
            <a:chOff x="2651354" y="6515663"/>
            <a:chExt cx="6970207" cy="2254469"/>
          </a:xfrm>
        </p:grpSpPr>
        <p:sp>
          <p:nvSpPr>
            <p:cNvPr id="5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337320" y="6515663"/>
              <a:ext cx="4284241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ДИАГНОСТИЧЕСКИЙ</a:t>
              </a:r>
              <a:endParaRPr lang="ru-RU" sz="2800" b="0" dirty="0">
                <a:latin typeface="Jost Medium" pitchFamily="2" charset="-52"/>
                <a:ea typeface="Jost Medium" pitchFamily="2" charset="-52"/>
              </a:endParaRPr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354" y="6965247"/>
              <a:ext cx="2624552" cy="1355301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2617230" y="2946333"/>
            <a:ext cx="6901858" cy="2254469"/>
            <a:chOff x="2264151" y="2946333"/>
            <a:chExt cx="6901858" cy="2254469"/>
          </a:xfrm>
        </p:grpSpPr>
        <p:sp>
          <p:nvSpPr>
            <p:cNvPr id="52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4943182" y="2946333"/>
              <a:ext cx="4222827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СОДЕРЖАТЕЛЬНЫЙ</a:t>
              </a:r>
              <a:endParaRPr lang="ru-RU" sz="2800" b="0" dirty="0">
                <a:latin typeface="Jost Medium" pitchFamily="2" charset="-52"/>
                <a:ea typeface="Jost Medium" pitchFamily="2" charset="-52"/>
              </a:endParaRPr>
            </a:p>
          </p:txBody>
        </p:sp>
        <p:pic>
          <p:nvPicPr>
            <p:cNvPr id="65" name="Рисунок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51" y="3395916"/>
              <a:ext cx="2624552" cy="1355301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3932674" y="1375290"/>
            <a:ext cx="5080275" cy="2254469"/>
            <a:chOff x="3579595" y="1375290"/>
            <a:chExt cx="5080275" cy="2254469"/>
          </a:xfrm>
        </p:grpSpPr>
        <p:sp>
          <p:nvSpPr>
            <p:cNvPr id="55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4948045" y="1375290"/>
              <a:ext cx="3711825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ОЦЕНОЧНО-</a:t>
              </a:r>
            </a:p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РЕЗУЛЬТАТИВНЫЙ</a:t>
              </a:r>
              <a:endParaRPr lang="ru-RU" sz="2800" b="0" dirty="0">
                <a:latin typeface="Jost Medium" pitchFamily="2" charset="-52"/>
                <a:ea typeface="Jost Medium" pitchFamily="2" charset="-52"/>
              </a:endParaRPr>
            </a:p>
          </p:txBody>
        </p:sp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9595" y="1769142"/>
              <a:ext cx="1286406" cy="132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247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96296E-6 L -0.00013 -0.406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5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478593" y="-376121"/>
            <a:ext cx="6970207" cy="2254469"/>
            <a:chOff x="2651354" y="6515663"/>
            <a:chExt cx="6970207" cy="2254469"/>
          </a:xfrm>
        </p:grpSpPr>
        <p:sp>
          <p:nvSpPr>
            <p:cNvPr id="5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337320" y="6515663"/>
              <a:ext cx="4284241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ДИАГНОСТИЧЕСКИЙ </a:t>
              </a:r>
            </a:p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РАЗДЕЛ</a:t>
              </a:r>
              <a:endParaRPr lang="ru-RU" sz="2800" b="0" dirty="0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354" y="6965247"/>
              <a:ext cx="2624552" cy="1355301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3790867" y="2174171"/>
            <a:ext cx="5821706" cy="3504162"/>
            <a:chOff x="3790867" y="2174171"/>
            <a:chExt cx="5821706" cy="350416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868" y="4833178"/>
              <a:ext cx="1278347" cy="673200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868" y="3643960"/>
              <a:ext cx="1278347" cy="673200"/>
            </a:xfrm>
            <a:prstGeom prst="rect">
              <a:avLst/>
            </a:prstGeom>
          </p:spPr>
        </p:pic>
        <p:sp>
          <p:nvSpPr>
            <p:cNvPr id="22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328332" y="2174171"/>
              <a:ext cx="4284241" cy="9215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Самодиагностика наставляемого</a:t>
              </a:r>
              <a:endParaRPr lang="ru-RU" sz="2800" b="0" dirty="0">
                <a:latin typeface="Jost Medium" pitchFamily="2" charset="-52"/>
                <a:ea typeface="Jost Medium" pitchFamily="2" charset="-52"/>
              </a:endParaRPr>
            </a:p>
          </p:txBody>
        </p:sp>
        <p:sp>
          <p:nvSpPr>
            <p:cNvPr id="23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328331" y="3517841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Диагностическая беседа</a:t>
              </a:r>
            </a:p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с наставляемым</a:t>
              </a:r>
              <a:endParaRPr lang="ru-RU" sz="2800" b="0" dirty="0">
                <a:latin typeface="Jost Medium" pitchFamily="2" charset="-52"/>
                <a:ea typeface="Jost Medium" pitchFamily="2" charset="-52"/>
              </a:endParaRPr>
            </a:p>
          </p:txBody>
        </p:sp>
        <p:sp>
          <p:nvSpPr>
            <p:cNvPr id="2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328330" y="4661222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>
                  <a:latin typeface="Jost Medium" pitchFamily="2" charset="-52"/>
                  <a:ea typeface="Jost Medium" pitchFamily="2" charset="-52"/>
                </a:rPr>
                <a:t>Развивающая беседа</a:t>
              </a: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867" y="2298359"/>
              <a:ext cx="1278347" cy="67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0469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6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414570" y="1657889"/>
            <a:ext cx="5715267" cy="1139342"/>
            <a:chOff x="1414570" y="1657889"/>
            <a:chExt cx="5715267" cy="113934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4570" y="1936509"/>
              <a:ext cx="632794" cy="630634"/>
            </a:xfrm>
            <a:prstGeom prst="rect">
              <a:avLst/>
            </a:prstGeom>
          </p:spPr>
        </p:pic>
        <p:sp>
          <p:nvSpPr>
            <p:cNvPr id="18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71841" y="1657889"/>
              <a:ext cx="4957996" cy="4828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 smtClean="0">
                  <a:latin typeface="Jost Medium" pitchFamily="2" charset="-52"/>
                  <a:ea typeface="Jost Medium" pitchFamily="2" charset="-52"/>
                </a:rPr>
                <a:t>Самодиагностика наставляемого</a:t>
              </a:r>
              <a:endParaRPr lang="ru-RU" sz="2400" b="0" dirty="0">
                <a:latin typeface="Jost Medium" pitchFamily="2" charset="-52"/>
                <a:ea typeface="Jost Medium" pitchFamily="2" charset="-52"/>
              </a:endParaRPr>
            </a:p>
          </p:txBody>
        </p:sp>
        <p:sp>
          <p:nvSpPr>
            <p:cNvPr id="25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72558" y="2040824"/>
              <a:ext cx="2362457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а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нкетирование,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27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72558" y="2375227"/>
              <a:ext cx="265874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л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ист 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самооценки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408047" y="2996830"/>
            <a:ext cx="7517588" cy="1139342"/>
            <a:chOff x="1408047" y="2996830"/>
            <a:chExt cx="7517588" cy="1139342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8047" y="3249972"/>
              <a:ext cx="632794" cy="630634"/>
            </a:xfrm>
            <a:prstGeom prst="rect">
              <a:avLst/>
            </a:prstGeom>
          </p:spPr>
        </p:pic>
        <p:sp>
          <p:nvSpPr>
            <p:cNvPr id="3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38122" y="2996830"/>
              <a:ext cx="6787513" cy="4828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Диагностическая </a:t>
              </a:r>
              <a:r>
                <a:rPr lang="ru-RU" sz="2400" b="0" dirty="0" smtClean="0">
                  <a:latin typeface="Jost Medium" pitchFamily="2" charset="-52"/>
                  <a:ea typeface="Jost Medium" pitchFamily="2" charset="-52"/>
                </a:rPr>
                <a:t>беседа с </a:t>
              </a:r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наставляемым</a:t>
              </a:r>
            </a:p>
          </p:txBody>
        </p:sp>
        <p:sp>
          <p:nvSpPr>
            <p:cNvPr id="32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38840" y="3379765"/>
              <a:ext cx="3156491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с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ократовская беседа,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33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138840" y="3714168"/>
              <a:ext cx="265874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к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онсультации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61073" y="2845763"/>
            <a:ext cx="6768763" cy="3582882"/>
            <a:chOff x="361073" y="2845763"/>
            <a:chExt cx="6768763" cy="3582882"/>
          </a:xfrm>
        </p:grpSpPr>
        <p:sp>
          <p:nvSpPr>
            <p:cNvPr id="38" name="Дуга 37"/>
            <p:cNvSpPr/>
            <p:nvPr/>
          </p:nvSpPr>
          <p:spPr>
            <a:xfrm flipH="1">
              <a:off x="361073" y="2845763"/>
              <a:ext cx="2106993" cy="2818724"/>
            </a:xfrm>
            <a:prstGeom prst="arc">
              <a:avLst>
                <a:gd name="adj1" fmla="val 17000674"/>
                <a:gd name="adj2" fmla="val 6069348"/>
              </a:avLst>
            </a:prstGeom>
            <a:ln w="44450">
              <a:solidFill>
                <a:srgbClr val="0FCAB7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FCAB7"/>
                </a:solidFill>
              </a:endParaRPr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2015359" y="4708067"/>
              <a:ext cx="5114477" cy="1720578"/>
              <a:chOff x="7811573" y="4711753"/>
              <a:chExt cx="3681490" cy="1720578"/>
            </a:xfrm>
          </p:grpSpPr>
          <p:sp>
            <p:nvSpPr>
              <p:cNvPr id="41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7811573" y="4711753"/>
                <a:ext cx="3681490" cy="1720578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42" name="Скругленный прямоугольник 41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8002350" y="4900614"/>
                <a:ext cx="3355853" cy="134814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200"/>
                  </a:lnSpc>
                </a:pPr>
                <a:r>
                  <a:rPr lang="ru-RU" sz="2400" dirty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Определены перечни </a:t>
                </a:r>
              </a:p>
              <a:p>
                <a:pPr algn="ctr">
                  <a:lnSpc>
                    <a:spcPts val="2200"/>
                  </a:lnSpc>
                </a:pPr>
                <a:r>
                  <a:rPr lang="ru-RU" sz="2400" dirty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дефицитных компетенций </a:t>
                </a:r>
              </a:p>
              <a:p>
                <a:pPr algn="ctr">
                  <a:lnSpc>
                    <a:spcPts val="2200"/>
                  </a:lnSpc>
                </a:pPr>
                <a:r>
                  <a:rPr lang="ru-RU" sz="2400" dirty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и запросов </a:t>
                </a:r>
                <a:r>
                  <a:rPr lang="ru-RU" sz="2400" dirty="0" smtClean="0">
                    <a:solidFill>
                      <a:srgbClr val="1F4C88"/>
                    </a:solidFill>
                    <a:latin typeface="Jost Medium" pitchFamily="2" charset="-52"/>
                    <a:ea typeface="Jost Medium" pitchFamily="2" charset="-52"/>
                  </a:rPr>
                  <a:t>наставляемого</a:t>
                </a:r>
                <a:endParaRPr lang="ru-RU" sz="2400" dirty="0">
                  <a:solidFill>
                    <a:srgbClr val="1F4C88"/>
                  </a:solidFill>
                  <a:latin typeface="Jost Medium" pitchFamily="2" charset="-52"/>
                  <a:ea typeface="Jost Medium" pitchFamily="2" charset="-52"/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185767" y="-139842"/>
            <a:ext cx="11632933" cy="6568487"/>
            <a:chOff x="185767" y="-139842"/>
            <a:chExt cx="11632933" cy="6568487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185767" y="-139842"/>
              <a:ext cx="9558734" cy="1593493"/>
              <a:chOff x="2651354" y="6534972"/>
              <a:chExt cx="13523665" cy="2254469"/>
            </a:xfrm>
          </p:grpSpPr>
          <p:sp>
            <p:nvSpPr>
              <p:cNvPr id="51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14555" y="6534972"/>
                <a:ext cx="10760464" cy="225446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900"/>
                  </a:lnSpc>
                </a:pPr>
                <a:r>
                  <a:rPr lang="ru-RU" sz="2000" b="0" dirty="0" smtClean="0"/>
                  <a:t>ДИАГНОСТИЧЕСКИЙ РАЗДЕЛ</a:t>
                </a:r>
              </a:p>
              <a:p>
                <a:pPr algn="l">
                  <a:lnSpc>
                    <a:spcPts val="2900"/>
                  </a:lnSpc>
                </a:pPr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РЕАЛИЗАЦИЯ С НАСТАВЛЯЕМЫМ КОЛОТЫГИНЫМ С.В.</a:t>
                </a:r>
              </a:p>
            </p:txBody>
          </p:sp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1354" y="6965247"/>
                <a:ext cx="2624552" cy="1355301"/>
              </a:xfrm>
              <a:prstGeom prst="rect">
                <a:avLst/>
              </a:prstGeom>
            </p:spPr>
          </p:pic>
        </p:grpSp>
        <p:pic>
          <p:nvPicPr>
            <p:cNvPr id="14" name="Рисунок 13"/>
            <p:cNvPicPr/>
            <p:nvPr/>
          </p:nvPicPr>
          <p:blipFill rotWithShape="1">
            <a:blip r:embed="rId5"/>
            <a:srcRect l="39782" r="-670"/>
            <a:stretch/>
          </p:blipFill>
          <p:spPr>
            <a:xfrm>
              <a:off x="9838059" y="2414511"/>
              <a:ext cx="1980641" cy="1872650"/>
            </a:xfrm>
            <a:prstGeom prst="ellipse">
              <a:avLst/>
            </a:prstGeom>
          </p:spPr>
        </p:pic>
        <p:pic>
          <p:nvPicPr>
            <p:cNvPr id="16" name="Рисунок 15"/>
            <p:cNvPicPr/>
            <p:nvPr/>
          </p:nvPicPr>
          <p:blipFill rotWithShape="1">
            <a:blip r:embed="rId6"/>
            <a:srcRect l="30087" t="965" r="17065" b="598"/>
            <a:stretch/>
          </p:blipFill>
          <p:spPr bwMode="auto">
            <a:xfrm>
              <a:off x="9877979" y="272704"/>
              <a:ext cx="1900800" cy="1900800"/>
            </a:xfrm>
            <a:prstGeom prst="ellipse">
              <a:avLst/>
            </a:prstGeom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Рисунок 20"/>
            <p:cNvPicPr/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10" t="-252" r="23968" b="252"/>
            <a:stretch/>
          </p:blipFill>
          <p:spPr bwMode="auto">
            <a:xfrm>
              <a:off x="9878140" y="4528167"/>
              <a:ext cx="1900478" cy="1900478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834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7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478593" y="-376121"/>
            <a:ext cx="6970207" cy="2254469"/>
            <a:chOff x="2478593" y="-376121"/>
            <a:chExt cx="6970207" cy="2254469"/>
          </a:xfrm>
        </p:grpSpPr>
        <p:sp>
          <p:nvSpPr>
            <p:cNvPr id="5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5164559" y="-376121"/>
              <a:ext cx="4284241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СОДЕРЖАТЕЛЬНЫЙ</a:t>
              </a:r>
            </a:p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РАЗДЕЛ</a:t>
              </a:r>
              <a:endParaRPr lang="ru-RU" sz="2800" b="0" dirty="0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593" y="83903"/>
              <a:ext cx="2624552" cy="1356562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1142446" y="2114112"/>
            <a:ext cx="10255951" cy="4454453"/>
            <a:chOff x="1142446" y="2114112"/>
            <a:chExt cx="10255951" cy="4454453"/>
          </a:xfrm>
        </p:grpSpPr>
        <p:sp>
          <p:nvSpPr>
            <p:cNvPr id="22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854264" y="2114112"/>
              <a:ext cx="4284241" cy="9215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Введение в должность</a:t>
              </a:r>
            </a:p>
          </p:txBody>
        </p:sp>
        <p:sp>
          <p:nvSpPr>
            <p:cNvPr id="23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854264" y="3459656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Методическая работа</a:t>
              </a:r>
            </a:p>
          </p:txBody>
        </p:sp>
        <p:sp>
          <p:nvSpPr>
            <p:cNvPr id="2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1854264" y="4710801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Работа с родителями</a:t>
              </a:r>
              <a:endParaRPr lang="ru-RU" sz="2800" b="0" dirty="0" smtClean="0">
                <a:latin typeface="Jost Medium" pitchFamily="2" charset="-52"/>
                <a:ea typeface="Jost Medium" pitchFamily="2" charset="-52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977" y="3629649"/>
              <a:ext cx="679443" cy="677124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976" y="4880794"/>
              <a:ext cx="679443" cy="677124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263" y="2198713"/>
              <a:ext cx="679443" cy="677124"/>
            </a:xfrm>
            <a:prstGeom prst="rect">
              <a:avLst/>
            </a:prstGeom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263" y="5712731"/>
              <a:ext cx="679443" cy="677124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263" y="3301596"/>
              <a:ext cx="679443" cy="677124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263" y="4608929"/>
              <a:ext cx="679443" cy="677124"/>
            </a:xfrm>
            <a:prstGeom prst="rect">
              <a:avLst/>
            </a:prstGeom>
          </p:spPr>
        </p:pic>
        <p:sp>
          <p:nvSpPr>
            <p:cNvPr id="33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7114156" y="2114112"/>
              <a:ext cx="4284241" cy="9215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Корпоративная культура и общественная жизнь</a:t>
              </a:r>
            </a:p>
          </p:txBody>
        </p:sp>
        <p:sp>
          <p:nvSpPr>
            <p:cNvPr id="3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7114156" y="3196203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Узко профессиональные предметные умения, личные запросы</a:t>
              </a:r>
            </a:p>
          </p:txBody>
        </p:sp>
        <p:sp>
          <p:nvSpPr>
            <p:cNvPr id="35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7114156" y="4373829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Конкурсное движение</a:t>
              </a:r>
              <a:endParaRPr lang="ru-RU" sz="2800" b="0" dirty="0" smtClean="0">
                <a:latin typeface="Jost Medium" pitchFamily="2" charset="-52"/>
                <a:ea typeface="Jost Medium" pitchFamily="2" charset="-52"/>
              </a:endParaRPr>
            </a:p>
          </p:txBody>
        </p:sp>
        <p:sp>
          <p:nvSpPr>
            <p:cNvPr id="36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7114155" y="5551454"/>
              <a:ext cx="4284241" cy="1017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>
                  <a:latin typeface="Jost Medium" pitchFamily="2" charset="-52"/>
                  <a:ea typeface="Jost Medium" pitchFamily="2" charset="-52"/>
                </a:rPr>
                <a:t>Портфолио</a:t>
              </a:r>
              <a:endParaRPr lang="ru-RU" sz="2800" b="0" dirty="0" smtClean="0">
                <a:latin typeface="Jost Medium" pitchFamily="2" charset="-52"/>
                <a:ea typeface="Jost Medium" pitchFamily="2" charset="-52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46" y="2236338"/>
              <a:ext cx="679443" cy="6771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7124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8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634416" y="1327136"/>
            <a:ext cx="6414697" cy="1124221"/>
            <a:chOff x="1634416" y="1327136"/>
            <a:chExt cx="6414697" cy="1124221"/>
          </a:xfrm>
        </p:grpSpPr>
        <p:sp>
          <p:nvSpPr>
            <p:cNvPr id="18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8554" y="1327136"/>
              <a:ext cx="4957996" cy="4828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 smtClean="0">
                  <a:latin typeface="Jost Medium" pitchFamily="2" charset="-52"/>
                  <a:ea typeface="Jost Medium" pitchFamily="2" charset="-52"/>
                </a:rPr>
                <a:t>Введение в должность</a:t>
              </a:r>
              <a:endParaRPr lang="ru-RU" sz="2400" b="0" dirty="0">
                <a:latin typeface="Jost Medium" pitchFamily="2" charset="-52"/>
                <a:ea typeface="Jost Medium" pitchFamily="2" charset="-52"/>
              </a:endParaRPr>
            </a:p>
          </p:txBody>
        </p:sp>
        <p:sp>
          <p:nvSpPr>
            <p:cNvPr id="25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8554" y="1694950"/>
              <a:ext cx="4782275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э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кскурсии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, 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визиты-знакомства,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27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8554" y="2029353"/>
              <a:ext cx="582055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к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онсультации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, обучающие семинары</a:t>
              </a: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4416" y="1382975"/>
              <a:ext cx="400933" cy="399565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1646431" y="2542015"/>
            <a:ext cx="7802369" cy="2124041"/>
            <a:chOff x="1646431" y="2542015"/>
            <a:chExt cx="7802369" cy="2124041"/>
          </a:xfrm>
        </p:grpSpPr>
        <p:sp>
          <p:nvSpPr>
            <p:cNvPr id="22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36185" y="2542015"/>
              <a:ext cx="4957996" cy="4828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/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Методическая работа</a:t>
              </a:r>
            </a:p>
          </p:txBody>
        </p:sp>
        <p:sp>
          <p:nvSpPr>
            <p:cNvPr id="23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5982" y="3887015"/>
              <a:ext cx="7222818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 err="1" smtClean="0">
                  <a:latin typeface="Jost Light" pitchFamily="2" charset="-52"/>
                  <a:ea typeface="Jost Light" pitchFamily="2" charset="-52"/>
                </a:rPr>
                <a:t>взаимопосещение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 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занятий и открытых 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мероприятий,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2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5982" y="3575477"/>
              <a:ext cx="582055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к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онсультации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, обучающие 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семинары,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28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36185" y="2868467"/>
              <a:ext cx="6950730" cy="8634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/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Узко профессиональные предметные умения, личные запросы</a:t>
              </a:r>
            </a:p>
          </p:txBody>
        </p:sp>
        <p:sp>
          <p:nvSpPr>
            <p:cNvPr id="29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25982" y="4244052"/>
              <a:ext cx="7222818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КПК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431" y="2747070"/>
              <a:ext cx="400933" cy="399565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1656634" y="4663575"/>
            <a:ext cx="7802369" cy="1877896"/>
            <a:chOff x="1656634" y="4663575"/>
            <a:chExt cx="7802369" cy="1877896"/>
          </a:xfrm>
        </p:grpSpPr>
        <p:sp>
          <p:nvSpPr>
            <p:cNvPr id="35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46388" y="4663575"/>
              <a:ext cx="4957996" cy="4828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/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Работа с родителями</a:t>
              </a:r>
            </a:p>
          </p:txBody>
        </p:sp>
        <p:sp>
          <p:nvSpPr>
            <p:cNvPr id="36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36185" y="6119467"/>
              <a:ext cx="7222818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д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еловые игры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37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36185" y="5794491"/>
              <a:ext cx="582055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к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онсультации</a:t>
              </a: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, обучающие 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семинары,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  <p:sp>
          <p:nvSpPr>
            <p:cNvPr id="4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46388" y="4846774"/>
              <a:ext cx="6950730" cy="8634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/>
              <a:r>
                <a:rPr lang="ru-RU" sz="2400" b="0" dirty="0">
                  <a:latin typeface="Jost Medium" pitchFamily="2" charset="-52"/>
                  <a:ea typeface="Jost Medium" pitchFamily="2" charset="-52"/>
                </a:rPr>
                <a:t>Корпоративная культура и общественная жизнь</a:t>
              </a:r>
            </a:p>
          </p:txBody>
        </p:sp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6634" y="4868630"/>
              <a:ext cx="400933" cy="399565"/>
            </a:xfrm>
            <a:prstGeom prst="rect">
              <a:avLst/>
            </a:prstGeom>
          </p:spPr>
        </p:pic>
        <p:sp>
          <p:nvSpPr>
            <p:cNvPr id="44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2246388" y="5469515"/>
              <a:ext cx="5820559" cy="4220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400" b="0" dirty="0">
                  <a:latin typeface="Jost Light" pitchFamily="2" charset="-52"/>
                  <a:ea typeface="Jost Light" pitchFamily="2" charset="-52"/>
                </a:rPr>
                <a:t>и</a:t>
              </a:r>
              <a:r>
                <a:rPr lang="ru-RU" sz="2400" b="0" dirty="0" smtClean="0">
                  <a:latin typeface="Jost Light" pitchFamily="2" charset="-52"/>
                  <a:ea typeface="Jost Light" pitchFamily="2" charset="-52"/>
                </a:rPr>
                <a:t>нструктаж, демонстрация действий,</a:t>
              </a:r>
              <a:endParaRPr lang="ru-RU" sz="2400" b="0" dirty="0">
                <a:latin typeface="Jost Light" pitchFamily="2" charset="-52"/>
                <a:ea typeface="Jost Light" pitchFamily="2" charset="-52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85767" y="-139842"/>
            <a:ext cx="11651863" cy="6786032"/>
            <a:chOff x="185767" y="-139842"/>
            <a:chExt cx="11651863" cy="6786032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85767" y="-139842"/>
              <a:ext cx="9558734" cy="1593493"/>
              <a:chOff x="185767" y="-139842"/>
              <a:chExt cx="9558734" cy="1593493"/>
            </a:xfrm>
          </p:grpSpPr>
          <p:sp>
            <p:nvSpPr>
              <p:cNvPr id="51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8840" y="-139842"/>
                <a:ext cx="7605661" cy="159349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>
                  <a:lnSpc>
                    <a:spcPts val="2900"/>
                  </a:lnSpc>
                </a:pPr>
                <a:r>
                  <a:rPr lang="ru-RU" sz="2000" b="0" dirty="0" smtClean="0"/>
                  <a:t>СОДЕРЖАТЕЛЬНЫЙ РАЗДЕЛ</a:t>
                </a:r>
              </a:p>
              <a:p>
                <a:pPr algn="l">
                  <a:lnSpc>
                    <a:spcPts val="2900"/>
                  </a:lnSpc>
                </a:pPr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РЕАЛИЗАЦИЯ С НАСТАВЛЯЕМЫМ КОЛОТЫГИНЫМ С.В.</a:t>
                </a:r>
              </a:p>
            </p:txBody>
          </p:sp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767" y="171450"/>
                <a:ext cx="1861597" cy="962211"/>
              </a:xfrm>
              <a:prstGeom prst="rect">
                <a:avLst/>
              </a:prstGeom>
            </p:spPr>
          </p:pic>
        </p:grpSp>
        <p:pic>
          <p:nvPicPr>
            <p:cNvPr id="30" name="Рисунок 29"/>
            <p:cNvPicPr/>
            <p:nvPr/>
          </p:nvPicPr>
          <p:blipFill rotWithShape="1">
            <a:blip r:embed="rId5"/>
            <a:srcRect l="42923" t="791" r="2040" b="-791"/>
            <a:stretch/>
          </p:blipFill>
          <p:spPr>
            <a:xfrm>
              <a:off x="9965630" y="4774190"/>
              <a:ext cx="1872000" cy="1872000"/>
            </a:xfrm>
            <a:prstGeom prst="ellipse">
              <a:avLst/>
            </a:prstGeom>
          </p:spPr>
        </p:pic>
        <p:pic>
          <p:nvPicPr>
            <p:cNvPr id="31" name="Рисунок 30"/>
            <p:cNvPicPr/>
            <p:nvPr/>
          </p:nvPicPr>
          <p:blipFill rotWithShape="1">
            <a:blip r:embed="rId6"/>
            <a:srcRect l="30481" t="281" r="9167" b="-281"/>
            <a:stretch/>
          </p:blipFill>
          <p:spPr>
            <a:xfrm>
              <a:off x="9965630" y="504967"/>
              <a:ext cx="1872000" cy="1872000"/>
            </a:xfrm>
            <a:prstGeom prst="ellipse">
              <a:avLst/>
            </a:prstGeom>
          </p:spPr>
        </p:pic>
        <p:pic>
          <p:nvPicPr>
            <p:cNvPr id="32" name="Рисунок 31"/>
            <p:cNvPicPr/>
            <p:nvPr/>
          </p:nvPicPr>
          <p:blipFill rotWithShape="1">
            <a:blip r:embed="rId7"/>
            <a:srcRect l="10705" r="10705"/>
            <a:stretch/>
          </p:blipFill>
          <p:spPr>
            <a:xfrm>
              <a:off x="9965630" y="2639578"/>
              <a:ext cx="1872000" cy="187200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3219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3367B541-B159-4EC4-931D-34D217DDE0D6}" type="slidenum">
              <a:rPr lang="ru-RU">
                <a:solidFill>
                  <a:schemeClr val="tx1">
                    <a:lumMod val="50000"/>
                    <a:lumOff val="50000"/>
                  </a:schemeClr>
                </a:solidFill>
                <a:latin typeface="Jost" pitchFamily="2" charset="-52"/>
                <a:ea typeface="Jost" pitchFamily="2" charset="-52"/>
              </a:rPr>
              <a:pPr/>
              <a:t>9</a:t>
            </a:fld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373781" y="-352341"/>
            <a:ext cx="8093033" cy="2254469"/>
            <a:chOff x="2373781" y="-352341"/>
            <a:chExt cx="8093033" cy="2254469"/>
          </a:xfrm>
        </p:grpSpPr>
        <p:sp>
          <p:nvSpPr>
            <p:cNvPr id="51" name="Заголовок 3">
              <a:extLst>
                <a:ext uri="{FF2B5EF4-FFF2-40B4-BE49-F238E27FC236}">
                  <a16:creationId xmlns:a16="http://schemas.microsoft.com/office/drawing/2014/main" id="{69E7D8A5-CF48-4004-AF29-4EA6CB85CD5D}"/>
                </a:ext>
              </a:extLst>
            </p:cNvPr>
            <p:cNvSpPr txBox="1">
              <a:spLocks/>
            </p:cNvSpPr>
            <p:nvPr/>
          </p:nvSpPr>
          <p:spPr>
            <a:xfrm>
              <a:off x="3681111" y="-352341"/>
              <a:ext cx="6785703" cy="22544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ts val="2200"/>
                </a:lnSpc>
                <a:spcBef>
                  <a:spcPct val="0"/>
                </a:spcBef>
                <a:buNone/>
                <a:defRPr sz="3800" b="1">
                  <a:solidFill>
                    <a:srgbClr val="1F4C88"/>
                  </a:solidFill>
                  <a:latin typeface="Jost ExtraBold" pitchFamily="2" charset="-52"/>
                  <a:ea typeface="Jost ExtraBold" pitchFamily="2" charset="-52"/>
                  <a:cs typeface="+mj-cs"/>
                </a:defRPr>
              </a:lvl1pPr>
            </a:lstStyle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ОЦЕНОЧНО-РЕЗУЛЬТАТИВНЫЙ</a:t>
              </a:r>
            </a:p>
            <a:p>
              <a:pPr algn="l">
                <a:lnSpc>
                  <a:spcPts val="2900"/>
                </a:lnSpc>
              </a:pPr>
              <a:r>
                <a:rPr lang="ru-RU" sz="2800" b="0" dirty="0" smtClean="0"/>
                <a:t>РАЗДЕЛ</a:t>
              </a:r>
              <a:endParaRPr lang="ru-RU" sz="2800" b="0" dirty="0"/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3781" y="94596"/>
              <a:ext cx="1286406" cy="1322625"/>
            </a:xfrm>
            <a:prstGeom prst="rect">
              <a:avLst/>
            </a:prstGeom>
          </p:spPr>
        </p:pic>
      </p:grpSp>
      <p:sp>
        <p:nvSpPr>
          <p:cNvPr id="37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67834" y="4798990"/>
            <a:ext cx="2305947" cy="744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lnSpc>
                <a:spcPts val="2200"/>
              </a:lnSpc>
              <a:spcBef>
                <a:spcPct val="0"/>
              </a:spcBef>
              <a:buNone/>
              <a:defRPr sz="3800" b="1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>
              <a:lnSpc>
                <a:spcPts val="2900"/>
              </a:lnSpc>
            </a:pPr>
            <a:endParaRPr lang="ru-RU" sz="2400" b="0" dirty="0" smtClean="0">
              <a:latin typeface="Jost" pitchFamily="2" charset="-52"/>
              <a:ea typeface="Jost" pitchFamily="2" charset="-52"/>
            </a:endParaRPr>
          </a:p>
        </p:txBody>
      </p:sp>
      <p:sp>
        <p:nvSpPr>
          <p:cNvPr id="38" name="Заголовок 3">
            <a:extLst>
              <a:ext uri="{FF2B5EF4-FFF2-40B4-BE49-F238E27FC236}">
                <a16:creationId xmlns:a16="http://schemas.microsoft.com/office/drawing/2014/main" id="{69E7D8A5-CF48-4004-AF29-4EA6CB85CD5D}"/>
              </a:ext>
            </a:extLst>
          </p:cNvPr>
          <p:cNvSpPr txBox="1">
            <a:spLocks/>
          </p:cNvSpPr>
          <p:nvPr/>
        </p:nvSpPr>
        <p:spPr>
          <a:xfrm>
            <a:off x="2352660" y="4798990"/>
            <a:ext cx="1986455" cy="744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lnSpc>
                <a:spcPts val="2200"/>
              </a:lnSpc>
              <a:spcBef>
                <a:spcPct val="0"/>
              </a:spcBef>
              <a:buNone/>
              <a:defRPr sz="3800" b="1">
                <a:solidFill>
                  <a:srgbClr val="1F4C88"/>
                </a:solidFill>
                <a:latin typeface="Jost ExtraBold" pitchFamily="2" charset="-52"/>
                <a:ea typeface="Jost ExtraBold" pitchFamily="2" charset="-52"/>
                <a:cs typeface="+mj-cs"/>
              </a:defRPr>
            </a:lvl1pPr>
          </a:lstStyle>
          <a:p>
            <a:pPr>
              <a:lnSpc>
                <a:spcPts val="2900"/>
              </a:lnSpc>
            </a:pPr>
            <a:endParaRPr lang="ru-RU" sz="2400" b="0" dirty="0" smtClean="0"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68778" y="3732579"/>
            <a:ext cx="11391108" cy="2570614"/>
            <a:chOff x="268778" y="3732579"/>
            <a:chExt cx="11391108" cy="2570614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268778" y="4582615"/>
              <a:ext cx="2305947" cy="777923"/>
              <a:chOff x="101955" y="5033843"/>
              <a:chExt cx="2305947" cy="777923"/>
            </a:xfrm>
          </p:grpSpPr>
          <p:sp>
            <p:nvSpPr>
              <p:cNvPr id="41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101955" y="5033843"/>
                <a:ext cx="2305947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46" name="Скругленный прямоугольник 45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190357" y="5163566"/>
                <a:ext cx="2108534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900"/>
                  </a:lnSpc>
                </a:pPr>
                <a:r>
                  <a:rPr lang="ru-RU" dirty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Анкетирование</a:t>
                </a: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2642811" y="4582615"/>
              <a:ext cx="1932786" cy="777923"/>
              <a:chOff x="2475988" y="5048347"/>
              <a:chExt cx="1932786" cy="777923"/>
            </a:xfrm>
          </p:grpSpPr>
          <p:sp>
            <p:nvSpPr>
              <p:cNvPr id="42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2475988" y="5048347"/>
                <a:ext cx="1932786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47" name="Скругленный прямоугольник 46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2577010" y="5178070"/>
                <a:ext cx="1776054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900"/>
                  </a:lnSpc>
                </a:pPr>
                <a:r>
                  <a:rPr lang="ru-RU" dirty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Наблюдение</a:t>
                </a: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4654187" y="4582615"/>
              <a:ext cx="1210999" cy="777923"/>
              <a:chOff x="4487364" y="5033845"/>
              <a:chExt cx="1210999" cy="777923"/>
            </a:xfrm>
          </p:grpSpPr>
          <p:sp>
            <p:nvSpPr>
              <p:cNvPr id="43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4487364" y="5033845"/>
                <a:ext cx="1210999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48" name="Скругленный прямоугольник 47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4566628" y="5178070"/>
                <a:ext cx="1065951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900"/>
                  </a:lnSpc>
                </a:pPr>
                <a:r>
                  <a:rPr lang="ru-RU" dirty="0" smtClean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Беседа</a:t>
                </a:r>
                <a:endParaRPr lang="ru-RU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988614" y="4582615"/>
              <a:ext cx="1866354" cy="777923"/>
              <a:chOff x="5821791" y="5033844"/>
              <a:chExt cx="1866354" cy="777923"/>
            </a:xfrm>
          </p:grpSpPr>
          <p:sp>
            <p:nvSpPr>
              <p:cNvPr id="44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5821791" y="5033844"/>
                <a:ext cx="1866354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49" name="Скругленный прямоугольник 48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5956960" y="5131641"/>
                <a:ext cx="1574896" cy="58153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200"/>
                  </a:lnSpc>
                </a:pPr>
                <a:r>
                  <a:rPr lang="ru-RU" dirty="0" smtClean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Лист самооценки</a:t>
                </a:r>
                <a:endParaRPr lang="ru-RU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7978396" y="4582615"/>
              <a:ext cx="3681490" cy="1720578"/>
              <a:chOff x="7811573" y="4711753"/>
              <a:chExt cx="3681490" cy="1720578"/>
            </a:xfrm>
          </p:grpSpPr>
          <p:sp>
            <p:nvSpPr>
              <p:cNvPr id="45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7811573" y="4711753"/>
                <a:ext cx="3681490" cy="1720578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50" name="Скругленный прямоугольник 49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8002350" y="4900614"/>
                <a:ext cx="3355853" cy="134814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200"/>
                  </a:lnSpc>
                </a:pPr>
                <a:r>
                  <a:rPr lang="ru-RU" dirty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Анализ качества </a:t>
                </a:r>
              </a:p>
              <a:p>
                <a:pPr algn="ctr">
                  <a:lnSpc>
                    <a:spcPts val="2200"/>
                  </a:lnSpc>
                </a:pPr>
                <a:r>
                  <a:rPr lang="ru-RU" dirty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работы с документацией, </a:t>
                </a:r>
              </a:p>
              <a:p>
                <a:pPr algn="ctr">
                  <a:lnSpc>
                    <a:spcPts val="2200"/>
                  </a:lnSpc>
                </a:pPr>
                <a:r>
                  <a:rPr lang="ru-RU" dirty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педагогической деятельности, </a:t>
                </a:r>
                <a:r>
                  <a:rPr lang="ru-RU" dirty="0" smtClean="0">
                    <a:solidFill>
                      <a:srgbClr val="1F4C88"/>
                    </a:solidFill>
                    <a:latin typeface="Jost Light" pitchFamily="2" charset="-52"/>
                    <a:ea typeface="Jost Light" pitchFamily="2" charset="-52"/>
                  </a:rPr>
                  <a:t>организационно-методической работы</a:t>
                </a:r>
                <a:endParaRPr lang="ru-RU" dirty="0">
                  <a:solidFill>
                    <a:srgbClr val="1F4C88"/>
                  </a:solidFill>
                  <a:latin typeface="Jost Light" pitchFamily="2" charset="-52"/>
                  <a:ea typeface="Jost Light" pitchFamily="2" charset="-52"/>
                </a:endParaRPr>
              </a:p>
            </p:txBody>
          </p:sp>
        </p:grpSp>
        <p:grpSp>
          <p:nvGrpSpPr>
            <p:cNvPr id="52" name="Группа 51"/>
            <p:cNvGrpSpPr/>
            <p:nvPr/>
          </p:nvGrpSpPr>
          <p:grpSpPr>
            <a:xfrm>
              <a:off x="4833009" y="3732579"/>
              <a:ext cx="1932786" cy="777923"/>
              <a:chOff x="2475988" y="5048347"/>
              <a:chExt cx="1932786" cy="777923"/>
            </a:xfrm>
          </p:grpSpPr>
          <p:sp>
            <p:nvSpPr>
              <p:cNvPr id="53" name="Rounded Rectangle 113">
                <a:extLst>
                  <a:ext uri="{FF2B5EF4-FFF2-40B4-BE49-F238E27FC236}">
                    <a16:creationId xmlns:a16="http://schemas.microsoft.com/office/drawing/2014/main" id="{992327A6-9CD8-F45F-657B-134AA6009139}"/>
                  </a:ext>
                </a:extLst>
              </p:cNvPr>
              <p:cNvSpPr/>
              <p:nvPr/>
            </p:nvSpPr>
            <p:spPr>
              <a:xfrm>
                <a:off x="2475988" y="5048347"/>
                <a:ext cx="1932786" cy="777923"/>
              </a:xfrm>
              <a:prstGeom prst="roundRect">
                <a:avLst/>
              </a:prstGeom>
              <a:gradFill>
                <a:gsLst>
                  <a:gs pos="0">
                    <a:srgbClr val="0FCAB7">
                      <a:alpha val="27124"/>
                    </a:srgbClr>
                  </a:gs>
                  <a:gs pos="100000">
                    <a:srgbClr val="0082DE">
                      <a:alpha val="28626"/>
                    </a:srgbClr>
                  </a:gs>
                </a:gsLst>
                <a:lin ang="2700000" scaled="1"/>
              </a:gradFill>
              <a:ln>
                <a:solidFill>
                  <a:srgbClr val="0BC7C3"/>
                </a:solidFill>
              </a:ln>
              <a:effectLst>
                <a:outerShdw blurRad="215900" dist="139700" dir="6060000" sx="92850" sy="92850" algn="ctr" rotWithShape="0">
                  <a:schemeClr val="tx1">
                    <a:lumMod val="75000"/>
                    <a:lumOff val="25000"/>
                    <a:alpha val="31894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dirty="0">
                  <a:solidFill>
                    <a:srgbClr val="FFFFFF"/>
                  </a:solidFill>
                  <a:latin typeface="Jost" pitchFamily="2" charset="-52"/>
                  <a:ea typeface="Jost" pitchFamily="2" charset="-52"/>
                </a:endParaRPr>
              </a:p>
            </p:txBody>
          </p:sp>
          <p:sp>
            <p:nvSpPr>
              <p:cNvPr id="54" name="Скругленный прямоугольник 53">
                <a:extLst>
                  <a:ext uri="{FF2B5EF4-FFF2-40B4-BE49-F238E27FC236}">
                    <a16:creationId xmlns:a16="http://schemas.microsoft.com/office/drawing/2014/main" id="{8FC5A2FC-E7C2-9343-B66F-0B62BFFAF230}"/>
                  </a:ext>
                </a:extLst>
              </p:cNvPr>
              <p:cNvSpPr/>
              <p:nvPr/>
            </p:nvSpPr>
            <p:spPr>
              <a:xfrm>
                <a:off x="2554354" y="5178070"/>
                <a:ext cx="1776054" cy="5184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900"/>
                  </a:lnSpc>
                </a:pPr>
                <a:r>
                  <a:rPr lang="ru-RU" sz="2800" dirty="0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</a:rPr>
                  <a:t>Формы</a:t>
                </a:r>
              </a:p>
            </p:txBody>
          </p:sp>
        </p:grpSp>
      </p:grpSp>
      <p:grpSp>
        <p:nvGrpSpPr>
          <p:cNvPr id="14" name="Группа 13"/>
          <p:cNvGrpSpPr/>
          <p:nvPr/>
        </p:nvGrpSpPr>
        <p:grpSpPr>
          <a:xfrm>
            <a:off x="67834" y="2070774"/>
            <a:ext cx="12541100" cy="1053310"/>
            <a:chOff x="67834" y="2070774"/>
            <a:chExt cx="12541100" cy="105331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67834" y="2154740"/>
              <a:ext cx="3631462" cy="921576"/>
              <a:chOff x="67834" y="2154740"/>
              <a:chExt cx="3631462" cy="921576"/>
            </a:xfrm>
          </p:grpSpPr>
          <p:sp>
            <p:nvSpPr>
              <p:cNvPr id="22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8767" y="2154740"/>
                <a:ext cx="3230529" cy="92157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/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Оценка </a:t>
                </a:r>
                <a:r>
                  <a:rPr lang="ru-RU" sz="2000" b="0" dirty="0">
                    <a:latin typeface="Jost Medium" pitchFamily="2" charset="-52"/>
                    <a:ea typeface="Jost Medium" pitchFamily="2" charset="-52"/>
                  </a:rPr>
                  <a:t>эмоциональной удовлетворенности наставляемого</a:t>
                </a:r>
              </a:p>
            </p:txBody>
          </p:sp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34" y="2373427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6" name="Группа 5"/>
            <p:cNvGrpSpPr/>
            <p:nvPr/>
          </p:nvGrpSpPr>
          <p:grpSpPr>
            <a:xfrm>
              <a:off x="3705195" y="2070774"/>
              <a:ext cx="3948475" cy="1017111"/>
              <a:chOff x="3705195" y="2070774"/>
              <a:chExt cx="3948475" cy="1017111"/>
            </a:xfrm>
          </p:grpSpPr>
          <p:sp>
            <p:nvSpPr>
              <p:cNvPr id="23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54944" y="2070774"/>
                <a:ext cx="3498726" cy="101711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/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Оценка </a:t>
                </a:r>
                <a:r>
                  <a:rPr lang="ru-RU" sz="2000" b="0" dirty="0">
                    <a:latin typeface="Jost Medium" pitchFamily="2" charset="-52"/>
                    <a:ea typeface="Jost Medium" pitchFamily="2" charset="-52"/>
                  </a:rPr>
                  <a:t>полученных знаний </a:t>
                </a:r>
                <a:endParaRPr lang="ru-RU" sz="20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/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и </a:t>
                </a:r>
                <a:r>
                  <a:rPr lang="ru-RU" sz="2000" b="0" dirty="0">
                    <a:latin typeface="Jost Medium" pitchFamily="2" charset="-52"/>
                    <a:ea typeface="Jost Medium" pitchFamily="2" charset="-52"/>
                  </a:rPr>
                  <a:t>применения </a:t>
                </a:r>
                <a:endParaRPr lang="ru-RU" sz="2000" b="0" dirty="0" smtClean="0">
                  <a:latin typeface="Jost Medium" pitchFamily="2" charset="-52"/>
                  <a:ea typeface="Jost Medium" pitchFamily="2" charset="-52"/>
                </a:endParaRPr>
              </a:p>
              <a:p>
                <a:pPr algn="l"/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их </a:t>
                </a:r>
                <a:r>
                  <a:rPr lang="ru-RU" sz="2000" b="0" dirty="0">
                    <a:latin typeface="Jost Medium" pitchFamily="2" charset="-52"/>
                    <a:ea typeface="Jost Medium" pitchFamily="2" charset="-52"/>
                  </a:rPr>
                  <a:t>в процессе работы </a:t>
                </a:r>
              </a:p>
            </p:txBody>
          </p:sp>
          <p:pic>
            <p:nvPicPr>
              <p:cNvPr id="32" name="Рисунок 3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5195" y="2337228"/>
                <a:ext cx="400933" cy="400933"/>
              </a:xfrm>
              <a:prstGeom prst="rect">
                <a:avLst/>
              </a:prstGeom>
            </p:spPr>
          </p:pic>
        </p:grpSp>
        <p:grpSp>
          <p:nvGrpSpPr>
            <p:cNvPr id="7" name="Группа 6"/>
            <p:cNvGrpSpPr/>
            <p:nvPr/>
          </p:nvGrpSpPr>
          <p:grpSpPr>
            <a:xfrm>
              <a:off x="7893616" y="2106973"/>
              <a:ext cx="4715318" cy="1017111"/>
              <a:chOff x="7893616" y="2106973"/>
              <a:chExt cx="4715318" cy="1017111"/>
            </a:xfrm>
          </p:grpSpPr>
          <p:sp>
            <p:nvSpPr>
              <p:cNvPr id="30" name="Заголовок 3">
                <a:extLst>
                  <a:ext uri="{FF2B5EF4-FFF2-40B4-BE49-F238E27FC236}">
                    <a16:creationId xmlns:a16="http://schemas.microsoft.com/office/drawing/2014/main" id="{69E7D8A5-CF48-4004-AF29-4EA6CB85CD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4693" y="2106973"/>
                <a:ext cx="4284241" cy="101711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ru-RU"/>
                </a:defPPr>
                <a:lvl1pPr algn="ctr">
                  <a:lnSpc>
                    <a:spcPts val="2200"/>
                  </a:lnSpc>
                  <a:spcBef>
                    <a:spcPct val="0"/>
                  </a:spcBef>
                  <a:buNone/>
                  <a:defRPr sz="3800" b="1">
                    <a:solidFill>
                      <a:srgbClr val="1F4C88"/>
                    </a:solidFill>
                    <a:latin typeface="Jost ExtraBold" pitchFamily="2" charset="-52"/>
                    <a:ea typeface="Jost ExtraBold" pitchFamily="2" charset="-52"/>
                    <a:cs typeface="+mj-cs"/>
                  </a:defRPr>
                </a:lvl1pPr>
              </a:lstStyle>
              <a:p>
                <a:pPr algn="l"/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Оценка эффективности работы наставляемого:</a:t>
                </a:r>
              </a:p>
              <a:p>
                <a:pPr algn="l"/>
                <a:r>
                  <a:rPr lang="ru-RU" sz="2000" b="0" dirty="0">
                    <a:latin typeface="Jost Medium" pitchFamily="2" charset="-52"/>
                    <a:ea typeface="Jost Medium" pitchFamily="2" charset="-52"/>
                  </a:rPr>
                  <a:t>п</a:t>
                </a:r>
                <a:r>
                  <a:rPr lang="ru-RU" sz="2000" b="0" dirty="0" smtClean="0">
                    <a:latin typeface="Jost Medium" pitchFamily="2" charset="-52"/>
                    <a:ea typeface="Jost Medium" pitchFamily="2" charset="-52"/>
                  </a:rPr>
                  <a:t>едагогическая нагрузка, сохранность контингента и др.</a:t>
                </a:r>
                <a:endParaRPr lang="ru-RU" sz="2000" b="0" dirty="0">
                  <a:latin typeface="Jost Medium" pitchFamily="2" charset="-52"/>
                  <a:ea typeface="Jost Medium" pitchFamily="2" charset="-52"/>
                </a:endParaRPr>
              </a:p>
            </p:txBody>
          </p:sp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93616" y="2373427"/>
                <a:ext cx="400933" cy="40093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70966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594</Words>
  <Application>Microsoft Office PowerPoint</Application>
  <PresentationFormat>Широкоэкранный</PresentationFormat>
  <Paragraphs>173</Paragraphs>
  <Slides>14</Slides>
  <Notes>12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9" baseType="lpstr">
      <vt:lpstr>Arial</vt:lpstr>
      <vt:lpstr>Jost Light</vt:lpstr>
      <vt:lpstr>Helvetica Neue Medium</vt:lpstr>
      <vt:lpstr>Oswald Light</vt:lpstr>
      <vt:lpstr>Jost Black</vt:lpstr>
      <vt:lpstr>Jost SemiBold</vt:lpstr>
      <vt:lpstr>Jost ExtraBold</vt:lpstr>
      <vt:lpstr>Montserrat Bold</vt:lpstr>
      <vt:lpstr>Calibri Light</vt:lpstr>
      <vt:lpstr>Jost Medium</vt:lpstr>
      <vt:lpstr>Montserrat</vt:lpstr>
      <vt:lpstr>Calibri</vt:lpstr>
      <vt:lpstr>Arial Black</vt:lpstr>
      <vt:lpstr>Jost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143</cp:revision>
  <dcterms:created xsi:type="dcterms:W3CDTF">2023-03-20T14:05:51Z</dcterms:created>
  <dcterms:modified xsi:type="dcterms:W3CDTF">2023-05-18T06:10:13Z</dcterms:modified>
</cp:coreProperties>
</file>