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95" r:id="rId3"/>
    <p:sldId id="274" r:id="rId4"/>
    <p:sldId id="276" r:id="rId5"/>
    <p:sldId id="301" r:id="rId6"/>
    <p:sldId id="297" r:id="rId7"/>
    <p:sldId id="260" r:id="rId8"/>
    <p:sldId id="291" r:id="rId9"/>
    <p:sldId id="292" r:id="rId10"/>
    <p:sldId id="277" r:id="rId11"/>
    <p:sldId id="299" r:id="rId12"/>
    <p:sldId id="300" r:id="rId13"/>
    <p:sldId id="265" r:id="rId14"/>
    <p:sldId id="280" r:id="rId15"/>
    <p:sldId id="281" r:id="rId16"/>
    <p:sldId id="283" r:id="rId17"/>
    <p:sldId id="284" r:id="rId18"/>
    <p:sldId id="264" r:id="rId19"/>
    <p:sldId id="285" r:id="rId20"/>
    <p:sldId id="286" r:id="rId21"/>
    <p:sldId id="282" r:id="rId22"/>
    <p:sldId id="288" r:id="rId23"/>
    <p:sldId id="29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3" autoAdjust="0"/>
    <p:restoredTop sz="93861" autoAdjust="0"/>
  </p:normalViewPr>
  <p:slideViewPr>
    <p:cSldViewPr snapToGrid="0">
      <p:cViewPr varScale="1">
        <p:scale>
          <a:sx n="106" d="100"/>
          <a:sy n="106" d="100"/>
        </p:scale>
        <p:origin x="1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F04-4768-B0BE-18E80CB3361D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F04-4768-B0BE-18E80CB3361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F04-4768-B0BE-18E80CB3361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F04-4768-B0BE-18E80CB3361D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F04-4768-B0BE-18E80CB3361D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F04-4768-B0BE-18E80CB3361D}"/>
              </c:ext>
            </c:extLst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F04-4768-B0BE-18E80CB3361D}"/>
              </c:ext>
            </c:extLst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F04-4768-B0BE-18E80CB3361D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8F04-4768-B0BE-18E80CB3361D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8F04-4768-B0BE-18E80CB336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Лист1!$C$3:$C$12</c:f>
              <c:strCache>
                <c:ptCount val="10"/>
                <c:pt idx="0">
                  <c:v>Программисты, разработчики</c:v>
                </c:pt>
                <c:pt idx="1">
                  <c:v>Юрист/Юристконсульт</c:v>
                </c:pt>
                <c:pt idx="2">
                  <c:v>Методист</c:v>
                </c:pt>
                <c:pt idx="3">
                  <c:v>Web-программист</c:v>
                </c:pt>
                <c:pt idx="4">
                  <c:v>Аудитор</c:v>
                </c:pt>
                <c:pt idx="5">
                  <c:v>Менеджер по закупкам</c:v>
                </c:pt>
                <c:pt idx="6">
                  <c:v>Врач-стоматолог</c:v>
                </c:pt>
                <c:pt idx="7">
                  <c:v>Менеджер по продукту</c:v>
                </c:pt>
                <c:pt idx="8">
                  <c:v>Инженер-проектировщик</c:v>
                </c:pt>
                <c:pt idx="9">
                  <c:v>Повар. кондитер</c:v>
                </c:pt>
              </c:strCache>
            </c:strRef>
          </c:cat>
          <c:val>
            <c:numRef>
              <c:f>Лист1!$D$3:$D$12</c:f>
              <c:numCache>
                <c:formatCode>General</c:formatCode>
                <c:ptCount val="10"/>
                <c:pt idx="0">
                  <c:v>2335</c:v>
                </c:pt>
                <c:pt idx="1">
                  <c:v>518</c:v>
                </c:pt>
                <c:pt idx="2">
                  <c:v>322</c:v>
                </c:pt>
                <c:pt idx="3">
                  <c:v>301</c:v>
                </c:pt>
                <c:pt idx="4">
                  <c:v>289</c:v>
                </c:pt>
                <c:pt idx="5">
                  <c:v>282</c:v>
                </c:pt>
                <c:pt idx="6">
                  <c:v>281</c:v>
                </c:pt>
                <c:pt idx="7">
                  <c:v>254</c:v>
                </c:pt>
                <c:pt idx="8">
                  <c:v>241</c:v>
                </c:pt>
                <c:pt idx="9">
                  <c:v>219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F04-4768-B0BE-18E80CB3361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r"/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2727F-519A-4A21-A5C5-3F35529EE97C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64D4B-432D-4162-9296-6689D3576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4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64D4B-432D-4162-9296-6689D3576EE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9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64D4B-432D-4162-9296-6689D3576EE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9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64D4B-432D-4162-9296-6689D3576EEC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037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807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3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7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98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1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135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244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592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61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481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693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6A26C-7DA8-4166-9B50-6E4646AE69BF}" type="datetimeFigureOut">
              <a:rPr lang="ru-RU" smtClean="0"/>
              <a:t>18.05.2023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FB399-CEE1-4B56-8616-FF76262C09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4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1.jp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4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114" y="1740129"/>
            <a:ext cx="12075886" cy="2530119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002060"/>
                </a:solidFill>
              </a:rPr>
              <a:t>Профессиональное</a:t>
            </a:r>
            <a:br>
              <a:rPr lang="ru-RU" sz="5400" dirty="0">
                <a:solidFill>
                  <a:srgbClr val="002060"/>
                </a:solidFill>
              </a:rPr>
            </a:br>
            <a:r>
              <a:rPr lang="ru-RU" sz="9600" b="1" dirty="0">
                <a:solidFill>
                  <a:srgbClr val="002060"/>
                </a:solidFill>
              </a:rPr>
              <a:t>РЕЗЮМЕ</a:t>
            </a:r>
            <a:r>
              <a:rPr lang="ru-RU" sz="54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20BBBE-6064-4EE1-ADD1-6DB040ABD0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0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B3579-B2DC-F853-3D95-88CD5E84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202239"/>
            <a:ext cx="12308542" cy="16557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BA735C0-AD1D-C605-89B7-AA5C2AA9E4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9" b="65535"/>
          <a:stretch/>
        </p:blipFill>
        <p:spPr>
          <a:xfrm rot="2571662">
            <a:off x="-1675435" y="3359057"/>
            <a:ext cx="4044852" cy="3423441"/>
          </a:xfrm>
          <a:prstGeom prst="rect">
            <a:avLst/>
          </a:prstGeom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02FB745D-4722-51D5-623D-9442AA62616A}"/>
              </a:ext>
            </a:extLst>
          </p:cNvPr>
          <p:cNvSpPr txBox="1">
            <a:spLocks/>
          </p:cNvSpPr>
          <p:nvPr/>
        </p:nvSpPr>
        <p:spPr>
          <a:xfrm>
            <a:off x="7744968" y="5271466"/>
            <a:ext cx="4370832" cy="15865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</a:rPr>
              <a:t>МАРИЯ СОТНИК,</a:t>
            </a:r>
          </a:p>
          <a:p>
            <a:r>
              <a:rPr lang="ru-RU" sz="1800" dirty="0">
                <a:solidFill>
                  <a:schemeClr val="bg1"/>
                </a:solidFill>
              </a:rPr>
              <a:t>методист первой категории 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МАУДО «Дворец творчества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детей и молодежи»</a:t>
            </a:r>
          </a:p>
          <a:p>
            <a:r>
              <a:rPr lang="ru-RU" sz="1800" dirty="0">
                <a:solidFill>
                  <a:schemeClr val="bg1"/>
                </a:solidFill>
              </a:rPr>
              <a:t>г. Оренбург</a:t>
            </a:r>
          </a:p>
        </p:txBody>
      </p:sp>
    </p:spTree>
    <p:extLst>
      <p:ext uri="{BB962C8B-B14F-4D97-AF65-F5344CB8AC3E}">
        <p14:creationId xmlns:p14="http://schemas.microsoft.com/office/powerpoint/2010/main" val="3751034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FEAE55-3F50-8289-1183-932E76206B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76" b="4376"/>
          <a:stretch/>
        </p:blipFill>
        <p:spPr>
          <a:xfrm>
            <a:off x="3361235" y="1647387"/>
            <a:ext cx="2424359" cy="4916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5B8D35B-D8C0-97AD-AD0A-1DD5EE47A2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53" b="4313"/>
          <a:stretch/>
        </p:blipFill>
        <p:spPr>
          <a:xfrm>
            <a:off x="6311574" y="1637017"/>
            <a:ext cx="2424359" cy="4936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1DFA6E-DC1F-BDE5-6F8B-60A585C65A1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37" b="4837"/>
          <a:stretch/>
        </p:blipFill>
        <p:spPr>
          <a:xfrm>
            <a:off x="9255773" y="1613647"/>
            <a:ext cx="2425456" cy="49601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4DE995-A520-C15A-7E1C-47536747E0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4415"/>
            <a:ext cx="12192000" cy="13945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1C7B09-8A85-02F2-AC58-EE704769FAAD}"/>
              </a:ext>
            </a:extLst>
          </p:cNvPr>
          <p:cNvSpPr txBox="1"/>
          <p:nvPr/>
        </p:nvSpPr>
        <p:spPr>
          <a:xfrm>
            <a:off x="215574" y="1528411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Авторские</a:t>
            </a:r>
          </a:p>
          <a:p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цифровые</a:t>
            </a:r>
          </a:p>
          <a:p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ресурсы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EBDA857-DE4E-CCCD-F69B-78DE7CBB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0" y="94535"/>
            <a:ext cx="11927543" cy="1200328"/>
          </a:xfrm>
        </p:spPr>
        <p:txBody>
          <a:bodyPr>
            <a:noAutofit/>
          </a:bodyPr>
          <a:lstStyle/>
          <a:p>
            <a:r>
              <a:rPr lang="ru-RU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резюме Марии Сотник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8328A4-FB61-77D9-2A9D-ECBADD06022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11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95717"/>
            <a:ext cx="12192000" cy="2599765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МИССИЯ МЕТОДИСТА</a:t>
            </a:r>
            <a:r>
              <a:rPr lang="en-US" sz="4400" b="1" dirty="0">
                <a:solidFill>
                  <a:srgbClr val="002060"/>
                </a:solidFill>
              </a:rPr>
              <a:t> -</a:t>
            </a:r>
            <a:br>
              <a:rPr lang="ru-RU" sz="4400" b="1" dirty="0">
                <a:solidFill>
                  <a:srgbClr val="002060"/>
                </a:solidFill>
              </a:rPr>
            </a:br>
            <a:r>
              <a:rPr lang="ru-RU" sz="4400" b="1" dirty="0">
                <a:solidFill>
                  <a:srgbClr val="002060"/>
                </a:solidFill>
              </a:rPr>
              <a:t>научить педагога любить свою профессию</a:t>
            </a:r>
            <a:r>
              <a:rPr lang="en-US" sz="4400" b="1" dirty="0">
                <a:solidFill>
                  <a:srgbClr val="002060"/>
                </a:solidFill>
              </a:rPr>
              <a:t> </a:t>
            </a:r>
            <a:br>
              <a:rPr lang="ru-RU" sz="4400" b="1" dirty="0">
                <a:solidFill>
                  <a:srgbClr val="002060"/>
                </a:solidFill>
              </a:rPr>
            </a:br>
            <a:r>
              <a:rPr lang="ru-RU" sz="4400" b="1" dirty="0">
                <a:solidFill>
                  <a:srgbClr val="002060"/>
                </a:solidFill>
              </a:rPr>
              <a:t>во имя ребенка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20BBBE-6064-4EE1-ADD1-6DB040ABD0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82711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B3579-B2DC-F853-3D95-88CD5E84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533936"/>
            <a:ext cx="12308542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D7EDD7-62B6-4FDE-D16E-596023A180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A9AC0C-F9A4-154E-BC52-A791D519B1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044DAD2-F36B-EE02-F857-63D558CA98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" t="2510" r="43235" b="12108"/>
          <a:stretch/>
        </p:blipFill>
        <p:spPr bwMode="auto">
          <a:xfrm>
            <a:off x="7785846" y="1411447"/>
            <a:ext cx="3469341" cy="390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4AAA79-6100-8C13-2A07-D755B868D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5894" y="5315085"/>
            <a:ext cx="4509246" cy="139451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Константин Дмитриевич УШИНСКИЙ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(1823-1871)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8BE0F1-C870-227C-92A6-F469682A89B3}"/>
              </a:ext>
            </a:extLst>
          </p:cNvPr>
          <p:cNvSpPr txBox="1"/>
          <p:nvPr/>
        </p:nvSpPr>
        <p:spPr>
          <a:xfrm>
            <a:off x="430306" y="2261698"/>
            <a:ext cx="683558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i="1" dirty="0">
                <a:solidFill>
                  <a:srgbClr val="002060"/>
                </a:solidFill>
                <a:effectLst/>
              </a:rPr>
              <a:t>«Если вы удачно выберете труд и вложите </a:t>
            </a:r>
            <a:br>
              <a:rPr lang="ru-RU" sz="4400" i="1" dirty="0">
                <a:solidFill>
                  <a:srgbClr val="002060"/>
                </a:solidFill>
                <a:effectLst/>
              </a:rPr>
            </a:br>
            <a:r>
              <a:rPr lang="ru-RU" sz="4400" i="1" dirty="0">
                <a:solidFill>
                  <a:srgbClr val="002060"/>
                </a:solidFill>
                <a:effectLst/>
              </a:rPr>
              <a:t>в него душу, то счастье само вас отыщет»</a:t>
            </a:r>
            <a:endParaRPr lang="ru-RU" sz="4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88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BD7ABC-D76E-E9E5-3F1F-FD4BC699F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111" y="3465519"/>
            <a:ext cx="4291454" cy="28509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D171C7-E091-44AF-2E20-755DEDA0DD4E}"/>
              </a:ext>
            </a:extLst>
          </p:cNvPr>
          <p:cNvSpPr txBox="1"/>
          <p:nvPr/>
        </p:nvSpPr>
        <p:spPr>
          <a:xfrm>
            <a:off x="103273" y="2516738"/>
            <a:ext cx="2749952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353</a:t>
            </a:r>
            <a:r>
              <a:rPr lang="ru-RU" sz="28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педагогических работника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F632B4-5733-0BE1-1038-9513F487EB03}"/>
              </a:ext>
            </a:extLst>
          </p:cNvPr>
          <p:cNvSpPr txBox="1"/>
          <p:nvPr/>
        </p:nvSpPr>
        <p:spPr>
          <a:xfrm>
            <a:off x="7468703" y="1420394"/>
            <a:ext cx="46200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Дворец творчества </a:t>
            </a:r>
            <a:br>
              <a:rPr lang="ru-RU" sz="3200" dirty="0">
                <a:solidFill>
                  <a:srgbClr val="002060"/>
                </a:solidFill>
              </a:rPr>
            </a:br>
            <a:r>
              <a:rPr lang="ru-RU" sz="3200" dirty="0">
                <a:solidFill>
                  <a:srgbClr val="002060"/>
                </a:solidFill>
              </a:rPr>
              <a:t>детей и молодежи 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г. Оренбурга</a:t>
            </a: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EBF8F6-6760-3183-4D55-4AC4E0F98053}"/>
              </a:ext>
            </a:extLst>
          </p:cNvPr>
          <p:cNvSpPr txBox="1"/>
          <p:nvPr/>
        </p:nvSpPr>
        <p:spPr>
          <a:xfrm>
            <a:off x="8581639" y="2904633"/>
            <a:ext cx="23980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rgbClr val="002060"/>
                </a:solidFill>
              </a:rPr>
              <a:t>(год основания - 1936)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8CA05C-644B-7FA2-DCA4-872E22C91C51}"/>
              </a:ext>
            </a:extLst>
          </p:cNvPr>
          <p:cNvSpPr txBox="1"/>
          <p:nvPr/>
        </p:nvSpPr>
        <p:spPr>
          <a:xfrm>
            <a:off x="107548" y="4890999"/>
            <a:ext cx="289978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br>
              <a:rPr lang="ru-RU" sz="54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</a:rPr>
              <a:t>образцовых коллективов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212090-F93E-A9C2-AF6B-D226E220925D}"/>
              </a:ext>
            </a:extLst>
          </p:cNvPr>
          <p:cNvSpPr txBox="1"/>
          <p:nvPr/>
        </p:nvSpPr>
        <p:spPr>
          <a:xfrm>
            <a:off x="4903357" y="4826037"/>
            <a:ext cx="2603754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330</a:t>
            </a:r>
            <a:endParaRPr lang="ru-RU" sz="5400" dirty="0">
              <a:solidFill>
                <a:srgbClr val="002060"/>
              </a:solidFill>
              <a:ea typeface="Calibri" panose="020F0502020204030204" pitchFamily="34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</a:rPr>
              <a:t>творческих объединений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A44480C-8A42-7EC7-9326-E1F3A3578207}"/>
              </a:ext>
            </a:extLst>
          </p:cNvPr>
          <p:cNvSpPr txBox="1"/>
          <p:nvPr/>
        </p:nvSpPr>
        <p:spPr>
          <a:xfrm>
            <a:off x="2443222" y="3933485"/>
            <a:ext cx="253974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13074</a:t>
            </a:r>
            <a:r>
              <a:rPr lang="ru-RU" sz="28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обучающихся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7719F10-3E42-6B67-5CF2-E1B4424775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116" y="1122228"/>
            <a:ext cx="2163183" cy="216318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0F05688-D277-46A1-B5E5-275D96EC98A7}"/>
              </a:ext>
            </a:extLst>
          </p:cNvPr>
          <p:cNvSpPr txBox="1"/>
          <p:nvPr/>
        </p:nvSpPr>
        <p:spPr>
          <a:xfrm>
            <a:off x="4454036" y="2516738"/>
            <a:ext cx="3163845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научных консультантов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772B6C9-279E-EEA6-6F2B-E3DA6E1E78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0B6E76-E019-FBDC-B249-D35A007EBA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4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497AFE29-3CC1-BCCD-6E1F-B52297925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7783" y="1566711"/>
            <a:ext cx="1652016" cy="233655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0D64F9-2600-EBBA-213F-751E8D0334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5315F4C-E95F-2EDE-BCFE-E8A9CF785A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C2427B43-9105-E8DC-E53C-F16D58D0E2D3}"/>
              </a:ext>
            </a:extLst>
          </p:cNvPr>
          <p:cNvGrpSpPr/>
          <p:nvPr/>
        </p:nvGrpSpPr>
        <p:grpSpPr>
          <a:xfrm>
            <a:off x="329640" y="1540523"/>
            <a:ext cx="5038485" cy="5050778"/>
            <a:chOff x="4682837" y="124691"/>
            <a:chExt cx="6744621" cy="6858000"/>
          </a:xfrm>
        </p:grpSpPr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78A1F9D8-748C-3537-D22D-6F11D6BD9E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317" r="47740" b="47677"/>
            <a:stretch/>
          </p:blipFill>
          <p:spPr>
            <a:xfrm>
              <a:off x="4771621" y="124691"/>
              <a:ext cx="3435927" cy="3588327"/>
            </a:xfrm>
            <a:prstGeom prst="rect">
              <a:avLst/>
            </a:prstGeom>
          </p:spPr>
        </p:pic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2935B999-4035-D227-722B-6586FB9DD9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47879" r="48151"/>
            <a:stretch/>
          </p:blipFill>
          <p:spPr>
            <a:xfrm>
              <a:off x="4682837" y="3408217"/>
              <a:ext cx="3497003" cy="3574474"/>
            </a:xfrm>
            <a:prstGeom prst="rect">
              <a:avLst/>
            </a:prstGeom>
          </p:spPr>
        </p:pic>
        <p:pic>
          <p:nvPicPr>
            <p:cNvPr id="32" name="Рисунок 31">
              <a:extLst>
                <a:ext uri="{FF2B5EF4-FFF2-40B4-BE49-F238E27FC236}">
                  <a16:creationId xmlns:a16="http://schemas.microsoft.com/office/drawing/2014/main" id="{DE77862A-D378-C59B-3BA7-26989BEDF6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8151" t="47879" r="1316" b="2828"/>
            <a:stretch/>
          </p:blipFill>
          <p:spPr>
            <a:xfrm>
              <a:off x="7930457" y="3408217"/>
              <a:ext cx="3408218" cy="3380510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AF0A9E4E-0446-9D6A-323F-65A39285FA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48151" b="46869"/>
            <a:stretch/>
          </p:blipFill>
          <p:spPr>
            <a:xfrm>
              <a:off x="7930455" y="124691"/>
              <a:ext cx="3497003" cy="3643744"/>
            </a:xfrm>
            <a:prstGeom prst="rect">
              <a:avLst/>
            </a:prstGeom>
          </p:spPr>
        </p:pic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612513DD-255F-B7AB-4164-E0A33AFDD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8842" t="25253" r="53903" b="57980"/>
            <a:stretch/>
          </p:blipFill>
          <p:spPr>
            <a:xfrm rot="4736284">
              <a:off x="8367165" y="1809390"/>
              <a:ext cx="1175236" cy="1281311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57A433BF-F70E-B17A-9CF8-246E4E6411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42399" t="23637" r="40346" b="62828"/>
            <a:stretch/>
          </p:blipFill>
          <p:spPr>
            <a:xfrm rot="21322937">
              <a:off x="7457860" y="1720272"/>
              <a:ext cx="1163782" cy="928254"/>
            </a:xfrm>
            <a:prstGeom prst="rect">
              <a:avLst/>
            </a:prstGeom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8D04F6E4-57D9-9F75-50B5-469F5BD704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54519" t="25253" r="26788" b="56566"/>
            <a:stretch/>
          </p:blipFill>
          <p:spPr>
            <a:xfrm rot="16684821">
              <a:off x="6565029" y="1764692"/>
              <a:ext cx="1231452" cy="1335088"/>
            </a:xfrm>
            <a:prstGeom prst="rect">
              <a:avLst/>
            </a:prstGeom>
          </p:spPr>
        </p:pic>
        <p:pic>
          <p:nvPicPr>
            <p:cNvPr id="37" name="Рисунок 36">
              <a:extLst>
                <a:ext uri="{FF2B5EF4-FFF2-40B4-BE49-F238E27FC236}">
                  <a16:creationId xmlns:a16="http://schemas.microsoft.com/office/drawing/2014/main" id="{8CF3E684-EF73-D466-8457-4670B8282C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27199" t="55960" r="47740" b="23636"/>
            <a:stretch/>
          </p:blipFill>
          <p:spPr>
            <a:xfrm>
              <a:off x="6517293" y="3962399"/>
              <a:ext cx="1690255" cy="1399309"/>
            </a:xfrm>
            <a:prstGeom prst="rect">
              <a:avLst/>
            </a:prstGeom>
          </p:spPr>
        </p:pic>
        <p:pic>
          <p:nvPicPr>
            <p:cNvPr id="38" name="Рисунок 37">
              <a:extLst>
                <a:ext uri="{FF2B5EF4-FFF2-40B4-BE49-F238E27FC236}">
                  <a16:creationId xmlns:a16="http://schemas.microsoft.com/office/drawing/2014/main" id="{BBBC01A4-84AC-4C64-EE29-5F18D2A9F1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48151" t="55960" r="26788" b="23636"/>
            <a:stretch/>
          </p:blipFill>
          <p:spPr>
            <a:xfrm>
              <a:off x="7930457" y="3962399"/>
              <a:ext cx="1690255" cy="1399309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18173C9F-739E-BC73-8CD7-5566796B8D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/>
            <a:srcRect l="62325" t="34344" r="23090" b="34343"/>
            <a:stretch/>
          </p:blipFill>
          <p:spPr>
            <a:xfrm>
              <a:off x="8886421" y="2479963"/>
              <a:ext cx="983672" cy="2147455"/>
            </a:xfrm>
            <a:prstGeom prst="rect">
              <a:avLst/>
            </a:prstGeom>
          </p:spPr>
        </p:pic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003C434B-13FB-991A-ADDE-E600BCE4C2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/>
            <a:srcRect l="23501" t="34344" r="60271" b="34343"/>
            <a:stretch/>
          </p:blipFill>
          <p:spPr>
            <a:xfrm>
              <a:off x="6267911" y="2479963"/>
              <a:ext cx="1094509" cy="2147455"/>
            </a:xfrm>
            <a:prstGeom prst="rect">
              <a:avLst/>
            </a:prstGeom>
          </p:spPr>
        </p:pic>
        <p:pic>
          <p:nvPicPr>
            <p:cNvPr id="41" name="Рисунок 40">
              <a:extLst>
                <a:ext uri="{FF2B5EF4-FFF2-40B4-BE49-F238E27FC236}">
                  <a16:creationId xmlns:a16="http://schemas.microsoft.com/office/drawing/2014/main" id="{5E093A33-D2C1-3AFC-411C-5998832EE7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6433" t="45252" r="74241" b="45859"/>
            <a:stretch/>
          </p:blipFill>
          <p:spPr>
            <a:xfrm>
              <a:off x="5781443" y="3228109"/>
              <a:ext cx="629114" cy="609600"/>
            </a:xfrm>
            <a:prstGeom prst="rect">
              <a:avLst/>
            </a:prstGeom>
          </p:spPr>
        </p:pic>
        <p:pic>
          <p:nvPicPr>
            <p:cNvPr id="42" name="Рисунок 41">
              <a:extLst>
                <a:ext uri="{FF2B5EF4-FFF2-40B4-BE49-F238E27FC236}">
                  <a16:creationId xmlns:a16="http://schemas.microsoft.com/office/drawing/2014/main" id="{5D71EBF0-81C6-AAA3-D202-8C937C2C3A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6433" t="45252" r="74241" b="45859"/>
            <a:stretch/>
          </p:blipFill>
          <p:spPr>
            <a:xfrm>
              <a:off x="9703838" y="3248890"/>
              <a:ext cx="629114" cy="609600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6BEED894-6267-EC71-C914-3654FE10C8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6433" t="45252" r="74241" b="45859"/>
            <a:stretch/>
          </p:blipFill>
          <p:spPr>
            <a:xfrm rot="5400000">
              <a:off x="7780884" y="1246909"/>
              <a:ext cx="629114" cy="609600"/>
            </a:xfrm>
            <a:prstGeom prst="rect">
              <a:avLst/>
            </a:prstGeom>
          </p:spPr>
        </p:pic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675B9FB8-734C-CED0-0234-6BCE397C66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6433" t="45252" r="74241" b="45859"/>
            <a:stretch/>
          </p:blipFill>
          <p:spPr>
            <a:xfrm rot="5400000">
              <a:off x="7751906" y="5195453"/>
              <a:ext cx="629114" cy="609600"/>
            </a:xfrm>
            <a:prstGeom prst="rect">
              <a:avLst/>
            </a:prstGeom>
          </p:spPr>
        </p:pic>
        <p:pic>
          <p:nvPicPr>
            <p:cNvPr id="45" name="Рисунок 44">
              <a:extLst>
                <a:ext uri="{FF2B5EF4-FFF2-40B4-BE49-F238E27FC236}">
                  <a16:creationId xmlns:a16="http://schemas.microsoft.com/office/drawing/2014/main" id="{FAADE6E6-A435-4DFF-56C1-9EA5B6A52E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7273" t="45455" r="85864" b="45050"/>
            <a:stretch/>
          </p:blipFill>
          <p:spPr>
            <a:xfrm>
              <a:off x="5185698" y="3193473"/>
              <a:ext cx="462859" cy="651163"/>
            </a:xfrm>
            <a:prstGeom prst="rect">
              <a:avLst/>
            </a:prstGeom>
          </p:spPr>
        </p:pic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A29C1D72-0A54-74B3-46F5-DC6C69BCD6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7273" t="45455" r="85864" b="45050"/>
            <a:stretch/>
          </p:blipFill>
          <p:spPr>
            <a:xfrm>
              <a:off x="10548966" y="3207327"/>
              <a:ext cx="462859" cy="651163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68A18F04-6B69-BACE-531E-BFC008D96A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7273" t="45455" r="85864" b="45050"/>
            <a:stretch/>
          </p:blipFill>
          <p:spPr>
            <a:xfrm rot="5400000">
              <a:off x="7802938" y="565208"/>
              <a:ext cx="462859" cy="651163"/>
            </a:xfrm>
            <a:prstGeom prst="rect">
              <a:avLst/>
            </a:prstGeom>
          </p:spPr>
        </p:pic>
        <p:pic>
          <p:nvPicPr>
            <p:cNvPr id="48" name="Рисунок 47">
              <a:extLst>
                <a:ext uri="{FF2B5EF4-FFF2-40B4-BE49-F238E27FC236}">
                  <a16:creationId xmlns:a16="http://schemas.microsoft.com/office/drawing/2014/main" id="{32861AE5-6862-4B16-BAF0-96269ACFF7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l="7273" t="45455" r="85864" b="45050"/>
            <a:stretch/>
          </p:blipFill>
          <p:spPr>
            <a:xfrm rot="5400000">
              <a:off x="7802938" y="5900766"/>
              <a:ext cx="462859" cy="651163"/>
            </a:xfrm>
            <a:prstGeom prst="rect">
              <a:avLst/>
            </a:prstGeom>
          </p:spPr>
        </p:pic>
        <p:pic>
          <p:nvPicPr>
            <p:cNvPr id="49" name="Рисунок 48">
              <a:extLst>
                <a:ext uri="{FF2B5EF4-FFF2-40B4-BE49-F238E27FC236}">
                  <a16:creationId xmlns:a16="http://schemas.microsoft.com/office/drawing/2014/main" id="{4EBA612D-4ABD-A0E0-712C-B38ABF304B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33978" t="34344" r="33566" b="34343"/>
            <a:stretch/>
          </p:blipFill>
          <p:spPr>
            <a:xfrm>
              <a:off x="6897025" y="2341416"/>
              <a:ext cx="2343954" cy="2391177"/>
            </a:xfrm>
            <a:prstGeom prst="rect">
              <a:avLst/>
            </a:prstGeom>
          </p:spPr>
        </p:pic>
      </p:grp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46A40A1-0750-79B9-485F-DBE113504EF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660" y="1566711"/>
            <a:ext cx="3846688" cy="209759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B69F3E1E-377B-4925-A50D-0BDA67EC0EA5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l="16389" t="3065" r="9895" b="5202"/>
          <a:stretch/>
        </p:blipFill>
        <p:spPr>
          <a:xfrm>
            <a:off x="5718037" y="3916553"/>
            <a:ext cx="3846688" cy="2692641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FF72859C-1676-88B6-459F-395966B62532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12802" t="18574" r="25578" b="41552"/>
          <a:stretch/>
        </p:blipFill>
        <p:spPr>
          <a:xfrm>
            <a:off x="10233046" y="4162450"/>
            <a:ext cx="1701490" cy="244674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9282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16B931-E4A2-3B19-9273-F9D70484A0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37" y="1689813"/>
            <a:ext cx="4131304" cy="2743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7AADEC8-9439-7E6A-44D2-0F2EE2819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399" y="1689813"/>
            <a:ext cx="4044764" cy="3033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55A3C5A-11B1-9A29-A84A-7FF1686C0F38}"/>
              </a:ext>
            </a:extLst>
          </p:cNvPr>
          <p:cNvSpPr txBox="1"/>
          <p:nvPr/>
        </p:nvSpPr>
        <p:spPr>
          <a:xfrm>
            <a:off x="647700" y="4580384"/>
            <a:ext cx="2989327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Елена Левшина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абсолютный победитель Всероссийского конкурса «Сердце отдаю детям»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г. Ханты-Мансийск, </a:t>
            </a:r>
            <a:r>
              <a:rPr lang="ru-RU" sz="1600" dirty="0">
                <a:solidFill>
                  <a:srgbClr val="002060"/>
                </a:solidFill>
              </a:rPr>
              <a:t>2017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218D52-0ADB-3E02-0CF6-95C967E5232A}"/>
              </a:ext>
            </a:extLst>
          </p:cNvPr>
          <p:cNvSpPr txBox="1"/>
          <p:nvPr/>
        </p:nvSpPr>
        <p:spPr>
          <a:xfrm>
            <a:off x="4390801" y="5163189"/>
            <a:ext cx="3457899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Татьяна Гринева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абсолютный победитель Всероссийского конкурса «Арктур»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г. Волгоград, 2021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2650B3-4354-9E85-E631-EB01FFE4BAAD}"/>
              </a:ext>
            </a:extLst>
          </p:cNvPr>
          <p:cNvSpPr txBox="1"/>
          <p:nvPr/>
        </p:nvSpPr>
        <p:spPr>
          <a:xfrm>
            <a:off x="7966399" y="4846429"/>
            <a:ext cx="404476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/>
                </a:solidFill>
              </a:rPr>
              <a:t>Наталья </a:t>
            </a:r>
            <a:r>
              <a:rPr lang="ru-RU" sz="2400" b="1" dirty="0" err="1">
                <a:solidFill>
                  <a:schemeClr val="accent2"/>
                </a:solidFill>
              </a:rPr>
              <a:t>Минченкова</a:t>
            </a:r>
            <a:endParaRPr lang="ru-RU" sz="2400" b="1" dirty="0">
              <a:solidFill>
                <a:schemeClr val="accent2"/>
              </a:solidFill>
            </a:endParaRPr>
          </a:p>
          <a:p>
            <a:pPr algn="ctr"/>
            <a:r>
              <a:rPr lang="ru-RU" dirty="0">
                <a:solidFill>
                  <a:srgbClr val="002060"/>
                </a:solidFill>
              </a:rPr>
              <a:t>лауреат </a:t>
            </a:r>
            <a:r>
              <a:rPr lang="en-US" dirty="0">
                <a:solidFill>
                  <a:srgbClr val="002060"/>
                </a:solidFill>
              </a:rPr>
              <a:t>II</a:t>
            </a:r>
            <a:r>
              <a:rPr lang="ru-RU" dirty="0">
                <a:solidFill>
                  <a:srgbClr val="002060"/>
                </a:solidFill>
              </a:rPr>
              <a:t> степени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 Всероссийского конкурса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«Сердце отдаю детям»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г. Красноярск, </a:t>
            </a:r>
            <a:r>
              <a:rPr lang="ru-RU" sz="1600" dirty="0">
                <a:solidFill>
                  <a:srgbClr val="002060"/>
                </a:solidFill>
              </a:rPr>
              <a:t>2022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AEB77D-67D2-6D54-A864-3AE8A35289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09769E-CF98-1116-C10B-1496841DC7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5E919A8F-3B25-2221-B531-0D63D2C545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26" t="7824" r="15852" b="6425"/>
          <a:stretch/>
        </p:blipFill>
        <p:spPr bwMode="auto">
          <a:xfrm>
            <a:off x="4552912" y="904604"/>
            <a:ext cx="3172968" cy="4017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3318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EC4BCF-9C74-C151-3F2B-7D057C0DDC3A}"/>
              </a:ext>
            </a:extLst>
          </p:cNvPr>
          <p:cNvSpPr txBox="1"/>
          <p:nvPr/>
        </p:nvSpPr>
        <p:spPr>
          <a:xfrm>
            <a:off x="0" y="146402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Кадросбережение</a:t>
            </a:r>
            <a:r>
              <a:rPr lang="ru-RU" sz="6000" b="1" dirty="0">
                <a:solidFill>
                  <a:srgbClr val="002060"/>
                </a:solidFill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7972D0-25A4-30CB-B24E-4ED68BC30BD0}"/>
              </a:ext>
            </a:extLst>
          </p:cNvPr>
          <p:cNvSpPr txBox="1"/>
          <p:nvPr/>
        </p:nvSpPr>
        <p:spPr>
          <a:xfrm>
            <a:off x="491137" y="2798811"/>
            <a:ext cx="56048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SzPct val="100000"/>
              <a:buFont typeface="Calibri" panose="020F050202020403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идея </a:t>
            </a:r>
            <a:r>
              <a:rPr lang="ru-RU" sz="2800" b="1" dirty="0" err="1">
                <a:solidFill>
                  <a:srgbClr val="002060"/>
                </a:solidFill>
              </a:rPr>
              <a:t>инкультурации</a:t>
            </a:r>
            <a:r>
              <a:rPr lang="ru-RU" sz="2800" dirty="0">
                <a:solidFill>
                  <a:srgbClr val="002060"/>
                </a:solidFill>
              </a:rPr>
              <a:t> педагогов – присвоение ими корпоративной культуры, традиций и уклада Дворца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9F24AB-6CCB-7F6D-3B2A-93D714F2CE1F}"/>
              </a:ext>
            </a:extLst>
          </p:cNvPr>
          <p:cNvSpPr txBox="1"/>
          <p:nvPr/>
        </p:nvSpPr>
        <p:spPr>
          <a:xfrm>
            <a:off x="6096000" y="4348428"/>
            <a:ext cx="5994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120000"/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идея </a:t>
            </a:r>
            <a:r>
              <a:rPr lang="ru-RU" sz="2800" b="1" dirty="0">
                <a:solidFill>
                  <a:srgbClr val="002060"/>
                </a:solidFill>
              </a:rPr>
              <a:t>аксиологической насыщенности пространства </a:t>
            </a:r>
            <a:r>
              <a:rPr lang="ru-RU" sz="2800" dirty="0">
                <a:solidFill>
                  <a:srgbClr val="002060"/>
                </a:solidFill>
              </a:rPr>
              <a:t>– опоре на главные ценности дополнительного образования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 профессиональной деятельности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B30DB8-2273-08C6-DED2-7EAFBFB3EA97}"/>
              </a:ext>
            </a:extLst>
          </p:cNvPr>
          <p:cNvSpPr txBox="1"/>
          <p:nvPr/>
        </p:nvSpPr>
        <p:spPr>
          <a:xfrm>
            <a:off x="6096000" y="2872675"/>
            <a:ext cx="4421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SzPct val="120000"/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идея </a:t>
            </a:r>
            <a:r>
              <a:rPr lang="ru-RU" sz="2800" b="1" dirty="0">
                <a:solidFill>
                  <a:srgbClr val="002060"/>
                </a:solidFill>
              </a:rPr>
              <a:t>«Я как 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педагогический бренд»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6FF3E3-6339-6643-8BAB-AE211AE49CC1}"/>
              </a:ext>
            </a:extLst>
          </p:cNvPr>
          <p:cNvSpPr txBox="1"/>
          <p:nvPr/>
        </p:nvSpPr>
        <p:spPr>
          <a:xfrm>
            <a:off x="491137" y="4912447"/>
            <a:ext cx="54016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120000"/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идея </a:t>
            </a:r>
            <a:r>
              <a:rPr lang="ru-RU" sz="2800" b="1" dirty="0">
                <a:solidFill>
                  <a:srgbClr val="002060"/>
                </a:solidFill>
              </a:rPr>
              <a:t>командного духа</a:t>
            </a:r>
            <a:r>
              <a:rPr lang="ru-RU" sz="2800" dirty="0">
                <a:solidFill>
                  <a:srgbClr val="002060"/>
                </a:solidFill>
              </a:rPr>
              <a:t> и идентификации себя как части команды, коллектива Дворца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EA92E9-AE39-C34B-D4E5-325CF29D59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1F9A315-03AF-C3F5-B1CB-7F738CB462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235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790A76-09B8-5F53-D86F-BC5D6317D3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F6D8E1-548D-58D7-371F-5E1E2F204F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98FCF3-7188-762B-AD3A-F8F03868B0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26748" y="1706243"/>
            <a:ext cx="3253052" cy="459952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1C7713-1B51-7590-FA41-5664E01FA7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476465" y="1706243"/>
            <a:ext cx="2546130" cy="3600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0C2574-3D77-F6FD-0FAD-9151CAC618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8"/>
          <a:stretch/>
        </p:blipFill>
        <p:spPr>
          <a:xfrm>
            <a:off x="6757987" y="2206005"/>
            <a:ext cx="2567610" cy="3600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A0C776C-AEC5-EB68-355D-A7152805B69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9227668" y="2908967"/>
            <a:ext cx="2546130" cy="3600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222DC92A-0841-E2E0-C1A5-72578FDD2A62}"/>
              </a:ext>
            </a:extLst>
          </p:cNvPr>
          <p:cNvSpPr txBox="1">
            <a:spLocks/>
          </p:cNvSpPr>
          <p:nvPr/>
        </p:nvSpPr>
        <p:spPr>
          <a:xfrm>
            <a:off x="70100" y="103500"/>
            <a:ext cx="11927543" cy="1200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Программно-методический комплекс</a:t>
            </a:r>
          </a:p>
        </p:txBody>
      </p:sp>
    </p:spTree>
    <p:extLst>
      <p:ext uri="{BB962C8B-B14F-4D97-AF65-F5344CB8AC3E}">
        <p14:creationId xmlns:p14="http://schemas.microsoft.com/office/powerpoint/2010/main" val="890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92C9556-FA57-A09D-A48F-AAA1F574DD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0340" y="3327889"/>
            <a:ext cx="3614118" cy="2393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D135009-F980-FEB7-340B-132B7D5F1C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9239" y="2346995"/>
            <a:ext cx="3614118" cy="2393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368CD1A-7B59-10DD-2078-333F58B9B2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358" y="4255370"/>
            <a:ext cx="3457465" cy="2290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5119249-1AFC-05D2-20CA-2F5E50949A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358" y="1672969"/>
            <a:ext cx="3430452" cy="2290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EEBAC8C-5989-12F2-543B-41298CCF32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611" y="4255370"/>
            <a:ext cx="3430452" cy="2290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F334539-34AB-8C8F-3F5D-EF7C07B1AA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611" y="1672969"/>
            <a:ext cx="3430452" cy="2290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D48C15-363C-4404-55DA-32C35FBE355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5CD948-BF7F-75E3-2982-C084C5CF77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EB71A4B-3FE9-DBA2-E70A-690A3CC728FB}"/>
              </a:ext>
            </a:extLst>
          </p:cNvPr>
          <p:cNvSpPr txBox="1">
            <a:spLocks/>
          </p:cNvSpPr>
          <p:nvPr/>
        </p:nvSpPr>
        <p:spPr>
          <a:xfrm>
            <a:off x="70100" y="103500"/>
            <a:ext cx="11927543" cy="1200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Школа профессионального роста «УСПЕХ»</a:t>
            </a:r>
          </a:p>
        </p:txBody>
      </p:sp>
    </p:spTree>
    <p:extLst>
      <p:ext uri="{BB962C8B-B14F-4D97-AF65-F5344CB8AC3E}">
        <p14:creationId xmlns:p14="http://schemas.microsoft.com/office/powerpoint/2010/main" val="2236458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E6CADA-30E7-6C4E-BD65-922CD5381643}"/>
              </a:ext>
            </a:extLst>
          </p:cNvPr>
          <p:cNvSpPr txBox="1"/>
          <p:nvPr/>
        </p:nvSpPr>
        <p:spPr>
          <a:xfrm>
            <a:off x="832891" y="1550818"/>
            <a:ext cx="105443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cs typeface="Times New Roman" panose="02020603050405020304" pitchFamily="18" charset="0"/>
              </a:rPr>
              <a:t>Тренды образования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72AC2C-A562-68F2-F3EE-D889730ADFC7}"/>
              </a:ext>
            </a:extLst>
          </p:cNvPr>
          <p:cNvSpPr txBox="1"/>
          <p:nvPr/>
        </p:nvSpPr>
        <p:spPr>
          <a:xfrm>
            <a:off x="6506903" y="2840572"/>
            <a:ext cx="5462946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изменение набора ключевых профессиональных навыков;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персонализация обучения;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адаптивность, нелинейность образования;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культура непрерывного обучения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pPr algn="ctr"/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F5A4C7-67C7-3D4C-4A41-DBA2A18EB1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8DC6C5-B6A1-50CD-E8A9-1ED24EEB66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348384B-2B1D-B389-386C-9A7A66D0C5A1}"/>
              </a:ext>
            </a:extLst>
          </p:cNvPr>
          <p:cNvSpPr txBox="1"/>
          <p:nvPr/>
        </p:nvSpPr>
        <p:spPr>
          <a:xfrm>
            <a:off x="411166" y="2840572"/>
            <a:ext cx="546294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стремительная цифровизация;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гибридное обучение;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возрастающие требования</a:t>
            </a:r>
            <a:b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 качеству образования как средству успешной социализации;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новое осмысление воспитательной функции дополнительного образования;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5332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3CA0C9-06FD-F042-5150-97568BC1D7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624" r="34156" b="12289"/>
          <a:stretch/>
        </p:blipFill>
        <p:spPr>
          <a:xfrm>
            <a:off x="7396446" y="212674"/>
            <a:ext cx="3394222" cy="500635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43DBEA-1A43-2F57-8A43-48E6C97576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1" r="1815"/>
          <a:stretch/>
        </p:blipFill>
        <p:spPr>
          <a:xfrm rot="16200000" flipV="1">
            <a:off x="435560" y="1183345"/>
            <a:ext cx="5006353" cy="31954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D0DD1F-D9A6-0F07-068C-81D221F1E75D}"/>
              </a:ext>
            </a:extLst>
          </p:cNvPr>
          <p:cNvSpPr txBox="1"/>
          <p:nvPr/>
        </p:nvSpPr>
        <p:spPr>
          <a:xfrm>
            <a:off x="5039420" y="2401047"/>
            <a:ext cx="1936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002060"/>
                </a:solidFill>
              </a:rPr>
              <a:t>VS</a:t>
            </a:r>
            <a:endParaRPr lang="ru-RU" sz="8800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72B737-F998-9E91-D83F-E33104659D01}"/>
              </a:ext>
            </a:extLst>
          </p:cNvPr>
          <p:cNvSpPr txBox="1"/>
          <p:nvPr/>
        </p:nvSpPr>
        <p:spPr>
          <a:xfrm>
            <a:off x="1425538" y="5444997"/>
            <a:ext cx="2706624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Мария - </a:t>
            </a:r>
            <a:r>
              <a:rPr lang="ru-RU" sz="3200" dirty="0">
                <a:solidFill>
                  <a:srgbClr val="002060"/>
                </a:solidFill>
              </a:rPr>
              <a:t>методист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68651C-3072-2D8D-BC6A-E5F0D1E5BF6E}"/>
              </a:ext>
            </a:extLst>
          </p:cNvPr>
          <p:cNvSpPr txBox="1"/>
          <p:nvPr/>
        </p:nvSpPr>
        <p:spPr>
          <a:xfrm>
            <a:off x="7535792" y="5444997"/>
            <a:ext cx="325487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Цифровая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</a:rPr>
              <a:t> тёзка</a:t>
            </a:r>
          </a:p>
        </p:txBody>
      </p:sp>
    </p:spTree>
    <p:extLst>
      <p:ext uri="{BB962C8B-B14F-4D97-AF65-F5344CB8AC3E}">
        <p14:creationId xmlns:p14="http://schemas.microsoft.com/office/powerpoint/2010/main" val="35566839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69CFAFA0-1C5F-6573-F45C-33D9C02F52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6" y="1700863"/>
            <a:ext cx="2210867" cy="221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D65745FD-FBB2-9853-A2E5-5CC7B7CDC3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4791821"/>
              </p:ext>
            </p:extLst>
          </p:nvPr>
        </p:nvGraphicFramePr>
        <p:xfrm>
          <a:off x="3192647" y="1149372"/>
          <a:ext cx="8715376" cy="5770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3390EBC-3250-5872-B24A-B635275D9659}"/>
              </a:ext>
            </a:extLst>
          </p:cNvPr>
          <p:cNvSpPr txBox="1"/>
          <p:nvPr/>
        </p:nvSpPr>
        <p:spPr>
          <a:xfrm>
            <a:off x="4905022" y="3429000"/>
            <a:ext cx="23819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Количество</a:t>
            </a:r>
            <a:br>
              <a:rPr lang="ru-RU" sz="3200" dirty="0">
                <a:solidFill>
                  <a:srgbClr val="002060"/>
                </a:solidFill>
              </a:rPr>
            </a:br>
            <a:r>
              <a:rPr lang="ru-RU" sz="3200" dirty="0">
                <a:solidFill>
                  <a:srgbClr val="002060"/>
                </a:solidFill>
              </a:rPr>
              <a:t>вакансий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117375-F614-1A31-6C60-ED11D79243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44274B-604A-783C-196B-7A32532921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7968" y="3348009"/>
            <a:ext cx="5525461" cy="152025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  <a:t>СОВРЕМЕННЫЙ</a:t>
            </a:r>
            <a:br>
              <a:rPr lang="ru-RU" sz="4800" b="1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002060"/>
                </a:solidFill>
                <a:latin typeface="+mn-lt"/>
                <a:ea typeface="+mn-ea"/>
                <a:cs typeface="Times New Roman" panose="02020603050405020304" pitchFamily="18" charset="0"/>
              </a:rPr>
              <a:t>МЕТОДИСТ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4582" y="1805324"/>
            <a:ext cx="2967318" cy="163157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buNone/>
            </a:pPr>
            <a:r>
              <a:rPr lang="ru-RU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лидер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внедрения</a:t>
            </a:r>
            <a:r>
              <a:rPr lang="ru-RU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педагогических инноваций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526E82-D110-56D3-2E92-3238F56DF97C}"/>
              </a:ext>
            </a:extLst>
          </p:cNvPr>
          <p:cNvSpPr txBox="1"/>
          <p:nvPr/>
        </p:nvSpPr>
        <p:spPr>
          <a:xfrm>
            <a:off x="6675763" y="5554909"/>
            <a:ext cx="3229905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образовательный </a:t>
            </a: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технолог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08AA63-DBEE-8D6F-BBDB-C482AFDE466A}"/>
              </a:ext>
            </a:extLst>
          </p:cNvPr>
          <p:cNvSpPr txBox="1"/>
          <p:nvPr/>
        </p:nvSpPr>
        <p:spPr>
          <a:xfrm>
            <a:off x="8829497" y="2046658"/>
            <a:ext cx="3229905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дизайнер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образовательных траекторий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971BD5-3FD1-EC27-28CB-622A6CC246C0}"/>
              </a:ext>
            </a:extLst>
          </p:cNvPr>
          <p:cNvSpPr txBox="1"/>
          <p:nvPr/>
        </p:nvSpPr>
        <p:spPr>
          <a:xfrm>
            <a:off x="1733550" y="5594728"/>
            <a:ext cx="44577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тьютор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коуч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 err="1">
                <a:solidFill>
                  <a:srgbClr val="002060"/>
                </a:solidFill>
              </a:rPr>
              <a:t>фасилитатор</a:t>
            </a:r>
            <a:r>
              <a:rPr lang="ru-RU" sz="2800" dirty="0">
                <a:solidFill>
                  <a:srgbClr val="002060"/>
                </a:solidFill>
              </a:rPr>
              <a:t> сотрудников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296F6F-9A6F-B231-77F3-1434547E8EFE}"/>
              </a:ext>
            </a:extLst>
          </p:cNvPr>
          <p:cNvSpPr txBox="1"/>
          <p:nvPr/>
        </p:nvSpPr>
        <p:spPr>
          <a:xfrm>
            <a:off x="8829497" y="3956628"/>
            <a:ext cx="32299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автор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</a:rPr>
              <a:t> образовательных программ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D76274-4767-5D37-23C5-297D6E4C83EA}"/>
              </a:ext>
            </a:extLst>
          </p:cNvPr>
          <p:cNvSpPr txBox="1"/>
          <p:nvPr/>
        </p:nvSpPr>
        <p:spPr>
          <a:xfrm>
            <a:off x="519923" y="3561295"/>
            <a:ext cx="3442477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генератор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современного</a:t>
            </a:r>
            <a:b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цифрового контента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2C1860-93C5-FCC5-A335-602E89705642}"/>
              </a:ext>
            </a:extLst>
          </p:cNvPr>
          <p:cNvSpPr txBox="1"/>
          <p:nvPr/>
        </p:nvSpPr>
        <p:spPr>
          <a:xfrm>
            <a:off x="4701484" y="1403469"/>
            <a:ext cx="3134287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открыватель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002060"/>
                </a:solidFill>
              </a:rPr>
              <a:t>образовательных</a:t>
            </a:r>
            <a:r>
              <a:rPr lang="ru-RU" sz="28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тенденций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36E193-6503-9C55-0C3A-679BCA37E2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94"/>
            <a:ext cx="12192000" cy="13945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D9FB93-5263-8AF8-24D5-3EDFE3D4C1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8271" y="1228743"/>
            <a:ext cx="12192000" cy="3507153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rgbClr val="002060"/>
                </a:solidFill>
              </a:rPr>
              <a:t>МЕТОДИСТ -</a:t>
            </a:r>
            <a:br>
              <a:rPr lang="ru-RU" sz="8000" b="1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ТОПОВАЯ ПРОФЕССИЯ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en-US" dirty="0">
                <a:solidFill>
                  <a:srgbClr val="002060"/>
                </a:solidFill>
              </a:rPr>
              <a:t>XXI </a:t>
            </a:r>
            <a:r>
              <a:rPr lang="ru-RU" dirty="0">
                <a:solidFill>
                  <a:srgbClr val="002060"/>
                </a:solidFill>
              </a:rPr>
              <a:t>ВЕКА!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20BBBE-6064-4EE1-ADD1-6DB040ABD0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82711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B3579-B2DC-F853-3D95-88CD5E84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533936"/>
            <a:ext cx="12308542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341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D0DD1F-D9A6-0F07-068C-81D221F1E75D}"/>
              </a:ext>
            </a:extLst>
          </p:cNvPr>
          <p:cNvSpPr txBox="1"/>
          <p:nvPr/>
        </p:nvSpPr>
        <p:spPr>
          <a:xfrm>
            <a:off x="5039420" y="2401047"/>
            <a:ext cx="1936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002060"/>
                </a:solidFill>
              </a:rPr>
              <a:t>P.S.</a:t>
            </a:r>
            <a:endParaRPr lang="ru-RU" sz="88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16D4B4-8A9C-D576-CA2F-CC6F4AA922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624" r="34156" b="12289"/>
          <a:stretch/>
        </p:blipFill>
        <p:spPr>
          <a:xfrm>
            <a:off x="7396446" y="212674"/>
            <a:ext cx="3394222" cy="500635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1C8746-F4F6-6FD6-D776-EA5B797025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1" r="1815"/>
          <a:stretch/>
        </p:blipFill>
        <p:spPr>
          <a:xfrm rot="16200000" flipV="1">
            <a:off x="435560" y="1183345"/>
            <a:ext cx="5006353" cy="31954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A8AD9F-1E50-31AC-FD4A-9CC5E7EF408B}"/>
              </a:ext>
            </a:extLst>
          </p:cNvPr>
          <p:cNvSpPr txBox="1"/>
          <p:nvPr/>
        </p:nvSpPr>
        <p:spPr>
          <a:xfrm>
            <a:off x="1425538" y="5444997"/>
            <a:ext cx="2706624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Мария - </a:t>
            </a:r>
            <a:r>
              <a:rPr lang="ru-RU" sz="3200" dirty="0">
                <a:solidFill>
                  <a:srgbClr val="002060"/>
                </a:solidFill>
              </a:rPr>
              <a:t>методист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B7796F-77E6-9591-ED28-62FA2F642CD6}"/>
              </a:ext>
            </a:extLst>
          </p:cNvPr>
          <p:cNvSpPr txBox="1"/>
          <p:nvPr/>
        </p:nvSpPr>
        <p:spPr>
          <a:xfrm>
            <a:off x="7535792" y="5444997"/>
            <a:ext cx="325487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Цифровая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</a:rPr>
              <a:t> тёзка</a:t>
            </a:r>
          </a:p>
        </p:txBody>
      </p:sp>
    </p:spTree>
    <p:extLst>
      <p:ext uri="{BB962C8B-B14F-4D97-AF65-F5344CB8AC3E}">
        <p14:creationId xmlns:p14="http://schemas.microsoft.com/office/powerpoint/2010/main" val="1518581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6BCA9A-E21E-08EA-4A26-2A4A3178A0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203200"/>
            <a:ext cx="12192000" cy="75588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BF7A42-0701-1D03-BFA4-219C2B6AB6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20" t="10197" r="10441" b="10588"/>
          <a:stretch/>
        </p:blipFill>
        <p:spPr>
          <a:xfrm>
            <a:off x="-190331" y="-203200"/>
            <a:ext cx="12572662" cy="706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23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6BCA9A-E21E-08EA-4A26-2A4A3178A0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203200"/>
            <a:ext cx="12192000" cy="755886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0B2E933-069A-62CF-1848-009443963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3200"/>
            <a:ext cx="12192001" cy="814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CD3B1D-3498-F937-A437-4CADF7B5D214}"/>
              </a:ext>
            </a:extLst>
          </p:cNvPr>
          <p:cNvSpPr txBox="1"/>
          <p:nvPr/>
        </p:nvSpPr>
        <p:spPr>
          <a:xfrm>
            <a:off x="3021101" y="-1604687"/>
            <a:ext cx="336176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98123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6BCA9A-E21E-08EA-4A26-2A4A3178A0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203200"/>
            <a:ext cx="12192000" cy="7558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FD8441-FB95-9456-ECA2-3C1147298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3" t="4446" r="9044" b="5751"/>
          <a:stretch/>
        </p:blipFill>
        <p:spPr>
          <a:xfrm>
            <a:off x="-170329" y="-233082"/>
            <a:ext cx="12364658" cy="709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12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571"/>
            <a:ext cx="12192000" cy="2277035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002060"/>
                </a:solidFill>
              </a:rPr>
              <a:t>МЕТОДИСТ -</a:t>
            </a:r>
            <a:br>
              <a:rPr lang="ru-RU" sz="7200" b="1" dirty="0">
                <a:solidFill>
                  <a:srgbClr val="002060"/>
                </a:solidFill>
              </a:rPr>
            </a:br>
            <a:r>
              <a:rPr lang="ru-RU" sz="5400" dirty="0">
                <a:solidFill>
                  <a:srgbClr val="002060"/>
                </a:solidFill>
              </a:rPr>
              <a:t>ТВОРЧЕСКАЯ ПРОФЕССИЯ!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420BBBE-6064-4EE1-ADD1-6DB040ABD0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82711"/>
            <a:ext cx="12192000" cy="13945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2B3579-B2DC-F853-3D95-88CD5E84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533936"/>
            <a:ext cx="12308542" cy="16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51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F1C7DD-933A-B9A8-DB66-D93F960087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4412"/>
            <a:ext cx="12192000" cy="139451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C69C6F2F-15C6-5620-990C-FCEC7CDD2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0" y="103502"/>
            <a:ext cx="11927543" cy="1200328"/>
          </a:xfrm>
        </p:spPr>
        <p:txBody>
          <a:bodyPr>
            <a:noAutofit/>
          </a:bodyPr>
          <a:lstStyle/>
          <a:p>
            <a:r>
              <a:rPr lang="ru-RU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резюме Марии Сотник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850494-4117-6267-7DE4-FABEFD005C57}"/>
              </a:ext>
            </a:extLst>
          </p:cNvPr>
          <p:cNvSpPr txBox="1"/>
          <p:nvPr/>
        </p:nvSpPr>
        <p:spPr>
          <a:xfrm>
            <a:off x="240812" y="159046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3119AC-05D5-706E-D818-AD7A0611EC96}"/>
              </a:ext>
            </a:extLst>
          </p:cNvPr>
          <p:cNvSpPr txBox="1"/>
          <p:nvPr/>
        </p:nvSpPr>
        <p:spPr>
          <a:xfrm>
            <a:off x="259976" y="2674947"/>
            <a:ext cx="35418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труда и черчения</a:t>
            </a:r>
            <a:endParaRPr lang="ru-RU" sz="16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Бузулукский индустриально-педагогический техникум</a:t>
            </a:r>
            <a:endParaRPr lang="ru-RU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AA01BB-3FE4-8E0D-277E-E1C99A0AE748}"/>
              </a:ext>
            </a:extLst>
          </p:cNvPr>
          <p:cNvSpPr txBox="1"/>
          <p:nvPr/>
        </p:nvSpPr>
        <p:spPr>
          <a:xfrm>
            <a:off x="3801833" y="3249217"/>
            <a:ext cx="44763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Методист</a:t>
            </a:r>
            <a:br>
              <a:rPr lang="ru-RU" sz="28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образовательной организации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«Столичный центр образовательных технологий» г. Москва</a:t>
            </a:r>
            <a:endParaRPr lang="ru-RU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9C8261-17BF-07A9-B3BF-14281867D2C6}"/>
              </a:ext>
            </a:extLst>
          </p:cNvPr>
          <p:cNvSpPr txBox="1"/>
          <p:nvPr/>
        </p:nvSpPr>
        <p:spPr>
          <a:xfrm>
            <a:off x="268381" y="4814698"/>
            <a:ext cx="38195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Педагог-психолог</a:t>
            </a:r>
            <a:endParaRPr lang="ru-RU" sz="16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Оренбургский Государственный Педагогический Университет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35CE89-9261-9AE6-84C7-7CFECCC3C8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C5362C-67A8-9004-6010-910723450D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90" t="9684" r="6591" b="9863"/>
          <a:stretch/>
        </p:blipFill>
        <p:spPr>
          <a:xfrm>
            <a:off x="7974203" y="2021922"/>
            <a:ext cx="2949389" cy="2056321"/>
          </a:xfrm>
          <a:prstGeom prst="rect">
            <a:avLst/>
          </a:prstGeom>
        </p:spPr>
      </p:pic>
      <p:pic>
        <p:nvPicPr>
          <p:cNvPr id="4" name="Объект 4">
            <a:extLst>
              <a:ext uri="{FF2B5EF4-FFF2-40B4-BE49-F238E27FC236}">
                <a16:creationId xmlns:a16="http://schemas.microsoft.com/office/drawing/2014/main" id="{879EAE23-DE01-FE1B-AA2D-F5850078A01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3" t="1516" r="2042" b="1398"/>
          <a:stretch/>
        </p:blipFill>
        <p:spPr>
          <a:xfrm rot="5400000">
            <a:off x="8860708" y="2111648"/>
            <a:ext cx="2056321" cy="2986835"/>
          </a:xfrm>
        </p:spPr>
      </p:pic>
      <p:pic>
        <p:nvPicPr>
          <p:cNvPr id="6" name="Объект 6">
            <a:extLst>
              <a:ext uri="{FF2B5EF4-FFF2-40B4-BE49-F238E27FC236}">
                <a16:creationId xmlns:a16="http://schemas.microsoft.com/office/drawing/2014/main" id="{1B5C0647-A1C7-FD02-C1EE-5D65FA1A96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299" y="4183052"/>
            <a:ext cx="2739771" cy="193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0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D28093C-49BE-4EB8-BDC1-BAEC5F81B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830" y="2989890"/>
            <a:ext cx="2433917" cy="3245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4176F4-A21F-7F75-E135-3C6C17E16D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20618"/>
            <a:ext cx="12192000" cy="1394510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405548C0-DBEC-E1D4-B58C-3FC94FC19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0" y="94535"/>
            <a:ext cx="11927543" cy="1200328"/>
          </a:xfrm>
        </p:spPr>
        <p:txBody>
          <a:bodyPr>
            <a:noAutofit/>
          </a:bodyPr>
          <a:lstStyle/>
          <a:p>
            <a:r>
              <a:rPr lang="ru-RU" sz="4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резюме Марии Сотник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F834F8-CCA2-E6A3-CF14-67743D8B3D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18DD99-2DB2-9976-0B2E-70337605C733}"/>
              </a:ext>
            </a:extLst>
          </p:cNvPr>
          <p:cNvSpPr txBox="1"/>
          <p:nvPr/>
        </p:nvSpPr>
        <p:spPr>
          <a:xfrm>
            <a:off x="217887" y="1543451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cs typeface="Times New Roman" panose="02020603050405020304" pitchFamily="18" charset="0"/>
              </a:rPr>
              <a:t>Хобби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541AC4-E9BA-6AA1-79C8-EE17A1FF3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9429" y="2394769"/>
            <a:ext cx="2433917" cy="3245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4BE3D62-408B-7358-1A56-C5C9B9A656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7028" y="1561053"/>
            <a:ext cx="2433917" cy="3245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5D630FF-C6AF-91B0-C530-405EDDC3BCB0}"/>
              </a:ext>
            </a:extLst>
          </p:cNvPr>
          <p:cNvSpPr txBox="1"/>
          <p:nvPr/>
        </p:nvSpPr>
        <p:spPr>
          <a:xfrm>
            <a:off x="1280515" y="5101383"/>
            <a:ext cx="295018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Литературное творчество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51DA8-40FD-D03B-8B39-3F7FC19F5FE0}"/>
              </a:ext>
            </a:extLst>
          </p:cNvPr>
          <p:cNvSpPr txBox="1"/>
          <p:nvPr/>
        </p:nvSpPr>
        <p:spPr>
          <a:xfrm>
            <a:off x="-194578" y="2621159"/>
            <a:ext cx="29501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Рукоделие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5E368-0D64-3898-9C36-E54F386AD962}"/>
              </a:ext>
            </a:extLst>
          </p:cNvPr>
          <p:cNvSpPr txBox="1"/>
          <p:nvPr/>
        </p:nvSpPr>
        <p:spPr>
          <a:xfrm>
            <a:off x="413237" y="3823531"/>
            <a:ext cx="29501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Садоводство</a:t>
            </a:r>
          </a:p>
        </p:txBody>
      </p:sp>
    </p:spTree>
    <p:extLst>
      <p:ext uri="{BB962C8B-B14F-4D97-AF65-F5344CB8AC3E}">
        <p14:creationId xmlns:p14="http://schemas.microsoft.com/office/powerpoint/2010/main" val="1369286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7FB3570-B0AD-688B-7F53-A7AAF6B3B3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853" t="11904" r="42941" b="4837"/>
          <a:stretch/>
        </p:blipFill>
        <p:spPr>
          <a:xfrm>
            <a:off x="10338097" y="1735735"/>
            <a:ext cx="1627066" cy="236607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6330A2C-92CF-6294-6A58-30E73C9E76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39" t="11904" r="42830" b="5490"/>
          <a:stretch/>
        </p:blipFill>
        <p:spPr>
          <a:xfrm>
            <a:off x="8565305" y="1735735"/>
            <a:ext cx="1621533" cy="229496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A2D972B-FC5B-02E2-861B-6CBC793A32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339" t="11904" r="42830" b="4837"/>
          <a:stretch/>
        </p:blipFill>
        <p:spPr>
          <a:xfrm>
            <a:off x="10430050" y="4374126"/>
            <a:ext cx="1608803" cy="22949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89903A-B284-B149-E092-DB4982CE4E96}"/>
              </a:ext>
            </a:extLst>
          </p:cNvPr>
          <p:cNvSpPr txBox="1"/>
          <p:nvPr/>
        </p:nvSpPr>
        <p:spPr>
          <a:xfrm>
            <a:off x="360983" y="2492308"/>
            <a:ext cx="3265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Автор более </a:t>
            </a:r>
            <a:br>
              <a:rPr lang="ru-RU" sz="32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80</a:t>
            </a:r>
            <a:r>
              <a:rPr lang="ru-RU" sz="32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публикаций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6C25EB-7327-64E5-BCDA-9B762F4219CC}"/>
              </a:ext>
            </a:extLst>
          </p:cNvPr>
          <p:cNvSpPr txBox="1"/>
          <p:nvPr/>
        </p:nvSpPr>
        <p:spPr>
          <a:xfrm>
            <a:off x="728446" y="4451914"/>
            <a:ext cx="326571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Разработчик </a:t>
            </a:r>
            <a:b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47</a:t>
            </a:r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методических продуктов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A91F8A-40EE-2800-EE98-AACEED58A438}"/>
              </a:ext>
            </a:extLst>
          </p:cNvPr>
          <p:cNvSpPr txBox="1"/>
          <p:nvPr/>
        </p:nvSpPr>
        <p:spPr>
          <a:xfrm>
            <a:off x="4277017" y="2492308"/>
            <a:ext cx="401473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Автор-разработчик</a:t>
            </a:r>
            <a:b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образовательных курсов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AFBC20-1410-F32A-B894-0A74A2180CCE}"/>
              </a:ext>
            </a:extLst>
          </p:cNvPr>
          <p:cNvSpPr txBox="1"/>
          <p:nvPr/>
        </p:nvSpPr>
        <p:spPr>
          <a:xfrm>
            <a:off x="4465917" y="4814566"/>
            <a:ext cx="415099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Куратор </a:t>
            </a:r>
            <a:r>
              <a:rPr lang="ru-RU" sz="3200" dirty="0">
                <a:solidFill>
                  <a:srgbClr val="002060"/>
                </a:solidFill>
                <a:cs typeface="Times New Roman" panose="02020603050405020304" pitchFamily="18" charset="0"/>
              </a:rPr>
              <a:t>Школы профессионального роста </a:t>
            </a:r>
            <a:r>
              <a:rPr lang="ru-RU" sz="2800" b="1" dirty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«УСПЕХ»</a:t>
            </a:r>
            <a:endParaRPr lang="ru-RU" sz="2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929F0B-3EF7-4FD7-6351-4A613A046A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44" t="11904" r="42720" b="4837"/>
          <a:stretch/>
        </p:blipFill>
        <p:spPr>
          <a:xfrm>
            <a:off x="8616911" y="4272031"/>
            <a:ext cx="1692871" cy="23855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3F222-980D-1ACB-5D99-E10616618DA1}"/>
              </a:ext>
            </a:extLst>
          </p:cNvPr>
          <p:cNvSpPr txBox="1"/>
          <p:nvPr/>
        </p:nvSpPr>
        <p:spPr>
          <a:xfrm>
            <a:off x="207136" y="156167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Достижения</a:t>
            </a: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F6FF4D4-7720-5F21-1F49-329F419BAC0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-54417"/>
            <a:ext cx="12192000" cy="13945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C43B52-0428-5020-54A5-A6245607BD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083791" y="8961"/>
            <a:ext cx="1151414" cy="1079126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4D4195C-C51B-3F6E-AE85-BD78BAADD868}"/>
              </a:ext>
            </a:extLst>
          </p:cNvPr>
          <p:cNvSpPr txBox="1">
            <a:spLocks/>
          </p:cNvSpPr>
          <p:nvPr/>
        </p:nvSpPr>
        <p:spPr>
          <a:xfrm>
            <a:off x="70100" y="103498"/>
            <a:ext cx="11927543" cy="1200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резюме Марии Сотник</a:t>
            </a:r>
            <a:endParaRPr lang="ru-RU" sz="4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2276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978</TotalTime>
  <Words>388</Words>
  <Application>Microsoft Office PowerPoint</Application>
  <PresentationFormat>Широкоэкранный</PresentationFormat>
  <Paragraphs>87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Профессиональное РЕЗЮМЕ 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МЕТОДИСТ - ТВОРЧЕСКАЯ ПРОФЕССИЯ!</vt:lpstr>
      <vt:lpstr>Профессиональное резюме Марии Сотник</vt:lpstr>
      <vt:lpstr>Профессиональное резюме Марии Сотник</vt:lpstr>
      <vt:lpstr>Презентация PowerPoint</vt:lpstr>
      <vt:lpstr>Профессиональное резюме Марии Сотник</vt:lpstr>
      <vt:lpstr>МИССИЯ МЕТОДИСТА - научить педагога любить свою профессию  во имя ребенка</vt:lpstr>
      <vt:lpstr>Константин Дмитриевич УШИНСКИЙ (1823-1871)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СОВРЕМЕННЫЙ МЕТОДИСТ</vt:lpstr>
      <vt:lpstr>МЕТОДИСТ - ТОПОВАЯ ПРОФЕССИЯ XXI ВЕКА!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Профессиональное резюме</dc:title>
  <dc:creator>Пользователь Windows</dc:creator>
  <cp:lastModifiedBy>NM</cp:lastModifiedBy>
  <cp:revision>42</cp:revision>
  <dcterms:created xsi:type="dcterms:W3CDTF">2023-05-10T04:20:59Z</dcterms:created>
  <dcterms:modified xsi:type="dcterms:W3CDTF">2023-05-18T03:01:38Z</dcterms:modified>
</cp:coreProperties>
</file>