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1" r:id="rId6"/>
    <p:sldId id="260" r:id="rId7"/>
    <p:sldId id="263" r:id="rId8"/>
    <p:sldId id="264" r:id="rId9"/>
    <p:sldId id="265" r:id="rId10"/>
    <p:sldId id="266" r:id="rId11"/>
    <p:sldId id="268" r:id="rId12"/>
    <p:sldId id="277" r:id="rId13"/>
    <p:sldId id="278" r:id="rId14"/>
    <p:sldId id="279" r:id="rId15"/>
    <p:sldId id="282" r:id="rId16"/>
    <p:sldId id="270" r:id="rId17"/>
    <p:sldId id="272" r:id="rId18"/>
    <p:sldId id="283" r:id="rId19"/>
    <p:sldId id="280" r:id="rId20"/>
    <p:sldId id="287" r:id="rId21"/>
    <p:sldId id="284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57CD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53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42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800" dirty="0">
                <a:solidFill>
                  <a:srgbClr val="002060"/>
                </a:solidFill>
              </a:rPr>
              <a:t>Мониторинг умений</a:t>
            </a:r>
            <a:r>
              <a:rPr lang="ru-RU" sz="2800" baseline="0" dirty="0">
                <a:solidFill>
                  <a:srgbClr val="002060"/>
                </a:solidFill>
              </a:rPr>
              <a:t> молодых педагогов</a:t>
            </a:r>
            <a:endParaRPr lang="ru-RU" sz="2800" dirty="0">
              <a:solidFill>
                <a:srgbClr val="00206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6.3976196591871828E-2"/>
          <c:y val="0.11941225276900279"/>
          <c:w val="0.91841676281009887"/>
          <c:h val="0.6582194213984654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Лист1!$D$9</c:f>
              <c:strCache>
                <c:ptCount val="1"/>
                <c:pt idx="0">
                  <c:v>до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Лист1!$E$8:$K$8</c:f>
              <c:strCache>
                <c:ptCount val="7"/>
                <c:pt idx="0">
                  <c:v>Умение выделить главное в своём опыте</c:v>
                </c:pt>
                <c:pt idx="1">
                  <c:v>Умение чётко сформулировать тему статьи </c:v>
                </c:pt>
                <c:pt idx="2">
                  <c:v>Умение чётко сформулировать тему статьи </c:v>
                </c:pt>
                <c:pt idx="3">
                  <c:v>Умение работать по плану</c:v>
                </c:pt>
                <c:pt idx="4">
                  <c:v>Умение составить структуру статьи</c:v>
                </c:pt>
                <c:pt idx="5">
                  <c:v>Умение оформить мысли тезисно</c:v>
                </c:pt>
                <c:pt idx="6">
                  <c:v>Умение подбирать соответствующие выразительные средства для изложения мысли</c:v>
                </c:pt>
              </c:strCache>
            </c:strRef>
          </c:cat>
          <c:val>
            <c:numRef>
              <c:f>Лист1!$E$9:$K$9</c:f>
              <c:numCache>
                <c:formatCode>General</c:formatCode>
                <c:ptCount val="7"/>
                <c:pt idx="0">
                  <c:v>4</c:v>
                </c:pt>
                <c:pt idx="1">
                  <c:v>3</c:v>
                </c:pt>
                <c:pt idx="2">
                  <c:v>4</c:v>
                </c:pt>
                <c:pt idx="3">
                  <c:v>2</c:v>
                </c:pt>
                <c:pt idx="4">
                  <c:v>3</c:v>
                </c:pt>
                <c:pt idx="5">
                  <c:v>6</c:v>
                </c:pt>
                <c:pt idx="6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9F-4E95-9B63-8F4B791D7F63}"/>
            </c:ext>
          </c:extLst>
        </c:ser>
        <c:ser>
          <c:idx val="1"/>
          <c:order val="1"/>
          <c:tx>
            <c:strRef>
              <c:f>Лист1!$D$10</c:f>
              <c:strCache>
                <c:ptCount val="1"/>
                <c:pt idx="0">
                  <c:v>после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Лист1!$E$8:$K$8</c:f>
              <c:strCache>
                <c:ptCount val="7"/>
                <c:pt idx="0">
                  <c:v>Умение выделить главное в своём опыте</c:v>
                </c:pt>
                <c:pt idx="1">
                  <c:v>Умение чётко сформулировать тему статьи </c:v>
                </c:pt>
                <c:pt idx="2">
                  <c:v>Умение чётко сформулировать тему статьи </c:v>
                </c:pt>
                <c:pt idx="3">
                  <c:v>Умение работать по плану</c:v>
                </c:pt>
                <c:pt idx="4">
                  <c:v>Умение составить структуру статьи</c:v>
                </c:pt>
                <c:pt idx="5">
                  <c:v>Умение оформить мысли тезисно</c:v>
                </c:pt>
                <c:pt idx="6">
                  <c:v>Умение подбирать соответствующие выразительные средства для изложения мысли</c:v>
                </c:pt>
              </c:strCache>
            </c:strRef>
          </c:cat>
          <c:val>
            <c:numRef>
              <c:f>Лист1!$E$10:$K$10</c:f>
              <c:numCache>
                <c:formatCode>General</c:formatCode>
                <c:ptCount val="7"/>
                <c:pt idx="0">
                  <c:v>7</c:v>
                </c:pt>
                <c:pt idx="1">
                  <c:v>8</c:v>
                </c:pt>
                <c:pt idx="2">
                  <c:v>8</c:v>
                </c:pt>
                <c:pt idx="3">
                  <c:v>9</c:v>
                </c:pt>
                <c:pt idx="4">
                  <c:v>11</c:v>
                </c:pt>
                <c:pt idx="5">
                  <c:v>8</c:v>
                </c:pt>
                <c:pt idx="6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9F-4E95-9B63-8F4B791D7F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19024959"/>
        <c:axId val="819029279"/>
      </c:barChart>
      <c:catAx>
        <c:axId val="8190249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19029279"/>
        <c:crosses val="autoZero"/>
        <c:auto val="1"/>
        <c:lblAlgn val="ctr"/>
        <c:lblOffset val="100"/>
        <c:noMultiLvlLbl val="0"/>
      </c:catAx>
      <c:valAx>
        <c:axId val="8190292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1902495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svg"/><Relationship Id="rId1" Type="http://schemas.openxmlformats.org/officeDocument/2006/relationships/image" Target="../media/image32.png"/><Relationship Id="rId6" Type="http://schemas.openxmlformats.org/officeDocument/2006/relationships/image" Target="../media/image37.svg"/><Relationship Id="rId5" Type="http://schemas.openxmlformats.org/officeDocument/2006/relationships/image" Target="../media/image36.png"/><Relationship Id="rId4" Type="http://schemas.openxmlformats.org/officeDocument/2006/relationships/image" Target="../media/image35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svg"/><Relationship Id="rId1" Type="http://schemas.openxmlformats.org/officeDocument/2006/relationships/image" Target="../media/image32.png"/><Relationship Id="rId6" Type="http://schemas.openxmlformats.org/officeDocument/2006/relationships/image" Target="../media/image37.svg"/><Relationship Id="rId5" Type="http://schemas.openxmlformats.org/officeDocument/2006/relationships/image" Target="../media/image36.png"/><Relationship Id="rId4" Type="http://schemas.openxmlformats.org/officeDocument/2006/relationships/image" Target="../media/image35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6C97C86-851B-4D22-B692-CEC2C77FC0B9}" type="doc">
      <dgm:prSet loTypeId="urn:microsoft.com/office/officeart/2005/8/layout/h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EC8AEC26-9C4B-4B6A-8528-901641BE2380}">
      <dgm:prSet phldrT="[Текст]"/>
      <dgm:spPr/>
      <dgm:t>
        <a:bodyPr/>
        <a:lstStyle/>
        <a:p>
          <a:r>
            <a:rPr lang="ru-RU" dirty="0"/>
            <a:t>Знания</a:t>
          </a:r>
        </a:p>
      </dgm:t>
    </dgm:pt>
    <dgm:pt modelId="{85DA1F27-4353-4BD6-A304-C09BEB20705C}" type="parTrans" cxnId="{EBE6C0C7-EA23-496C-A4D9-F36A2D36269C}">
      <dgm:prSet/>
      <dgm:spPr/>
      <dgm:t>
        <a:bodyPr/>
        <a:lstStyle/>
        <a:p>
          <a:endParaRPr lang="ru-RU"/>
        </a:p>
      </dgm:t>
    </dgm:pt>
    <dgm:pt modelId="{7DC453E4-7FC2-4A8B-BA17-C4018AC3C7C4}" type="sibTrans" cxnId="{EBE6C0C7-EA23-496C-A4D9-F36A2D36269C}">
      <dgm:prSet/>
      <dgm:spPr/>
      <dgm:t>
        <a:bodyPr/>
        <a:lstStyle/>
        <a:p>
          <a:endParaRPr lang="ru-RU"/>
        </a:p>
      </dgm:t>
    </dgm:pt>
    <dgm:pt modelId="{78AD81A2-0795-4A39-B374-9485C20B77D7}">
      <dgm:prSet phldrT="[Текст]"/>
      <dgm:spPr/>
      <dgm:t>
        <a:bodyPr/>
        <a:lstStyle/>
        <a:p>
          <a:r>
            <a:rPr lang="ru-RU" dirty="0"/>
            <a:t>структурные элементы методической статьи</a:t>
          </a:r>
        </a:p>
      </dgm:t>
    </dgm:pt>
    <dgm:pt modelId="{ADE1F34D-1362-458A-9639-63337871DE0B}" type="parTrans" cxnId="{06EA08F9-3B77-4966-8EB7-D5DDF7D4F7BD}">
      <dgm:prSet/>
      <dgm:spPr/>
      <dgm:t>
        <a:bodyPr/>
        <a:lstStyle/>
        <a:p>
          <a:endParaRPr lang="ru-RU"/>
        </a:p>
      </dgm:t>
    </dgm:pt>
    <dgm:pt modelId="{F3D64D8A-4389-4367-883C-D2362BCEC4F0}" type="sibTrans" cxnId="{06EA08F9-3B77-4966-8EB7-D5DDF7D4F7BD}">
      <dgm:prSet/>
      <dgm:spPr/>
      <dgm:t>
        <a:bodyPr/>
        <a:lstStyle/>
        <a:p>
          <a:endParaRPr lang="ru-RU"/>
        </a:p>
      </dgm:t>
    </dgm:pt>
    <dgm:pt modelId="{DD5E865F-8EBC-4492-975F-0021F2431E20}">
      <dgm:prSet phldrT="[Текст]"/>
      <dgm:spPr/>
      <dgm:t>
        <a:bodyPr/>
        <a:lstStyle/>
        <a:p>
          <a:r>
            <a:rPr lang="ru-RU" dirty="0"/>
            <a:t>Умения </a:t>
          </a:r>
        </a:p>
      </dgm:t>
    </dgm:pt>
    <dgm:pt modelId="{9E0DAED9-DA7E-4EAB-9850-905A72D4BDB7}" type="parTrans" cxnId="{5B2F0E19-5777-42B8-BDF8-40C0AA41A47A}">
      <dgm:prSet/>
      <dgm:spPr/>
      <dgm:t>
        <a:bodyPr/>
        <a:lstStyle/>
        <a:p>
          <a:endParaRPr lang="ru-RU"/>
        </a:p>
      </dgm:t>
    </dgm:pt>
    <dgm:pt modelId="{58C5E631-3BB3-4039-A3F6-F57B11A204D2}" type="sibTrans" cxnId="{5B2F0E19-5777-42B8-BDF8-40C0AA41A47A}">
      <dgm:prSet/>
      <dgm:spPr/>
      <dgm:t>
        <a:bodyPr/>
        <a:lstStyle/>
        <a:p>
          <a:endParaRPr lang="ru-RU"/>
        </a:p>
      </dgm:t>
    </dgm:pt>
    <dgm:pt modelId="{8C45F7BA-7F33-4758-8ABD-89FF9E0C41BC}">
      <dgm:prSet phldrT="[Текст]"/>
      <dgm:spPr/>
      <dgm:t>
        <a:bodyPr/>
        <a:lstStyle/>
        <a:p>
          <a:r>
            <a:rPr lang="ru-RU" dirty="0"/>
            <a:t>представлять свой педагогический опыт в форме статьи</a:t>
          </a:r>
        </a:p>
      </dgm:t>
    </dgm:pt>
    <dgm:pt modelId="{378364E5-0739-4DC0-9FCE-ED8C966854EC}" type="parTrans" cxnId="{B20FB2EC-1A98-46FB-8398-E3FB43661D99}">
      <dgm:prSet/>
      <dgm:spPr/>
      <dgm:t>
        <a:bodyPr/>
        <a:lstStyle/>
        <a:p>
          <a:endParaRPr lang="ru-RU"/>
        </a:p>
      </dgm:t>
    </dgm:pt>
    <dgm:pt modelId="{29D550BF-F073-4220-AB4A-B6870C3C81CC}" type="sibTrans" cxnId="{B20FB2EC-1A98-46FB-8398-E3FB43661D99}">
      <dgm:prSet/>
      <dgm:spPr/>
      <dgm:t>
        <a:bodyPr/>
        <a:lstStyle/>
        <a:p>
          <a:endParaRPr lang="ru-RU"/>
        </a:p>
      </dgm:t>
    </dgm:pt>
    <dgm:pt modelId="{A9E4C811-6F51-4CEF-BBE7-F5AEA7FE9A8C}">
      <dgm:prSet phldrT="[Текст]"/>
      <dgm:spPr/>
      <dgm:t>
        <a:bodyPr/>
        <a:lstStyle/>
        <a:p>
          <a:r>
            <a:rPr lang="ru-RU" dirty="0"/>
            <a:t>Практический опыт</a:t>
          </a:r>
        </a:p>
      </dgm:t>
    </dgm:pt>
    <dgm:pt modelId="{1BEB3C6A-D15E-4894-AEB8-6CDA72EA916D}" type="parTrans" cxnId="{CFED4F32-3BE7-4FC5-8302-E19D5BE1DF42}">
      <dgm:prSet/>
      <dgm:spPr/>
      <dgm:t>
        <a:bodyPr/>
        <a:lstStyle/>
        <a:p>
          <a:endParaRPr lang="ru-RU"/>
        </a:p>
      </dgm:t>
    </dgm:pt>
    <dgm:pt modelId="{47CDEF86-533E-42BF-9D23-CEADA27580EC}" type="sibTrans" cxnId="{CFED4F32-3BE7-4FC5-8302-E19D5BE1DF42}">
      <dgm:prSet/>
      <dgm:spPr/>
      <dgm:t>
        <a:bodyPr/>
        <a:lstStyle/>
        <a:p>
          <a:endParaRPr lang="ru-RU"/>
        </a:p>
      </dgm:t>
    </dgm:pt>
    <dgm:pt modelId="{D4EDCC67-EB68-4A9C-A160-0B2818C10877}">
      <dgm:prSet phldrT="[Текст]"/>
      <dgm:spPr/>
      <dgm:t>
        <a:bodyPr/>
        <a:lstStyle/>
        <a:p>
          <a:r>
            <a:rPr lang="ru-RU" dirty="0"/>
            <a:t>навыки командной деятельности</a:t>
          </a:r>
        </a:p>
      </dgm:t>
    </dgm:pt>
    <dgm:pt modelId="{BA150E39-FDF5-4553-B3B8-ED0B168C44D4}" type="parTrans" cxnId="{0E51D456-7171-4A35-99C0-37A389E28862}">
      <dgm:prSet/>
      <dgm:spPr/>
      <dgm:t>
        <a:bodyPr/>
        <a:lstStyle/>
        <a:p>
          <a:endParaRPr lang="ru-RU"/>
        </a:p>
      </dgm:t>
    </dgm:pt>
    <dgm:pt modelId="{BFF503B5-148F-4ACB-8E79-CAC2C63725CE}" type="sibTrans" cxnId="{0E51D456-7171-4A35-99C0-37A389E28862}">
      <dgm:prSet/>
      <dgm:spPr/>
      <dgm:t>
        <a:bodyPr/>
        <a:lstStyle/>
        <a:p>
          <a:endParaRPr lang="ru-RU"/>
        </a:p>
      </dgm:t>
    </dgm:pt>
    <dgm:pt modelId="{6FA6CBB3-B0B8-4CB2-95EE-4C7FA3D657A3}">
      <dgm:prSet/>
      <dgm:spPr/>
      <dgm:t>
        <a:bodyPr/>
        <a:lstStyle/>
        <a:p>
          <a:r>
            <a:rPr lang="ru-RU" dirty="0"/>
            <a:t>форматы текстового медиаконтента</a:t>
          </a:r>
        </a:p>
      </dgm:t>
    </dgm:pt>
    <dgm:pt modelId="{BB059E7F-8405-439A-9873-C386D7B96C47}" type="parTrans" cxnId="{B1FEE726-4205-40F6-91F2-91CC07FBC09B}">
      <dgm:prSet/>
      <dgm:spPr/>
      <dgm:t>
        <a:bodyPr/>
        <a:lstStyle/>
        <a:p>
          <a:endParaRPr lang="ru-RU"/>
        </a:p>
      </dgm:t>
    </dgm:pt>
    <dgm:pt modelId="{95F110E0-0D8F-4836-AD2D-C269D2E8F99D}" type="sibTrans" cxnId="{B1FEE726-4205-40F6-91F2-91CC07FBC09B}">
      <dgm:prSet/>
      <dgm:spPr/>
      <dgm:t>
        <a:bodyPr/>
        <a:lstStyle/>
        <a:p>
          <a:endParaRPr lang="ru-RU"/>
        </a:p>
      </dgm:t>
    </dgm:pt>
    <dgm:pt modelId="{933AEECA-0166-4FAB-88B3-011B8E59F01D}">
      <dgm:prSet/>
      <dgm:spPr/>
      <dgm:t>
        <a:bodyPr/>
        <a:lstStyle/>
        <a:p>
          <a:r>
            <a:rPr lang="ru-RU" dirty="0"/>
            <a:t>представление о работе с текстом в роли автора, корректора, редактора</a:t>
          </a:r>
        </a:p>
      </dgm:t>
    </dgm:pt>
    <dgm:pt modelId="{0F7139D7-81C0-4BA1-B4B9-BCAA04807F91}" type="parTrans" cxnId="{8EB171B6-0214-4191-8BC2-EC94892E69F8}">
      <dgm:prSet/>
      <dgm:spPr/>
      <dgm:t>
        <a:bodyPr/>
        <a:lstStyle/>
        <a:p>
          <a:endParaRPr lang="ru-RU"/>
        </a:p>
      </dgm:t>
    </dgm:pt>
    <dgm:pt modelId="{4419D5EA-2B67-40BE-9740-0BF73E45EAA9}" type="sibTrans" cxnId="{8EB171B6-0214-4191-8BC2-EC94892E69F8}">
      <dgm:prSet/>
      <dgm:spPr/>
      <dgm:t>
        <a:bodyPr/>
        <a:lstStyle/>
        <a:p>
          <a:endParaRPr lang="ru-RU"/>
        </a:p>
      </dgm:t>
    </dgm:pt>
    <dgm:pt modelId="{08ACC4C7-7304-4C01-B99B-910254A6E2B0}">
      <dgm:prSet/>
      <dgm:spPr/>
      <dgm:t>
        <a:bodyPr/>
        <a:lstStyle/>
        <a:p>
          <a:r>
            <a:rPr lang="ru-RU" dirty="0"/>
            <a:t>обратной методики Ривина</a:t>
          </a:r>
        </a:p>
      </dgm:t>
    </dgm:pt>
    <dgm:pt modelId="{948E4BFE-DBD9-4F13-95FD-2E03114204AC}" type="parTrans" cxnId="{CA8ECDBC-04DC-4C18-90F8-CED7553332E2}">
      <dgm:prSet/>
      <dgm:spPr/>
      <dgm:t>
        <a:bodyPr/>
        <a:lstStyle/>
        <a:p>
          <a:endParaRPr lang="ru-RU"/>
        </a:p>
      </dgm:t>
    </dgm:pt>
    <dgm:pt modelId="{3EBD7F91-299C-43AA-9A6D-5448DFA8B2DB}" type="sibTrans" cxnId="{CA8ECDBC-04DC-4C18-90F8-CED7553332E2}">
      <dgm:prSet/>
      <dgm:spPr/>
      <dgm:t>
        <a:bodyPr/>
        <a:lstStyle/>
        <a:p>
          <a:endParaRPr lang="ru-RU"/>
        </a:p>
      </dgm:t>
    </dgm:pt>
    <dgm:pt modelId="{8C13F252-E478-40B0-AA5E-A92C2EB3870A}">
      <dgm:prSet/>
      <dgm:spPr/>
      <dgm:t>
        <a:bodyPr/>
        <a:lstStyle/>
        <a:p>
          <a:r>
            <a:rPr lang="ru-RU" dirty="0"/>
            <a:t>элементы коуч-технологии</a:t>
          </a:r>
        </a:p>
      </dgm:t>
    </dgm:pt>
    <dgm:pt modelId="{FA358B5D-0C3E-4976-A2FE-0927648E1805}" type="parTrans" cxnId="{6DECD56E-E9CF-4502-9E7E-6D611090520E}">
      <dgm:prSet/>
      <dgm:spPr/>
      <dgm:t>
        <a:bodyPr/>
        <a:lstStyle/>
        <a:p>
          <a:endParaRPr lang="ru-RU"/>
        </a:p>
      </dgm:t>
    </dgm:pt>
    <dgm:pt modelId="{AFD498C2-B464-4268-92BC-00EEEB695613}" type="sibTrans" cxnId="{6DECD56E-E9CF-4502-9E7E-6D611090520E}">
      <dgm:prSet/>
      <dgm:spPr/>
      <dgm:t>
        <a:bodyPr/>
        <a:lstStyle/>
        <a:p>
          <a:endParaRPr lang="ru-RU"/>
        </a:p>
      </dgm:t>
    </dgm:pt>
    <dgm:pt modelId="{CF343142-6356-4E4E-963F-F28D5742F677}">
      <dgm:prSet/>
      <dgm:spPr/>
      <dgm:t>
        <a:bodyPr/>
        <a:lstStyle/>
        <a:p>
          <a:r>
            <a:rPr lang="ru-RU" dirty="0"/>
            <a:t>оформлять текстовую информацию в эссе, пост, заметку на сайт, статью</a:t>
          </a:r>
        </a:p>
      </dgm:t>
    </dgm:pt>
    <dgm:pt modelId="{BCCF8F92-759B-465A-9065-CDDD61972A41}" type="parTrans" cxnId="{E238385A-EF9E-47BB-ABDF-8ED56BF009E9}">
      <dgm:prSet/>
      <dgm:spPr/>
      <dgm:t>
        <a:bodyPr/>
        <a:lstStyle/>
        <a:p>
          <a:endParaRPr lang="ru-RU"/>
        </a:p>
      </dgm:t>
    </dgm:pt>
    <dgm:pt modelId="{5CF1774E-7BFA-4EBA-B749-8309B91F7D9D}" type="sibTrans" cxnId="{E238385A-EF9E-47BB-ABDF-8ED56BF009E9}">
      <dgm:prSet/>
      <dgm:spPr/>
      <dgm:t>
        <a:bodyPr/>
        <a:lstStyle/>
        <a:p>
          <a:endParaRPr lang="ru-RU"/>
        </a:p>
      </dgm:t>
    </dgm:pt>
    <dgm:pt modelId="{7EDC2605-AAE3-49FE-B80C-35A4A42F075D}">
      <dgm:prSet/>
      <dgm:spPr/>
      <dgm:t>
        <a:bodyPr/>
        <a:lstStyle/>
        <a:p>
          <a:r>
            <a:rPr lang="ru-RU" dirty="0"/>
            <a:t>готовить статью к публикации в информационно-методическом издании «Вестник»</a:t>
          </a:r>
        </a:p>
      </dgm:t>
    </dgm:pt>
    <dgm:pt modelId="{89DDF230-648C-422E-BF12-ED8CA1F2D899}" type="parTrans" cxnId="{6BA870FB-CD99-4024-9A04-84A6F9E4FF8F}">
      <dgm:prSet/>
      <dgm:spPr/>
      <dgm:t>
        <a:bodyPr/>
        <a:lstStyle/>
        <a:p>
          <a:endParaRPr lang="ru-RU"/>
        </a:p>
      </dgm:t>
    </dgm:pt>
    <dgm:pt modelId="{74612864-1EBB-4EAA-A794-D2B73BD9F39D}" type="sibTrans" cxnId="{6BA870FB-CD99-4024-9A04-84A6F9E4FF8F}">
      <dgm:prSet/>
      <dgm:spPr/>
      <dgm:t>
        <a:bodyPr/>
        <a:lstStyle/>
        <a:p>
          <a:endParaRPr lang="ru-RU"/>
        </a:p>
      </dgm:t>
    </dgm:pt>
    <dgm:pt modelId="{A6192867-289B-409A-85B2-F389E63EF59E}">
      <dgm:prSet/>
      <dgm:spPr/>
      <dgm:t>
        <a:bodyPr/>
        <a:lstStyle/>
        <a:p>
          <a:r>
            <a:rPr lang="ru-RU" dirty="0"/>
            <a:t>навыки критического мышления</a:t>
          </a:r>
        </a:p>
      </dgm:t>
    </dgm:pt>
    <dgm:pt modelId="{2A8109D0-0B5A-40C7-80A5-2AF4FFE104F9}" type="parTrans" cxnId="{B9D45AFE-A6FE-4EB8-9B17-05B44FDF62EC}">
      <dgm:prSet/>
      <dgm:spPr/>
      <dgm:t>
        <a:bodyPr/>
        <a:lstStyle/>
        <a:p>
          <a:endParaRPr lang="ru-RU"/>
        </a:p>
      </dgm:t>
    </dgm:pt>
    <dgm:pt modelId="{C4AE5FA8-1501-4AE6-A218-8DF84FE465AF}" type="sibTrans" cxnId="{B9D45AFE-A6FE-4EB8-9B17-05B44FDF62EC}">
      <dgm:prSet/>
      <dgm:spPr/>
      <dgm:t>
        <a:bodyPr/>
        <a:lstStyle/>
        <a:p>
          <a:endParaRPr lang="ru-RU"/>
        </a:p>
      </dgm:t>
    </dgm:pt>
    <dgm:pt modelId="{6FDEB099-64CB-4E8E-B8F4-79D9B5032311}">
      <dgm:prSet/>
      <dgm:spPr/>
      <dgm:t>
        <a:bodyPr/>
        <a:lstStyle/>
        <a:p>
          <a:r>
            <a:rPr lang="ru-RU" dirty="0"/>
            <a:t>проявление дискурсивной компетенции в самостоятельной деятельности</a:t>
          </a:r>
        </a:p>
      </dgm:t>
    </dgm:pt>
    <dgm:pt modelId="{AF277A79-6DB5-4274-A2A3-3CFDC4427E41}" type="parTrans" cxnId="{0EF8A4CB-2B97-4100-8DDE-CD0B060E3D53}">
      <dgm:prSet/>
      <dgm:spPr/>
      <dgm:t>
        <a:bodyPr/>
        <a:lstStyle/>
        <a:p>
          <a:endParaRPr lang="ru-RU"/>
        </a:p>
      </dgm:t>
    </dgm:pt>
    <dgm:pt modelId="{628C1DE2-95B4-43C6-BE5C-BFB1FBDA23A6}" type="sibTrans" cxnId="{0EF8A4CB-2B97-4100-8DDE-CD0B060E3D53}">
      <dgm:prSet/>
      <dgm:spPr/>
      <dgm:t>
        <a:bodyPr/>
        <a:lstStyle/>
        <a:p>
          <a:endParaRPr lang="ru-RU"/>
        </a:p>
      </dgm:t>
    </dgm:pt>
    <dgm:pt modelId="{1C480BA0-DC45-46EC-9B7C-F5FB4FF1F4D7}">
      <dgm:prSet/>
      <dgm:spPr/>
      <dgm:t>
        <a:bodyPr/>
        <a:lstStyle/>
        <a:p>
          <a:r>
            <a:rPr lang="ru-RU" dirty="0"/>
            <a:t>обобщение собственного педагогического опыта в форме статей</a:t>
          </a:r>
        </a:p>
      </dgm:t>
    </dgm:pt>
    <dgm:pt modelId="{754458B8-DCFB-4400-BAC3-BA0DD8BE2D6E}" type="parTrans" cxnId="{6970F1CB-D848-471B-8F2C-4CFBF9F12AA1}">
      <dgm:prSet/>
      <dgm:spPr/>
      <dgm:t>
        <a:bodyPr/>
        <a:lstStyle/>
        <a:p>
          <a:endParaRPr lang="ru-RU"/>
        </a:p>
      </dgm:t>
    </dgm:pt>
    <dgm:pt modelId="{EECAD201-3EEE-4840-A0F1-9CF3ED1D957A}" type="sibTrans" cxnId="{6970F1CB-D848-471B-8F2C-4CFBF9F12AA1}">
      <dgm:prSet/>
      <dgm:spPr/>
      <dgm:t>
        <a:bodyPr/>
        <a:lstStyle/>
        <a:p>
          <a:endParaRPr lang="ru-RU"/>
        </a:p>
      </dgm:t>
    </dgm:pt>
    <dgm:pt modelId="{C2ED87DF-8EBA-456B-AB4D-678E2169CD3C}" type="pres">
      <dgm:prSet presAssocID="{36C97C86-851B-4D22-B692-CEC2C77FC0B9}" presName="linearFlow" presStyleCnt="0">
        <dgm:presLayoutVars>
          <dgm:dir/>
          <dgm:animLvl val="lvl"/>
          <dgm:resizeHandles/>
        </dgm:presLayoutVars>
      </dgm:prSet>
      <dgm:spPr/>
    </dgm:pt>
    <dgm:pt modelId="{FB8C1F33-1C63-4CE1-AAA7-3AF33F236E2E}" type="pres">
      <dgm:prSet presAssocID="{EC8AEC26-9C4B-4B6A-8528-901641BE2380}" presName="compositeNode" presStyleCnt="0">
        <dgm:presLayoutVars>
          <dgm:bulletEnabled val="1"/>
        </dgm:presLayoutVars>
      </dgm:prSet>
      <dgm:spPr/>
    </dgm:pt>
    <dgm:pt modelId="{17339355-606A-443E-8D11-903814DE0941}" type="pres">
      <dgm:prSet presAssocID="{EC8AEC26-9C4B-4B6A-8528-901641BE2380}" presName="image" presStyleLbl="fgImgPlace1" presStyleIdx="0" presStyleCnt="3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Голова с шестеренками"/>
        </a:ext>
      </dgm:extLst>
    </dgm:pt>
    <dgm:pt modelId="{2333B5AD-07FC-4B0F-96AC-39A5F42E7E6F}" type="pres">
      <dgm:prSet presAssocID="{EC8AEC26-9C4B-4B6A-8528-901641BE2380}" presName="childNode" presStyleLbl="node1" presStyleIdx="0" presStyleCnt="3">
        <dgm:presLayoutVars>
          <dgm:bulletEnabled val="1"/>
        </dgm:presLayoutVars>
      </dgm:prSet>
      <dgm:spPr/>
    </dgm:pt>
    <dgm:pt modelId="{9818EC2F-EE8F-4799-A26B-027C478D8FAB}" type="pres">
      <dgm:prSet presAssocID="{EC8AEC26-9C4B-4B6A-8528-901641BE2380}" presName="parentNode" presStyleLbl="revTx" presStyleIdx="0" presStyleCnt="3">
        <dgm:presLayoutVars>
          <dgm:chMax val="0"/>
          <dgm:bulletEnabled val="1"/>
        </dgm:presLayoutVars>
      </dgm:prSet>
      <dgm:spPr/>
    </dgm:pt>
    <dgm:pt modelId="{702B44E3-AB43-471E-857D-4343D6E450E7}" type="pres">
      <dgm:prSet presAssocID="{7DC453E4-7FC2-4A8B-BA17-C4018AC3C7C4}" presName="sibTrans" presStyleCnt="0"/>
      <dgm:spPr/>
    </dgm:pt>
    <dgm:pt modelId="{0C60A9DF-0F21-462B-A752-F70221CFCD6C}" type="pres">
      <dgm:prSet presAssocID="{DD5E865F-8EBC-4492-975F-0021F2431E20}" presName="compositeNode" presStyleCnt="0">
        <dgm:presLayoutVars>
          <dgm:bulletEnabled val="1"/>
        </dgm:presLayoutVars>
      </dgm:prSet>
      <dgm:spPr/>
    </dgm:pt>
    <dgm:pt modelId="{A4520A89-3BE3-4025-9395-96885D9C0179}" type="pres">
      <dgm:prSet presAssocID="{DD5E865F-8EBC-4492-975F-0021F2431E20}" presName="image" presStyleLbl="fgImgPlac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Скрепка"/>
        </a:ext>
      </dgm:extLst>
    </dgm:pt>
    <dgm:pt modelId="{3EC4FABA-4338-4BBB-98EB-CC313F067D9A}" type="pres">
      <dgm:prSet presAssocID="{DD5E865F-8EBC-4492-975F-0021F2431E20}" presName="childNode" presStyleLbl="node1" presStyleIdx="1" presStyleCnt="3">
        <dgm:presLayoutVars>
          <dgm:bulletEnabled val="1"/>
        </dgm:presLayoutVars>
      </dgm:prSet>
      <dgm:spPr/>
    </dgm:pt>
    <dgm:pt modelId="{F4C3DF1C-2008-4637-A3ED-C3F4C81B74E5}" type="pres">
      <dgm:prSet presAssocID="{DD5E865F-8EBC-4492-975F-0021F2431E20}" presName="parentNode" presStyleLbl="revTx" presStyleIdx="1" presStyleCnt="3">
        <dgm:presLayoutVars>
          <dgm:chMax val="0"/>
          <dgm:bulletEnabled val="1"/>
        </dgm:presLayoutVars>
      </dgm:prSet>
      <dgm:spPr/>
    </dgm:pt>
    <dgm:pt modelId="{B24B9E67-F737-4835-AE57-BB6CC1AA0F91}" type="pres">
      <dgm:prSet presAssocID="{58C5E631-3BB3-4039-A3F6-F57B11A204D2}" presName="sibTrans" presStyleCnt="0"/>
      <dgm:spPr/>
    </dgm:pt>
    <dgm:pt modelId="{392B0511-E3F2-488D-BB81-B85E75B95AA8}" type="pres">
      <dgm:prSet presAssocID="{A9E4C811-6F51-4CEF-BBE7-F5AEA7FE9A8C}" presName="compositeNode" presStyleCnt="0">
        <dgm:presLayoutVars>
          <dgm:bulletEnabled val="1"/>
        </dgm:presLayoutVars>
      </dgm:prSet>
      <dgm:spPr/>
    </dgm:pt>
    <dgm:pt modelId="{81E1BBA1-1C4E-4F26-9BEC-653C2E72E056}" type="pres">
      <dgm:prSet presAssocID="{A9E4C811-6F51-4CEF-BBE7-F5AEA7FE9A8C}" presName="image" presStyleLbl="fgImgPlac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Карандаш"/>
        </a:ext>
      </dgm:extLst>
    </dgm:pt>
    <dgm:pt modelId="{EC8A1407-FA0C-4F10-AC00-5EF339BFA2E1}" type="pres">
      <dgm:prSet presAssocID="{A9E4C811-6F51-4CEF-BBE7-F5AEA7FE9A8C}" presName="childNode" presStyleLbl="node1" presStyleIdx="2" presStyleCnt="3" custLinFactNeighborY="424">
        <dgm:presLayoutVars>
          <dgm:bulletEnabled val="1"/>
        </dgm:presLayoutVars>
      </dgm:prSet>
      <dgm:spPr/>
    </dgm:pt>
    <dgm:pt modelId="{0366602E-A706-434C-8B38-2582E422CB7C}" type="pres">
      <dgm:prSet presAssocID="{A9E4C811-6F51-4CEF-BBE7-F5AEA7FE9A8C}" presName="parentNode" presStyleLbl="revTx" presStyleIdx="2" presStyleCnt="3">
        <dgm:presLayoutVars>
          <dgm:chMax val="0"/>
          <dgm:bulletEnabled val="1"/>
        </dgm:presLayoutVars>
      </dgm:prSet>
      <dgm:spPr/>
    </dgm:pt>
  </dgm:ptLst>
  <dgm:cxnLst>
    <dgm:cxn modelId="{3C315700-F6AA-433D-8E33-13FF2846F0D1}" type="presOf" srcId="{A9E4C811-6F51-4CEF-BBE7-F5AEA7FE9A8C}" destId="{0366602E-A706-434C-8B38-2582E422CB7C}" srcOrd="0" destOrd="0" presId="urn:microsoft.com/office/officeart/2005/8/layout/hList2"/>
    <dgm:cxn modelId="{F71F7016-17EB-4E43-A2D3-423937CCCF18}" type="presOf" srcId="{08ACC4C7-7304-4C01-B99B-910254A6E2B0}" destId="{2333B5AD-07FC-4B0F-96AC-39A5F42E7E6F}" srcOrd="0" destOrd="3" presId="urn:microsoft.com/office/officeart/2005/8/layout/hList2"/>
    <dgm:cxn modelId="{DC7BE116-8252-4900-B562-469FA525D802}" type="presOf" srcId="{EC8AEC26-9C4B-4B6A-8528-901641BE2380}" destId="{9818EC2F-EE8F-4799-A26B-027C478D8FAB}" srcOrd="0" destOrd="0" presId="urn:microsoft.com/office/officeart/2005/8/layout/hList2"/>
    <dgm:cxn modelId="{5B2F0E19-5777-42B8-BDF8-40C0AA41A47A}" srcId="{36C97C86-851B-4D22-B692-CEC2C77FC0B9}" destId="{DD5E865F-8EBC-4492-975F-0021F2431E20}" srcOrd="1" destOrd="0" parTransId="{9E0DAED9-DA7E-4EAB-9850-905A72D4BDB7}" sibTransId="{58C5E631-3BB3-4039-A3F6-F57B11A204D2}"/>
    <dgm:cxn modelId="{B1FEE726-4205-40F6-91F2-91CC07FBC09B}" srcId="{EC8AEC26-9C4B-4B6A-8528-901641BE2380}" destId="{6FA6CBB3-B0B8-4CB2-95EE-4C7FA3D657A3}" srcOrd="1" destOrd="0" parTransId="{BB059E7F-8405-439A-9873-C386D7B96C47}" sibTransId="{95F110E0-0D8F-4836-AD2D-C269D2E8F99D}"/>
    <dgm:cxn modelId="{83FEF127-BED3-43A3-BB2E-94A7E8509B32}" type="presOf" srcId="{78AD81A2-0795-4A39-B374-9485C20B77D7}" destId="{2333B5AD-07FC-4B0F-96AC-39A5F42E7E6F}" srcOrd="0" destOrd="0" presId="urn:microsoft.com/office/officeart/2005/8/layout/hList2"/>
    <dgm:cxn modelId="{09844C2C-84E8-48E4-A4EC-9652A32D2CF9}" type="presOf" srcId="{933AEECA-0166-4FAB-88B3-011B8E59F01D}" destId="{2333B5AD-07FC-4B0F-96AC-39A5F42E7E6F}" srcOrd="0" destOrd="2" presId="urn:microsoft.com/office/officeart/2005/8/layout/hList2"/>
    <dgm:cxn modelId="{AC3FDD2D-46E8-43C9-8943-4385F931A309}" type="presOf" srcId="{1C480BA0-DC45-46EC-9B7C-F5FB4FF1F4D7}" destId="{EC8A1407-FA0C-4F10-AC00-5EF339BFA2E1}" srcOrd="0" destOrd="3" presId="urn:microsoft.com/office/officeart/2005/8/layout/hList2"/>
    <dgm:cxn modelId="{CFED4F32-3BE7-4FC5-8302-E19D5BE1DF42}" srcId="{36C97C86-851B-4D22-B692-CEC2C77FC0B9}" destId="{A9E4C811-6F51-4CEF-BBE7-F5AEA7FE9A8C}" srcOrd="2" destOrd="0" parTransId="{1BEB3C6A-D15E-4894-AEB8-6CDA72EA916D}" sibTransId="{47CDEF86-533E-42BF-9D23-CEADA27580EC}"/>
    <dgm:cxn modelId="{65376D40-3B7C-46A1-83C5-6B52A31E298A}" type="presOf" srcId="{A6192867-289B-409A-85B2-F389E63EF59E}" destId="{EC8A1407-FA0C-4F10-AC00-5EF339BFA2E1}" srcOrd="0" destOrd="1" presId="urn:microsoft.com/office/officeart/2005/8/layout/hList2"/>
    <dgm:cxn modelId="{74222A60-C9D9-4011-8181-9F47F33DC7CC}" type="presOf" srcId="{7EDC2605-AAE3-49FE-B80C-35A4A42F075D}" destId="{3EC4FABA-4338-4BBB-98EB-CC313F067D9A}" srcOrd="0" destOrd="2" presId="urn:microsoft.com/office/officeart/2005/8/layout/hList2"/>
    <dgm:cxn modelId="{6DECD56E-E9CF-4502-9E7E-6D611090520E}" srcId="{EC8AEC26-9C4B-4B6A-8528-901641BE2380}" destId="{8C13F252-E478-40B0-AA5E-A92C2EB3870A}" srcOrd="4" destOrd="0" parTransId="{FA358B5D-0C3E-4976-A2FE-0927648E1805}" sibTransId="{AFD498C2-B464-4268-92BC-00EEEB695613}"/>
    <dgm:cxn modelId="{784EAE53-6414-4D08-8407-F4F2D97E5591}" type="presOf" srcId="{8C45F7BA-7F33-4758-8ABD-89FF9E0C41BC}" destId="{3EC4FABA-4338-4BBB-98EB-CC313F067D9A}" srcOrd="0" destOrd="0" presId="urn:microsoft.com/office/officeart/2005/8/layout/hList2"/>
    <dgm:cxn modelId="{BD530456-1FCE-4BDF-9FE7-F3E1665FDFA5}" type="presOf" srcId="{8C13F252-E478-40B0-AA5E-A92C2EB3870A}" destId="{2333B5AD-07FC-4B0F-96AC-39A5F42E7E6F}" srcOrd="0" destOrd="4" presId="urn:microsoft.com/office/officeart/2005/8/layout/hList2"/>
    <dgm:cxn modelId="{0E51D456-7171-4A35-99C0-37A389E28862}" srcId="{A9E4C811-6F51-4CEF-BBE7-F5AEA7FE9A8C}" destId="{D4EDCC67-EB68-4A9C-A160-0B2818C10877}" srcOrd="0" destOrd="0" parTransId="{BA150E39-FDF5-4553-B3B8-ED0B168C44D4}" sibTransId="{BFF503B5-148F-4ACB-8E79-CAC2C63725CE}"/>
    <dgm:cxn modelId="{E238385A-EF9E-47BB-ABDF-8ED56BF009E9}" srcId="{DD5E865F-8EBC-4492-975F-0021F2431E20}" destId="{CF343142-6356-4E4E-963F-F28D5742F677}" srcOrd="1" destOrd="0" parTransId="{BCCF8F92-759B-465A-9065-CDDD61972A41}" sibTransId="{5CF1774E-7BFA-4EBA-B749-8309B91F7D9D}"/>
    <dgm:cxn modelId="{8EB171B6-0214-4191-8BC2-EC94892E69F8}" srcId="{EC8AEC26-9C4B-4B6A-8528-901641BE2380}" destId="{933AEECA-0166-4FAB-88B3-011B8E59F01D}" srcOrd="2" destOrd="0" parTransId="{0F7139D7-81C0-4BA1-B4B9-BCAA04807F91}" sibTransId="{4419D5EA-2B67-40BE-9740-0BF73E45EAA9}"/>
    <dgm:cxn modelId="{29B7C9B8-EEFC-4D9D-9574-AFFD5A66937C}" type="presOf" srcId="{CF343142-6356-4E4E-963F-F28D5742F677}" destId="{3EC4FABA-4338-4BBB-98EB-CC313F067D9A}" srcOrd="0" destOrd="1" presId="urn:microsoft.com/office/officeart/2005/8/layout/hList2"/>
    <dgm:cxn modelId="{CA8ECDBC-04DC-4C18-90F8-CED7553332E2}" srcId="{EC8AEC26-9C4B-4B6A-8528-901641BE2380}" destId="{08ACC4C7-7304-4C01-B99B-910254A6E2B0}" srcOrd="3" destOrd="0" parTransId="{948E4BFE-DBD9-4F13-95FD-2E03114204AC}" sibTransId="{3EBD7F91-299C-43AA-9A6D-5448DFA8B2DB}"/>
    <dgm:cxn modelId="{97935BC1-0C11-46B0-9DA6-7C70570B1128}" type="presOf" srcId="{DD5E865F-8EBC-4492-975F-0021F2431E20}" destId="{F4C3DF1C-2008-4637-A3ED-C3F4C81B74E5}" srcOrd="0" destOrd="0" presId="urn:microsoft.com/office/officeart/2005/8/layout/hList2"/>
    <dgm:cxn modelId="{086C6BC2-F032-4163-8B52-FFF8F580F2CF}" type="presOf" srcId="{6FDEB099-64CB-4E8E-B8F4-79D9B5032311}" destId="{EC8A1407-FA0C-4F10-AC00-5EF339BFA2E1}" srcOrd="0" destOrd="2" presId="urn:microsoft.com/office/officeart/2005/8/layout/hList2"/>
    <dgm:cxn modelId="{EBE6C0C7-EA23-496C-A4D9-F36A2D36269C}" srcId="{36C97C86-851B-4D22-B692-CEC2C77FC0B9}" destId="{EC8AEC26-9C4B-4B6A-8528-901641BE2380}" srcOrd="0" destOrd="0" parTransId="{85DA1F27-4353-4BD6-A304-C09BEB20705C}" sibTransId="{7DC453E4-7FC2-4A8B-BA17-C4018AC3C7C4}"/>
    <dgm:cxn modelId="{0EF8A4CB-2B97-4100-8DDE-CD0B060E3D53}" srcId="{A9E4C811-6F51-4CEF-BBE7-F5AEA7FE9A8C}" destId="{6FDEB099-64CB-4E8E-B8F4-79D9B5032311}" srcOrd="2" destOrd="0" parTransId="{AF277A79-6DB5-4274-A2A3-3CFDC4427E41}" sibTransId="{628C1DE2-95B4-43C6-BE5C-BFB1FBDA23A6}"/>
    <dgm:cxn modelId="{6970F1CB-D848-471B-8F2C-4CFBF9F12AA1}" srcId="{A9E4C811-6F51-4CEF-BBE7-F5AEA7FE9A8C}" destId="{1C480BA0-DC45-46EC-9B7C-F5FB4FF1F4D7}" srcOrd="3" destOrd="0" parTransId="{754458B8-DCFB-4400-BAC3-BA0DD8BE2D6E}" sibTransId="{EECAD201-3EEE-4840-A0F1-9CF3ED1D957A}"/>
    <dgm:cxn modelId="{1F1775D5-CF2B-4F88-BF30-74018AA7998A}" type="presOf" srcId="{6FA6CBB3-B0B8-4CB2-95EE-4C7FA3D657A3}" destId="{2333B5AD-07FC-4B0F-96AC-39A5F42E7E6F}" srcOrd="0" destOrd="1" presId="urn:microsoft.com/office/officeart/2005/8/layout/hList2"/>
    <dgm:cxn modelId="{EA5D37D7-876B-4E33-A1AE-4190A1DCCBF9}" type="presOf" srcId="{D4EDCC67-EB68-4A9C-A160-0B2818C10877}" destId="{EC8A1407-FA0C-4F10-AC00-5EF339BFA2E1}" srcOrd="0" destOrd="0" presId="urn:microsoft.com/office/officeart/2005/8/layout/hList2"/>
    <dgm:cxn modelId="{4EC3BDDA-6188-440B-90F5-DB840F14E334}" type="presOf" srcId="{36C97C86-851B-4D22-B692-CEC2C77FC0B9}" destId="{C2ED87DF-8EBA-456B-AB4D-678E2169CD3C}" srcOrd="0" destOrd="0" presId="urn:microsoft.com/office/officeart/2005/8/layout/hList2"/>
    <dgm:cxn modelId="{B20FB2EC-1A98-46FB-8398-E3FB43661D99}" srcId="{DD5E865F-8EBC-4492-975F-0021F2431E20}" destId="{8C45F7BA-7F33-4758-8ABD-89FF9E0C41BC}" srcOrd="0" destOrd="0" parTransId="{378364E5-0739-4DC0-9FCE-ED8C966854EC}" sibTransId="{29D550BF-F073-4220-AB4A-B6870C3C81CC}"/>
    <dgm:cxn modelId="{06EA08F9-3B77-4966-8EB7-D5DDF7D4F7BD}" srcId="{EC8AEC26-9C4B-4B6A-8528-901641BE2380}" destId="{78AD81A2-0795-4A39-B374-9485C20B77D7}" srcOrd="0" destOrd="0" parTransId="{ADE1F34D-1362-458A-9639-63337871DE0B}" sibTransId="{F3D64D8A-4389-4367-883C-D2362BCEC4F0}"/>
    <dgm:cxn modelId="{6BA870FB-CD99-4024-9A04-84A6F9E4FF8F}" srcId="{DD5E865F-8EBC-4492-975F-0021F2431E20}" destId="{7EDC2605-AAE3-49FE-B80C-35A4A42F075D}" srcOrd="2" destOrd="0" parTransId="{89DDF230-648C-422E-BF12-ED8CA1F2D899}" sibTransId="{74612864-1EBB-4EAA-A794-D2B73BD9F39D}"/>
    <dgm:cxn modelId="{B9D45AFE-A6FE-4EB8-9B17-05B44FDF62EC}" srcId="{A9E4C811-6F51-4CEF-BBE7-F5AEA7FE9A8C}" destId="{A6192867-289B-409A-85B2-F389E63EF59E}" srcOrd="1" destOrd="0" parTransId="{2A8109D0-0B5A-40C7-80A5-2AF4FFE104F9}" sibTransId="{C4AE5FA8-1501-4AE6-A218-8DF84FE465AF}"/>
    <dgm:cxn modelId="{5F37852B-3AE0-4AC2-933E-4DE9E4A9F57E}" type="presParOf" srcId="{C2ED87DF-8EBA-456B-AB4D-678E2169CD3C}" destId="{FB8C1F33-1C63-4CE1-AAA7-3AF33F236E2E}" srcOrd="0" destOrd="0" presId="urn:microsoft.com/office/officeart/2005/8/layout/hList2"/>
    <dgm:cxn modelId="{3B86273A-CF99-45D5-AEEC-19A816863059}" type="presParOf" srcId="{FB8C1F33-1C63-4CE1-AAA7-3AF33F236E2E}" destId="{17339355-606A-443E-8D11-903814DE0941}" srcOrd="0" destOrd="0" presId="urn:microsoft.com/office/officeart/2005/8/layout/hList2"/>
    <dgm:cxn modelId="{6FFC0C67-F72E-431D-B528-3BED4FB1BA11}" type="presParOf" srcId="{FB8C1F33-1C63-4CE1-AAA7-3AF33F236E2E}" destId="{2333B5AD-07FC-4B0F-96AC-39A5F42E7E6F}" srcOrd="1" destOrd="0" presId="urn:microsoft.com/office/officeart/2005/8/layout/hList2"/>
    <dgm:cxn modelId="{BAE614E5-D6CF-4602-9FC7-26381527D05D}" type="presParOf" srcId="{FB8C1F33-1C63-4CE1-AAA7-3AF33F236E2E}" destId="{9818EC2F-EE8F-4799-A26B-027C478D8FAB}" srcOrd="2" destOrd="0" presId="urn:microsoft.com/office/officeart/2005/8/layout/hList2"/>
    <dgm:cxn modelId="{8220F4CF-5AEC-4F24-A5DA-8308BDC49BC8}" type="presParOf" srcId="{C2ED87DF-8EBA-456B-AB4D-678E2169CD3C}" destId="{702B44E3-AB43-471E-857D-4343D6E450E7}" srcOrd="1" destOrd="0" presId="urn:microsoft.com/office/officeart/2005/8/layout/hList2"/>
    <dgm:cxn modelId="{E71576D3-E258-41D2-98BD-C6E6E9644C5E}" type="presParOf" srcId="{C2ED87DF-8EBA-456B-AB4D-678E2169CD3C}" destId="{0C60A9DF-0F21-462B-A752-F70221CFCD6C}" srcOrd="2" destOrd="0" presId="urn:microsoft.com/office/officeart/2005/8/layout/hList2"/>
    <dgm:cxn modelId="{34B92E19-EB35-4C85-A11C-3C2D95E38E48}" type="presParOf" srcId="{0C60A9DF-0F21-462B-A752-F70221CFCD6C}" destId="{A4520A89-3BE3-4025-9395-96885D9C0179}" srcOrd="0" destOrd="0" presId="urn:microsoft.com/office/officeart/2005/8/layout/hList2"/>
    <dgm:cxn modelId="{1F7FDD8D-F8F2-45ED-89FF-EE5DBB3DED1B}" type="presParOf" srcId="{0C60A9DF-0F21-462B-A752-F70221CFCD6C}" destId="{3EC4FABA-4338-4BBB-98EB-CC313F067D9A}" srcOrd="1" destOrd="0" presId="urn:microsoft.com/office/officeart/2005/8/layout/hList2"/>
    <dgm:cxn modelId="{3B16867F-85FA-4BEF-A0F7-C63B33690E5E}" type="presParOf" srcId="{0C60A9DF-0F21-462B-A752-F70221CFCD6C}" destId="{F4C3DF1C-2008-4637-A3ED-C3F4C81B74E5}" srcOrd="2" destOrd="0" presId="urn:microsoft.com/office/officeart/2005/8/layout/hList2"/>
    <dgm:cxn modelId="{0AFE4D6A-EEC5-4C7B-9700-C2C330442543}" type="presParOf" srcId="{C2ED87DF-8EBA-456B-AB4D-678E2169CD3C}" destId="{B24B9E67-F737-4835-AE57-BB6CC1AA0F91}" srcOrd="3" destOrd="0" presId="urn:microsoft.com/office/officeart/2005/8/layout/hList2"/>
    <dgm:cxn modelId="{7CE74F06-9AA0-461D-B2C5-1817507F0E78}" type="presParOf" srcId="{C2ED87DF-8EBA-456B-AB4D-678E2169CD3C}" destId="{392B0511-E3F2-488D-BB81-B85E75B95AA8}" srcOrd="4" destOrd="0" presId="urn:microsoft.com/office/officeart/2005/8/layout/hList2"/>
    <dgm:cxn modelId="{FC9218A4-A04D-4FC3-88FD-048369B4BC7B}" type="presParOf" srcId="{392B0511-E3F2-488D-BB81-B85E75B95AA8}" destId="{81E1BBA1-1C4E-4F26-9BEC-653C2E72E056}" srcOrd="0" destOrd="0" presId="urn:microsoft.com/office/officeart/2005/8/layout/hList2"/>
    <dgm:cxn modelId="{3BD15B58-11CE-458D-A956-EDDE8046C9A6}" type="presParOf" srcId="{392B0511-E3F2-488D-BB81-B85E75B95AA8}" destId="{EC8A1407-FA0C-4F10-AC00-5EF339BFA2E1}" srcOrd="1" destOrd="0" presId="urn:microsoft.com/office/officeart/2005/8/layout/hList2"/>
    <dgm:cxn modelId="{F2C47139-20B6-4165-8B3E-47FA5B75136D}" type="presParOf" srcId="{392B0511-E3F2-488D-BB81-B85E75B95AA8}" destId="{0366602E-A706-434C-8B38-2582E422CB7C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18EC2F-EE8F-4799-A26B-027C478D8FAB}">
      <dsp:nvSpPr>
        <dsp:cNvPr id="0" name=""/>
        <dsp:cNvSpPr/>
      </dsp:nvSpPr>
      <dsp:spPr>
        <a:xfrm rot="16200000">
          <a:off x="-1763036" y="2638397"/>
          <a:ext cx="4018073" cy="3919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45665" bIns="0" numCol="1" spcCol="1270" anchor="t" anchorCtr="0">
          <a:noAutofit/>
        </a:bodyPr>
        <a:lstStyle/>
        <a:p>
          <a:pPr marL="0" lvl="0" indent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/>
            <a:t>Знания</a:t>
          </a:r>
        </a:p>
      </dsp:txBody>
      <dsp:txXfrm>
        <a:off x="-1763036" y="2638397"/>
        <a:ext cx="4018073" cy="391935"/>
      </dsp:txXfrm>
    </dsp:sp>
    <dsp:sp modelId="{2333B5AD-07FC-4B0F-96AC-39A5F42E7E6F}">
      <dsp:nvSpPr>
        <dsp:cNvPr id="0" name=""/>
        <dsp:cNvSpPr/>
      </dsp:nvSpPr>
      <dsp:spPr>
        <a:xfrm>
          <a:off x="441967" y="825328"/>
          <a:ext cx="1952255" cy="401807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345665" rIns="135128" bIns="135128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500" kern="1200" dirty="0"/>
            <a:t>структурные элементы методической статьи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500" kern="1200" dirty="0"/>
            <a:t>форматы текстового медиаконтента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500" kern="1200" dirty="0"/>
            <a:t>представление о работе с текстом в роли автора, корректора, редактора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500" kern="1200" dirty="0"/>
            <a:t>обратной методики Ривина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500" kern="1200" dirty="0"/>
            <a:t>элементы коуч-технологии</a:t>
          </a:r>
        </a:p>
      </dsp:txBody>
      <dsp:txXfrm>
        <a:off x="441967" y="825328"/>
        <a:ext cx="1952255" cy="4018073"/>
      </dsp:txXfrm>
    </dsp:sp>
    <dsp:sp modelId="{17339355-606A-443E-8D11-903814DE0941}">
      <dsp:nvSpPr>
        <dsp:cNvPr id="0" name=""/>
        <dsp:cNvSpPr/>
      </dsp:nvSpPr>
      <dsp:spPr>
        <a:xfrm>
          <a:off x="50032" y="307973"/>
          <a:ext cx="783871" cy="78387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C3DF1C-2008-4637-A3ED-C3F4C81B74E5}">
      <dsp:nvSpPr>
        <dsp:cNvPr id="0" name=""/>
        <dsp:cNvSpPr/>
      </dsp:nvSpPr>
      <dsp:spPr>
        <a:xfrm rot="16200000">
          <a:off x="1078835" y="2638397"/>
          <a:ext cx="4018073" cy="3919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45665" bIns="0" numCol="1" spcCol="1270" anchor="t" anchorCtr="0">
          <a:noAutofit/>
        </a:bodyPr>
        <a:lstStyle/>
        <a:p>
          <a:pPr marL="0" lvl="0" indent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/>
            <a:t>Умения </a:t>
          </a:r>
        </a:p>
      </dsp:txBody>
      <dsp:txXfrm>
        <a:off x="1078835" y="2638397"/>
        <a:ext cx="4018073" cy="391935"/>
      </dsp:txXfrm>
    </dsp:sp>
    <dsp:sp modelId="{3EC4FABA-4338-4BBB-98EB-CC313F067D9A}">
      <dsp:nvSpPr>
        <dsp:cNvPr id="0" name=""/>
        <dsp:cNvSpPr/>
      </dsp:nvSpPr>
      <dsp:spPr>
        <a:xfrm>
          <a:off x="3283840" y="825328"/>
          <a:ext cx="1952255" cy="4018073"/>
        </a:xfrm>
        <a:prstGeom prst="rect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345665" rIns="135128" bIns="135128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500" kern="1200" dirty="0"/>
            <a:t>представлять свой педагогический опыт в форме статьи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500" kern="1200" dirty="0"/>
            <a:t>оформлять текстовую информацию в эссе, пост, заметку на сайт, статью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500" kern="1200" dirty="0"/>
            <a:t>готовить статью к публикации в информационно-методическом издании «Вестник»</a:t>
          </a:r>
        </a:p>
      </dsp:txBody>
      <dsp:txXfrm>
        <a:off x="3283840" y="825328"/>
        <a:ext cx="1952255" cy="4018073"/>
      </dsp:txXfrm>
    </dsp:sp>
    <dsp:sp modelId="{A4520A89-3BE3-4025-9395-96885D9C0179}">
      <dsp:nvSpPr>
        <dsp:cNvPr id="0" name=""/>
        <dsp:cNvSpPr/>
      </dsp:nvSpPr>
      <dsp:spPr>
        <a:xfrm>
          <a:off x="2891904" y="307973"/>
          <a:ext cx="783871" cy="78387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66602E-A706-434C-8B38-2582E422CB7C}">
      <dsp:nvSpPr>
        <dsp:cNvPr id="0" name=""/>
        <dsp:cNvSpPr/>
      </dsp:nvSpPr>
      <dsp:spPr>
        <a:xfrm rot="16200000">
          <a:off x="3920707" y="2638397"/>
          <a:ext cx="4018073" cy="3919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45665" bIns="0" numCol="1" spcCol="1270" anchor="t" anchorCtr="0">
          <a:noAutofit/>
        </a:bodyPr>
        <a:lstStyle/>
        <a:p>
          <a:pPr marL="0" lvl="0" indent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/>
            <a:t>Практический опыт</a:t>
          </a:r>
        </a:p>
      </dsp:txBody>
      <dsp:txXfrm>
        <a:off x="3920707" y="2638397"/>
        <a:ext cx="4018073" cy="391935"/>
      </dsp:txXfrm>
    </dsp:sp>
    <dsp:sp modelId="{EC8A1407-FA0C-4F10-AC00-5EF339BFA2E1}">
      <dsp:nvSpPr>
        <dsp:cNvPr id="0" name=""/>
        <dsp:cNvSpPr/>
      </dsp:nvSpPr>
      <dsp:spPr>
        <a:xfrm>
          <a:off x="6125712" y="842365"/>
          <a:ext cx="1952255" cy="4018073"/>
        </a:xfrm>
        <a:prstGeom prst="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345665" rIns="135128" bIns="135128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500" kern="1200" dirty="0"/>
            <a:t>навыки командной деятельности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500" kern="1200" dirty="0"/>
            <a:t>навыки критического мышления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500" kern="1200" dirty="0"/>
            <a:t>проявление дискурсивной компетенции в самостоятельной деятельности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500" kern="1200" dirty="0"/>
            <a:t>обобщение собственного педагогического опыта в форме статей</a:t>
          </a:r>
        </a:p>
      </dsp:txBody>
      <dsp:txXfrm>
        <a:off x="6125712" y="842365"/>
        <a:ext cx="1952255" cy="4018073"/>
      </dsp:txXfrm>
    </dsp:sp>
    <dsp:sp modelId="{81E1BBA1-1C4E-4F26-9BEC-653C2E72E056}">
      <dsp:nvSpPr>
        <dsp:cNvPr id="0" name=""/>
        <dsp:cNvSpPr/>
      </dsp:nvSpPr>
      <dsp:spPr>
        <a:xfrm>
          <a:off x="5733776" y="307973"/>
          <a:ext cx="783871" cy="78387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1107D-01F3-4552-AFDC-10C634DD09E7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7A6CE-84B3-4467-B39B-B44B7EDC9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649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1107D-01F3-4552-AFDC-10C634DD09E7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7A6CE-84B3-4467-B39B-B44B7EDC9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739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1107D-01F3-4552-AFDC-10C634DD09E7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7A6CE-84B3-4467-B39B-B44B7EDC9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2566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1107D-01F3-4552-AFDC-10C634DD09E7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7A6CE-84B3-4467-B39B-B44B7EDC9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8114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1107D-01F3-4552-AFDC-10C634DD09E7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7A6CE-84B3-4467-B39B-B44B7EDC9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6915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1107D-01F3-4552-AFDC-10C634DD09E7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7A6CE-84B3-4467-B39B-B44B7EDC9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9848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1107D-01F3-4552-AFDC-10C634DD09E7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7A6CE-84B3-4467-B39B-B44B7EDC9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376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1107D-01F3-4552-AFDC-10C634DD09E7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7A6CE-84B3-4467-B39B-B44B7EDC9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5118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1107D-01F3-4552-AFDC-10C634DD09E7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7A6CE-84B3-4467-B39B-B44B7EDC9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9170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1107D-01F3-4552-AFDC-10C634DD09E7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7A6CE-84B3-4467-B39B-B44B7EDC9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6008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1107D-01F3-4552-AFDC-10C634DD09E7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7A6CE-84B3-4467-B39B-B44B7EDC9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6026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1107D-01F3-4552-AFDC-10C634DD09E7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27A6CE-84B3-4467-B39B-B44B7EDC9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413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.jpg"/><Relationship Id="rId7" Type="http://schemas.openxmlformats.org/officeDocument/2006/relationships/image" Target="../media/image20.png"/><Relationship Id="rId2" Type="http://schemas.openxmlformats.org/officeDocument/2006/relationships/hyperlink" Target="https://cyberleninka.ru/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metodistdtdm.ru/&#1084;&#1077;&#1090;&#1086;&#1076;&#1080;&#1095;&#1077;&#1089;&#1082;&#1072;&#1103;-&#1082;&#1086;&#1087;&#1080;&#1083;&#1082;&#1072;/" TargetMode="External"/><Relationship Id="rId5" Type="http://schemas.openxmlformats.org/officeDocument/2006/relationships/hyperlink" Target="https://gufo.me/" TargetMode="External"/><Relationship Id="rId4" Type="http://schemas.openxmlformats.org/officeDocument/2006/relationships/image" Target="../media/image19.png"/><Relationship Id="rId9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23.png"/><Relationship Id="rId7" Type="http://schemas.openxmlformats.org/officeDocument/2006/relationships/image" Target="../media/image2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1.jp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3.png"/><Relationship Id="rId7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1.jp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6.png"/><Relationship Id="rId7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2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2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29.png"/><Relationship Id="rId7" Type="http://schemas.openxmlformats.org/officeDocument/2006/relationships/diagramLayout" Target="../diagrams/layout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.xml"/><Relationship Id="rId11" Type="http://schemas.openxmlformats.org/officeDocument/2006/relationships/image" Target="../media/image2.png"/><Relationship Id="rId5" Type="http://schemas.openxmlformats.org/officeDocument/2006/relationships/image" Target="../media/image31.png"/><Relationship Id="rId10" Type="http://schemas.microsoft.com/office/2007/relationships/diagramDrawing" Target="../diagrams/drawing1.xml"/><Relationship Id="rId4" Type="http://schemas.openxmlformats.org/officeDocument/2006/relationships/image" Target="../media/image30.png"/><Relationship Id="rId9" Type="http://schemas.openxmlformats.org/officeDocument/2006/relationships/diagramColors" Target="../diagrams/colors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2.jpeg"/><Relationship Id="rId7" Type="http://schemas.openxmlformats.org/officeDocument/2006/relationships/image" Target="../media/image4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7512" y="1604822"/>
            <a:ext cx="11109960" cy="2754239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rgbClr val="002060"/>
                </a:solidFill>
              </a:rPr>
              <a:t>КАК ПОМОЧЬ ПЕДАГОГУ </a:t>
            </a:r>
            <a:br>
              <a:rPr lang="ru-RU" sz="3600" b="1" dirty="0">
                <a:solidFill>
                  <a:srgbClr val="002060"/>
                </a:solidFill>
              </a:rPr>
            </a:br>
            <a:r>
              <a:rPr lang="ru-RU" sz="3200" b="1" dirty="0">
                <a:solidFill>
                  <a:srgbClr val="002060"/>
                </a:solidFill>
              </a:rPr>
              <a:t>обобщить и изложить </a:t>
            </a:r>
            <a:br>
              <a:rPr lang="ru-RU" sz="3200" b="1" dirty="0">
                <a:solidFill>
                  <a:srgbClr val="002060"/>
                </a:solidFill>
              </a:rPr>
            </a:br>
            <a:r>
              <a:rPr lang="ru-RU" sz="3200" b="1" dirty="0">
                <a:solidFill>
                  <a:srgbClr val="002060"/>
                </a:solidFill>
              </a:rPr>
              <a:t>практический опыт </a:t>
            </a:r>
            <a:br>
              <a:rPr lang="ru-RU" sz="3200" b="1" dirty="0">
                <a:solidFill>
                  <a:srgbClr val="002060"/>
                </a:solidFill>
              </a:rPr>
            </a:br>
            <a:r>
              <a:rPr lang="ru-RU" sz="3200" b="1" dirty="0">
                <a:solidFill>
                  <a:srgbClr val="002060"/>
                </a:solidFill>
              </a:rPr>
              <a:t>в форме качественной статьи?</a:t>
            </a:r>
            <a:endParaRPr lang="ru-RU" sz="32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CEA08BC-B4A5-B6B0-3796-E74F09ED8DB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699"/>
          <a:stretch/>
        </p:blipFill>
        <p:spPr>
          <a:xfrm>
            <a:off x="0" y="0"/>
            <a:ext cx="12192000" cy="139451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8E8998E-680D-A4A5-A59B-636743E794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09" t="39191" r="809" b="39079"/>
          <a:stretch/>
        </p:blipFill>
        <p:spPr>
          <a:xfrm>
            <a:off x="-116542" y="5202239"/>
            <a:ext cx="12308542" cy="165576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449E33A-D1E2-72C3-A737-CBEC32048B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79" b="65535"/>
          <a:stretch/>
        </p:blipFill>
        <p:spPr>
          <a:xfrm rot="2571662">
            <a:off x="-1675435" y="3359057"/>
            <a:ext cx="4044852" cy="3423441"/>
          </a:xfrm>
          <a:prstGeom prst="rect">
            <a:avLst/>
          </a:prstGeom>
        </p:spPr>
      </p:pic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id="{CC287390-2207-D2BF-B641-880F14191E7B}"/>
              </a:ext>
            </a:extLst>
          </p:cNvPr>
          <p:cNvSpPr txBox="1">
            <a:spLocks/>
          </p:cNvSpPr>
          <p:nvPr/>
        </p:nvSpPr>
        <p:spPr>
          <a:xfrm>
            <a:off x="7735824" y="5279913"/>
            <a:ext cx="4370832" cy="158653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>
                <a:solidFill>
                  <a:schemeClr val="bg1"/>
                </a:solidFill>
              </a:rPr>
              <a:t>МАРИЯ СОТНИК,</a:t>
            </a:r>
          </a:p>
          <a:p>
            <a:r>
              <a:rPr lang="ru-RU" sz="1800" dirty="0">
                <a:solidFill>
                  <a:schemeClr val="bg1"/>
                </a:solidFill>
              </a:rPr>
              <a:t>методист первой категории </a:t>
            </a:r>
            <a:br>
              <a:rPr lang="ru-RU" sz="1800" dirty="0">
                <a:solidFill>
                  <a:schemeClr val="bg1"/>
                </a:solidFill>
              </a:rPr>
            </a:br>
            <a:r>
              <a:rPr lang="ru-RU" sz="1800" dirty="0">
                <a:solidFill>
                  <a:schemeClr val="bg1"/>
                </a:solidFill>
              </a:rPr>
              <a:t>МАУДО «Дворец творчества</a:t>
            </a:r>
            <a:br>
              <a:rPr lang="ru-RU" sz="1800" dirty="0">
                <a:solidFill>
                  <a:schemeClr val="bg1"/>
                </a:solidFill>
              </a:rPr>
            </a:br>
            <a:r>
              <a:rPr lang="ru-RU" sz="1800" dirty="0">
                <a:solidFill>
                  <a:schemeClr val="bg1"/>
                </a:solidFill>
              </a:rPr>
              <a:t>детей и молодежи»</a:t>
            </a:r>
          </a:p>
          <a:p>
            <a:r>
              <a:rPr lang="ru-RU" sz="1800" dirty="0">
                <a:solidFill>
                  <a:schemeClr val="bg1"/>
                </a:solidFill>
              </a:rPr>
              <a:t>г. Оренбург</a:t>
            </a:r>
          </a:p>
        </p:txBody>
      </p:sp>
    </p:spTree>
    <p:extLst>
      <p:ext uri="{BB962C8B-B14F-4D97-AF65-F5344CB8AC3E}">
        <p14:creationId xmlns:p14="http://schemas.microsoft.com/office/powerpoint/2010/main" val="27910410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1AE3C5-6E13-CFA7-A711-53BB4A9EF5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5935" y="960820"/>
            <a:ext cx="10955965" cy="923329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002060"/>
                </a:solidFill>
              </a:rPr>
              <a:t>Дидактические материалы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6454F99-9429-50BE-1B48-2738528286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53519" y="2395497"/>
            <a:ext cx="4413437" cy="1363662"/>
          </a:xfrm>
        </p:spPr>
        <p:txBody>
          <a:bodyPr>
            <a:normAutofit/>
          </a:bodyPr>
          <a:lstStyle/>
          <a:p>
            <a:pPr marL="285750" indent="-285750">
              <a:buFontTx/>
              <a:buChar char="-"/>
            </a:pPr>
            <a:r>
              <a:rPr lang="en-US" sz="2000" dirty="0">
                <a:hlinkClick r:id="rId2"/>
              </a:rPr>
              <a:t>https://cyberleninka.ru/</a:t>
            </a:r>
            <a:r>
              <a:rPr lang="ru-RU" sz="2000" dirty="0"/>
              <a:t> - </a:t>
            </a:r>
            <a:br>
              <a:rPr lang="ru-RU" sz="2000" dirty="0"/>
            </a:br>
            <a:r>
              <a:rPr lang="ru-RU" sz="2000" dirty="0"/>
              <a:t>научные статьи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2FBDAEF-A9EC-73D0-F14D-5537C0875E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1" b="81699"/>
          <a:stretch/>
        </p:blipFill>
        <p:spPr>
          <a:xfrm>
            <a:off x="-1" y="2049"/>
            <a:ext cx="12192000" cy="75588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173BD3C-D14E-8F10-3E41-982EB389A0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0199" y="3477841"/>
            <a:ext cx="2692324" cy="269232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D9784A9-CD65-8B37-2A10-2CA9912A5E12}"/>
              </a:ext>
            </a:extLst>
          </p:cNvPr>
          <p:cNvSpPr txBox="1"/>
          <p:nvPr/>
        </p:nvSpPr>
        <p:spPr>
          <a:xfrm>
            <a:off x="4267200" y="2369442"/>
            <a:ext cx="365759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2000" dirty="0">
                <a:hlinkClick r:id="rId5"/>
              </a:rPr>
              <a:t>https://gufo.me/</a:t>
            </a:r>
            <a:r>
              <a:rPr lang="ru-RU" sz="2000" dirty="0"/>
              <a:t> - </a:t>
            </a:r>
            <a:br>
              <a:rPr lang="ru-RU" sz="2000" dirty="0"/>
            </a:br>
            <a:r>
              <a:rPr lang="ru-RU" sz="2000" dirty="0"/>
              <a:t>энциклопедии и словари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A306A6F-38F7-371E-F609-EB1185F83ED0}"/>
              </a:ext>
            </a:extLst>
          </p:cNvPr>
          <p:cNvSpPr txBox="1"/>
          <p:nvPr/>
        </p:nvSpPr>
        <p:spPr>
          <a:xfrm>
            <a:off x="7924800" y="2333941"/>
            <a:ext cx="414337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1800" dirty="0">
                <a:hlinkClick r:id="rId6"/>
              </a:rPr>
              <a:t>http://metodistdtdm.ru/</a:t>
            </a:r>
            <a:r>
              <a:rPr lang="ru-RU" sz="1800" dirty="0">
                <a:hlinkClick r:id="rId6"/>
              </a:rPr>
              <a:t>методическая-копилка/</a:t>
            </a:r>
            <a:r>
              <a:rPr lang="ru-RU" sz="1800" dirty="0"/>
              <a:t> - чек-листы, памятки, критерии к статье, рекомендации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F7C3B21D-A0B0-B1B3-5CA7-581D6AF98B8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2820" y="3483099"/>
            <a:ext cx="2812797" cy="281279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2BD6B840-4F76-6622-6E83-FBFFCDF2923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88" y="3543335"/>
            <a:ext cx="2692324" cy="2692324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CA04E78B-7B31-0200-5671-C642DDC91DD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99" t="1" b="84533"/>
          <a:stretch/>
        </p:blipFill>
        <p:spPr>
          <a:xfrm rot="10800000">
            <a:off x="11382523" y="1171"/>
            <a:ext cx="817352" cy="766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1773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B329445A-1AD1-DF5D-C397-5594532CEC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9114" y="1593213"/>
            <a:ext cx="2281284" cy="466902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2218F508-FBAF-1D3B-9437-026726B5D5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7471" y="1531233"/>
            <a:ext cx="2281284" cy="4669027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A773ADF-C32B-8A4F-11ED-F84525BAFD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70" y="1576576"/>
            <a:ext cx="2264480" cy="463463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E951DA8-6E8B-6B50-AB97-A51766CFEF4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1" b="81699"/>
          <a:stretch/>
        </p:blipFill>
        <p:spPr>
          <a:xfrm>
            <a:off x="0" y="0"/>
            <a:ext cx="12192000" cy="7558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4B5F86-46EF-1715-6FE0-23287B6DD60C}"/>
              </a:ext>
            </a:extLst>
          </p:cNvPr>
          <p:cNvSpPr txBox="1"/>
          <p:nvPr/>
        </p:nvSpPr>
        <p:spPr>
          <a:xfrm>
            <a:off x="327391" y="-2228"/>
            <a:ext cx="2070847" cy="15696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4800" dirty="0"/>
              <a:t>Шаг 1</a:t>
            </a:r>
          </a:p>
          <a:p>
            <a:pPr algn="ctr"/>
            <a:r>
              <a:rPr lang="ru-RU" sz="4800" dirty="0"/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766525-3B32-4C6E-B8B0-9ED14AE61C74}"/>
              </a:ext>
            </a:extLst>
          </p:cNvPr>
          <p:cNvSpPr txBox="1"/>
          <p:nvPr/>
        </p:nvSpPr>
        <p:spPr>
          <a:xfrm>
            <a:off x="352714" y="3214200"/>
            <a:ext cx="1972236" cy="646331"/>
          </a:xfrm>
          <a:prstGeom prst="rect">
            <a:avLst/>
          </a:prstGeom>
          <a:solidFill>
            <a:schemeClr val="bg1"/>
          </a:solidFill>
          <a:ln w="3810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АВТОР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3834AB5-DA99-A296-E092-8738A0D4AE5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5263" y="5330952"/>
            <a:ext cx="1336021" cy="133602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1B431E5-385B-C5DB-1742-5C190CCFC294}"/>
              </a:ext>
            </a:extLst>
          </p:cNvPr>
          <p:cNvSpPr txBox="1"/>
          <p:nvPr/>
        </p:nvSpPr>
        <p:spPr>
          <a:xfrm>
            <a:off x="10354219" y="5764071"/>
            <a:ext cx="187810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5 минут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E11A5E4-0AD1-7CBD-1434-44731809378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286" y="1619933"/>
            <a:ext cx="2264480" cy="463463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BC8BD06-73E6-15DB-4A9A-86E6CC17E445}"/>
              </a:ext>
            </a:extLst>
          </p:cNvPr>
          <p:cNvSpPr txBox="1"/>
          <p:nvPr/>
        </p:nvSpPr>
        <p:spPr>
          <a:xfrm>
            <a:off x="2623468" y="3218683"/>
            <a:ext cx="2524766" cy="646331"/>
          </a:xfrm>
          <a:prstGeom prst="rect">
            <a:avLst/>
          </a:prstGeom>
          <a:solidFill>
            <a:schemeClr val="bg1"/>
          </a:solidFill>
          <a:ln w="3810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solidFill>
                  <a:srgbClr val="FF0000"/>
                </a:solidFill>
              </a:defRPr>
            </a:lvl1pPr>
          </a:lstStyle>
          <a:p>
            <a:r>
              <a:rPr lang="ru-RU" dirty="0">
                <a:solidFill>
                  <a:srgbClr val="002060"/>
                </a:solidFill>
              </a:rPr>
              <a:t>КОРРЕКТОР</a:t>
            </a:r>
          </a:p>
        </p:txBody>
      </p: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2DCC987E-EC42-06FF-4B6C-0687920DB29C}"/>
              </a:ext>
            </a:extLst>
          </p:cNvPr>
          <p:cNvCxnSpPr/>
          <p:nvPr/>
        </p:nvCxnSpPr>
        <p:spPr>
          <a:xfrm>
            <a:off x="-708212" y="598399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40C2042-ADDE-B056-F242-4D8F256B02E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99" t="1" b="84533"/>
          <a:stretch/>
        </p:blipFill>
        <p:spPr>
          <a:xfrm rot="10800000">
            <a:off x="11382523" y="1171"/>
            <a:ext cx="817352" cy="76603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B8072FB-1793-06B7-76B2-DB79EE815BE7}"/>
              </a:ext>
            </a:extLst>
          </p:cNvPr>
          <p:cNvSpPr txBox="1"/>
          <p:nvPr/>
        </p:nvSpPr>
        <p:spPr>
          <a:xfrm>
            <a:off x="6016160" y="3214200"/>
            <a:ext cx="1972236" cy="646331"/>
          </a:xfrm>
          <a:prstGeom prst="rect">
            <a:avLst/>
          </a:prstGeom>
          <a:solidFill>
            <a:schemeClr val="bg1"/>
          </a:solidFill>
          <a:ln w="3810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solidFill>
                  <a:srgbClr val="FF0000"/>
                </a:solidFill>
              </a:defRPr>
            </a:lvl1pPr>
          </a:lstStyle>
          <a:p>
            <a:r>
              <a:rPr lang="ru-RU" dirty="0">
                <a:solidFill>
                  <a:srgbClr val="002060"/>
                </a:solidFill>
              </a:rPr>
              <a:t>АВТОР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2772921-C3D2-3016-2A90-3B1B9EBCDE71}"/>
              </a:ext>
            </a:extLst>
          </p:cNvPr>
          <p:cNvSpPr txBox="1"/>
          <p:nvPr/>
        </p:nvSpPr>
        <p:spPr>
          <a:xfrm>
            <a:off x="8297444" y="3228559"/>
            <a:ext cx="2524766" cy="646331"/>
          </a:xfrm>
          <a:prstGeom prst="rect">
            <a:avLst/>
          </a:prstGeom>
          <a:solidFill>
            <a:schemeClr val="bg1"/>
          </a:solidFill>
          <a:ln w="3810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solidFill>
                  <a:srgbClr val="FF0000"/>
                </a:solidFill>
              </a:defRPr>
            </a:lvl1pPr>
          </a:lstStyle>
          <a:p>
            <a:r>
              <a:rPr lang="ru-RU" dirty="0">
                <a:solidFill>
                  <a:srgbClr val="002060"/>
                </a:solidFill>
              </a:rPr>
              <a:t>КОРРЕКТОР</a:t>
            </a:r>
          </a:p>
        </p:txBody>
      </p:sp>
    </p:spTree>
    <p:extLst>
      <p:ext uri="{BB962C8B-B14F-4D97-AF65-F5344CB8AC3E}">
        <p14:creationId xmlns:p14="http://schemas.microsoft.com/office/powerpoint/2010/main" val="2181455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81481E-6 L 0.01381 0.04004 C 0.0168 0.04907 0.0211 0.05393 0.02579 0.05393 C 0.03086 0.05393 0.03516 0.04907 0.03803 0.04004 L 0.05209 4.81481E-6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4" y="268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2.59259E-6 L 0.01341 0.04004 C 0.01627 0.04907 0.02044 0.05393 0.025 0.05393 C 0.02994 0.05393 0.03411 0.04907 0.03684 0.04004 L 0.05052 2.59259E-6 " pathEditMode="relative" rAng="0" ptsTypes="AAAAA">
                                      <p:cBhvr>
                                        <p:cTn id="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6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0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B329445A-1AD1-DF5D-C397-5594532CEC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4649" y="1611322"/>
            <a:ext cx="2281284" cy="4669027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2218F508-FBAF-1D3B-9437-026726B5D5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3006" y="1567272"/>
            <a:ext cx="2281284" cy="4669027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A773ADF-C32B-8A4F-11ED-F84525BAFD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70" y="1576576"/>
            <a:ext cx="2264480" cy="463463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E951DA8-6E8B-6B50-AB97-A51766CFEF4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1" b="81699"/>
          <a:stretch/>
        </p:blipFill>
        <p:spPr>
          <a:xfrm>
            <a:off x="0" y="0"/>
            <a:ext cx="12192000" cy="755886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E11A5E4-0AD1-7CBD-1434-44731809378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286" y="1619933"/>
            <a:ext cx="2264480" cy="463463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BC8BD06-73E6-15DB-4A9A-86E6CC17E445}"/>
              </a:ext>
            </a:extLst>
          </p:cNvPr>
          <p:cNvSpPr txBox="1"/>
          <p:nvPr/>
        </p:nvSpPr>
        <p:spPr>
          <a:xfrm>
            <a:off x="2623468" y="3218683"/>
            <a:ext cx="2524766" cy="646331"/>
          </a:xfrm>
          <a:prstGeom prst="rect">
            <a:avLst/>
          </a:prstGeom>
          <a:solidFill>
            <a:schemeClr val="bg1"/>
          </a:solidFill>
          <a:ln w="3810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solidFill>
                  <a:srgbClr val="FF0000"/>
                </a:solidFill>
              </a:defRPr>
            </a:lvl1pPr>
          </a:lstStyle>
          <a:p>
            <a:r>
              <a:rPr lang="ru-RU" dirty="0">
                <a:solidFill>
                  <a:srgbClr val="002060"/>
                </a:solidFill>
              </a:rPr>
              <a:t>КОРРЕКТОР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6717FC3-2796-AAE9-D3AA-EA8B0402F449}"/>
              </a:ext>
            </a:extLst>
          </p:cNvPr>
          <p:cNvSpPr txBox="1"/>
          <p:nvPr/>
        </p:nvSpPr>
        <p:spPr>
          <a:xfrm>
            <a:off x="6016160" y="3214200"/>
            <a:ext cx="1972236" cy="646331"/>
          </a:xfrm>
          <a:prstGeom prst="rect">
            <a:avLst/>
          </a:prstGeom>
          <a:solidFill>
            <a:schemeClr val="bg1"/>
          </a:solidFill>
          <a:ln w="3810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solidFill>
                  <a:srgbClr val="FF0000"/>
                </a:solidFill>
              </a:defRPr>
            </a:lvl1pPr>
          </a:lstStyle>
          <a:p>
            <a:r>
              <a:rPr lang="ru-RU" dirty="0">
                <a:solidFill>
                  <a:srgbClr val="002060"/>
                </a:solidFill>
              </a:rPr>
              <a:t>АВТОР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21A39F4-D5F7-8964-91D8-A84AB9A96C44}"/>
              </a:ext>
            </a:extLst>
          </p:cNvPr>
          <p:cNvSpPr txBox="1"/>
          <p:nvPr/>
        </p:nvSpPr>
        <p:spPr>
          <a:xfrm>
            <a:off x="8297444" y="3228559"/>
            <a:ext cx="2524766" cy="646331"/>
          </a:xfrm>
          <a:prstGeom prst="rect">
            <a:avLst/>
          </a:prstGeom>
          <a:solidFill>
            <a:schemeClr val="bg1"/>
          </a:solidFill>
          <a:ln w="3810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solidFill>
                  <a:srgbClr val="FF0000"/>
                </a:solidFill>
              </a:defRPr>
            </a:lvl1pPr>
          </a:lstStyle>
          <a:p>
            <a:r>
              <a:rPr lang="ru-RU" dirty="0">
                <a:solidFill>
                  <a:srgbClr val="002060"/>
                </a:solidFill>
              </a:rPr>
              <a:t>КОРРЕКТОР</a:t>
            </a:r>
          </a:p>
        </p:txBody>
      </p: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2DCC987E-EC42-06FF-4B6C-0687920DB29C}"/>
              </a:ext>
            </a:extLst>
          </p:cNvPr>
          <p:cNvCxnSpPr/>
          <p:nvPr/>
        </p:nvCxnSpPr>
        <p:spPr>
          <a:xfrm>
            <a:off x="-708212" y="598399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93766525-3B32-4C6E-B8B0-9ED14AE61C74}"/>
              </a:ext>
            </a:extLst>
          </p:cNvPr>
          <p:cNvSpPr txBox="1"/>
          <p:nvPr/>
        </p:nvSpPr>
        <p:spPr>
          <a:xfrm>
            <a:off x="352714" y="3214200"/>
            <a:ext cx="1972236" cy="646331"/>
          </a:xfrm>
          <a:prstGeom prst="rect">
            <a:avLst/>
          </a:prstGeom>
          <a:solidFill>
            <a:schemeClr val="bg1"/>
          </a:solidFill>
          <a:ln w="3810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АВТОР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75C449D-2D03-2B25-EC36-B298BEA55FD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99" t="1" b="84533"/>
          <a:stretch/>
        </p:blipFill>
        <p:spPr>
          <a:xfrm rot="10800000">
            <a:off x="11382523" y="1171"/>
            <a:ext cx="817352" cy="76603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046CF92-390A-65D0-45DC-B6245DBDEEE4}"/>
              </a:ext>
            </a:extLst>
          </p:cNvPr>
          <p:cNvSpPr txBox="1"/>
          <p:nvPr/>
        </p:nvSpPr>
        <p:spPr>
          <a:xfrm>
            <a:off x="327391" y="-2228"/>
            <a:ext cx="2070847" cy="15696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4800" dirty="0"/>
              <a:t>Шаг 2</a:t>
            </a:r>
          </a:p>
          <a:p>
            <a:pPr algn="ctr"/>
            <a:r>
              <a:rPr lang="ru-RU" sz="4800" dirty="0"/>
              <a:t> 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6AD9B65-0F90-6678-6245-B775A597F81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5263" y="5330952"/>
            <a:ext cx="1336021" cy="133602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6BA0970-F841-AA1B-83CA-FFC160540BFE}"/>
              </a:ext>
            </a:extLst>
          </p:cNvPr>
          <p:cNvSpPr txBox="1"/>
          <p:nvPr/>
        </p:nvSpPr>
        <p:spPr>
          <a:xfrm>
            <a:off x="10354219" y="5764071"/>
            <a:ext cx="187810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5 минут </a:t>
            </a:r>
          </a:p>
        </p:txBody>
      </p:sp>
    </p:spTree>
    <p:extLst>
      <p:ext uri="{BB962C8B-B14F-4D97-AF65-F5344CB8AC3E}">
        <p14:creationId xmlns:p14="http://schemas.microsoft.com/office/powerpoint/2010/main" val="520369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7.40741E-7 L 0.05546 0.04005 C 0.06705 0.04907 0.08437 0.05394 0.1026 0.05394 C 0.1233 0.05394 0.13984 0.04907 0.15143 0.04005 L 0.20703 -7.40741E-7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52" y="268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5 -0.00069 L -0.05755 0.03935 C -0.06914 0.04838 -0.08646 0.05324 -0.10468 0.05324 C -0.12539 0.05324 -0.14192 0.04838 -0.15351 0.03935 L -0.20898 -0.00069 " pathEditMode="relative" rAng="0" ptsTypes="AAAAA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52" y="268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7.40741E-7 L 0.05547 0.04005 C 0.06706 0.04907 0.08437 0.05394 0.1026 0.05394 C 0.12331 0.05394 0.13984 0.04907 0.15143 0.04005 L 0.20703 -7.40741E-7 " pathEditMode="relative" rAng="0" ptsTypes="AAAAA">
                                      <p:cBhvr>
                                        <p:cTn id="1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52" y="268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4 -0.00209 L -0.05833 0.03796 C -0.06992 0.04699 -0.08724 0.05185 -0.10547 0.05185 C -0.12617 0.05185 -0.14271 0.04699 -0.1543 0.03796 L -0.20977 -0.00209 " pathEditMode="relative" rAng="0" ptsTypes="AAAAA">
                                      <p:cBhvr>
                                        <p:cTn id="1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52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1" grpId="0" animBg="1"/>
      <p:bldP spid="28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E951DA8-6E8B-6B50-AB97-A51766CFEF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1" b="81699"/>
          <a:stretch/>
        </p:blipFill>
        <p:spPr>
          <a:xfrm>
            <a:off x="0" y="0"/>
            <a:ext cx="12192000" cy="755886"/>
          </a:xfrm>
          <a:prstGeom prst="rect">
            <a:avLst/>
          </a:prstGeom>
        </p:spPr>
      </p:pic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E334A6AE-154C-26B1-78E2-0BDF3C159EDA}"/>
              </a:ext>
            </a:extLst>
          </p:cNvPr>
          <p:cNvGrpSpPr/>
          <p:nvPr/>
        </p:nvGrpSpPr>
        <p:grpSpPr>
          <a:xfrm>
            <a:off x="2746286" y="1619933"/>
            <a:ext cx="2264480" cy="4634635"/>
            <a:chOff x="2746286" y="1619933"/>
            <a:chExt cx="2264480" cy="4634635"/>
          </a:xfrm>
        </p:grpSpPr>
        <p:pic>
          <p:nvPicPr>
            <p:cNvPr id="19" name="Рисунок 18">
              <a:extLst>
                <a:ext uri="{FF2B5EF4-FFF2-40B4-BE49-F238E27FC236}">
                  <a16:creationId xmlns:a16="http://schemas.microsoft.com/office/drawing/2014/main" id="{EE11A5E4-0AD1-7CBD-1434-44731809378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6286" y="1619933"/>
              <a:ext cx="2264480" cy="4634635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BC8BD06-73E6-15DB-4A9A-86E6CC17E445}"/>
                </a:ext>
              </a:extLst>
            </p:cNvPr>
            <p:cNvSpPr txBox="1"/>
            <p:nvPr/>
          </p:nvSpPr>
          <p:spPr>
            <a:xfrm>
              <a:off x="2824636" y="3218683"/>
              <a:ext cx="2060397" cy="64633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B0F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>
                <a:defRPr sz="3600" b="1">
                  <a:solidFill>
                    <a:srgbClr val="FF0000"/>
                  </a:solidFill>
                </a:defRPr>
              </a:lvl1pPr>
            </a:lstStyle>
            <a:p>
              <a:r>
                <a:rPr lang="ru-RU" dirty="0">
                  <a:solidFill>
                    <a:srgbClr val="002060"/>
                  </a:solidFill>
                </a:rPr>
                <a:t>АВТОР</a:t>
              </a:r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533E3AAE-91C9-EF17-B523-A1BD8FB85CFE}"/>
              </a:ext>
            </a:extLst>
          </p:cNvPr>
          <p:cNvGrpSpPr/>
          <p:nvPr/>
        </p:nvGrpSpPr>
        <p:grpSpPr>
          <a:xfrm>
            <a:off x="5696712" y="1540377"/>
            <a:ext cx="2637870" cy="4669027"/>
            <a:chOff x="5696712" y="1540377"/>
            <a:chExt cx="2637870" cy="4669027"/>
          </a:xfrm>
        </p:grpSpPr>
        <p:pic>
          <p:nvPicPr>
            <p:cNvPr id="25" name="Рисунок 24">
              <a:extLst>
                <a:ext uri="{FF2B5EF4-FFF2-40B4-BE49-F238E27FC236}">
                  <a16:creationId xmlns:a16="http://schemas.microsoft.com/office/drawing/2014/main" id="{2218F508-FBAF-1D3B-9437-026726B5D53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26111" y="1540377"/>
              <a:ext cx="2281284" cy="4669027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6717FC3-2796-AAE9-D3AA-EA8B0402F449}"/>
                </a:ext>
              </a:extLst>
            </p:cNvPr>
            <p:cNvSpPr txBox="1"/>
            <p:nvPr/>
          </p:nvSpPr>
          <p:spPr>
            <a:xfrm>
              <a:off x="5696712" y="3214200"/>
              <a:ext cx="2637870" cy="64633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B0F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>
                <a:defRPr sz="3600" b="1">
                  <a:solidFill>
                    <a:srgbClr val="FF0000"/>
                  </a:solidFill>
                </a:defRPr>
              </a:lvl1pPr>
            </a:lstStyle>
            <a:p>
              <a:r>
                <a:rPr lang="ru-RU" dirty="0">
                  <a:solidFill>
                    <a:srgbClr val="002060"/>
                  </a:solidFill>
                </a:rPr>
                <a:t>КОРРЕКТОР</a:t>
              </a:r>
            </a:p>
          </p:txBody>
        </p:sp>
      </p:grp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E5CAC007-B55C-F2F7-ED02-CBD7B171EA39}"/>
              </a:ext>
            </a:extLst>
          </p:cNvPr>
          <p:cNvGrpSpPr/>
          <p:nvPr/>
        </p:nvGrpSpPr>
        <p:grpSpPr>
          <a:xfrm>
            <a:off x="8437754" y="1602357"/>
            <a:ext cx="2281284" cy="4669027"/>
            <a:chOff x="8437754" y="1602357"/>
            <a:chExt cx="2281284" cy="4669027"/>
          </a:xfrm>
        </p:grpSpPr>
        <p:pic>
          <p:nvPicPr>
            <p:cNvPr id="27" name="Рисунок 26">
              <a:extLst>
                <a:ext uri="{FF2B5EF4-FFF2-40B4-BE49-F238E27FC236}">
                  <a16:creationId xmlns:a16="http://schemas.microsoft.com/office/drawing/2014/main" id="{B329445A-1AD1-DF5D-C397-5594532CEC4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37754" y="1602357"/>
              <a:ext cx="2281284" cy="4669027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21A39F4-D5F7-8964-91D8-A84AB9A96C44}"/>
                </a:ext>
              </a:extLst>
            </p:cNvPr>
            <p:cNvSpPr txBox="1"/>
            <p:nvPr/>
          </p:nvSpPr>
          <p:spPr>
            <a:xfrm>
              <a:off x="8641080" y="3228559"/>
              <a:ext cx="1984183" cy="64633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B0F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>
                <a:defRPr sz="3600" b="1">
                  <a:solidFill>
                    <a:srgbClr val="FF0000"/>
                  </a:solidFill>
                </a:defRPr>
              </a:lvl1pPr>
            </a:lstStyle>
            <a:p>
              <a:r>
                <a:rPr lang="ru-RU" dirty="0">
                  <a:solidFill>
                    <a:srgbClr val="002060"/>
                  </a:solidFill>
                </a:rPr>
                <a:t>АВТОР</a:t>
              </a:r>
            </a:p>
          </p:txBody>
        </p:sp>
      </p:grp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2DCC987E-EC42-06FF-4B6C-0687920DB29C}"/>
              </a:ext>
            </a:extLst>
          </p:cNvPr>
          <p:cNvCxnSpPr/>
          <p:nvPr/>
        </p:nvCxnSpPr>
        <p:spPr>
          <a:xfrm>
            <a:off x="-708212" y="598399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96D26E3D-5159-0B9C-AA51-8C9AC5A7238A}"/>
              </a:ext>
            </a:extLst>
          </p:cNvPr>
          <p:cNvGrpSpPr/>
          <p:nvPr/>
        </p:nvGrpSpPr>
        <p:grpSpPr>
          <a:xfrm>
            <a:off x="149401" y="1576576"/>
            <a:ext cx="2506835" cy="4634635"/>
            <a:chOff x="149401" y="1576576"/>
            <a:chExt cx="2506835" cy="4634635"/>
          </a:xfrm>
        </p:grpSpPr>
        <p:pic>
          <p:nvPicPr>
            <p:cNvPr id="17" name="Рисунок 16">
              <a:extLst>
                <a:ext uri="{FF2B5EF4-FFF2-40B4-BE49-F238E27FC236}">
                  <a16:creationId xmlns:a16="http://schemas.microsoft.com/office/drawing/2014/main" id="{2A773ADF-C32B-8A4F-11ED-F84525BAFD7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6870" y="1576576"/>
              <a:ext cx="2264480" cy="4634635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3766525-3B32-4C6E-B8B0-9ED14AE61C74}"/>
                </a:ext>
              </a:extLst>
            </p:cNvPr>
            <p:cNvSpPr txBox="1"/>
            <p:nvPr/>
          </p:nvSpPr>
          <p:spPr>
            <a:xfrm>
              <a:off x="149401" y="3214200"/>
              <a:ext cx="2506835" cy="64633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B0F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ru-RU" sz="3600" b="1" dirty="0">
                  <a:solidFill>
                    <a:srgbClr val="002060"/>
                  </a:solidFill>
                </a:rPr>
                <a:t>КОРРЕКТОР</a:t>
              </a:r>
              <a:endParaRPr lang="ru-RU" b="1" dirty="0">
                <a:solidFill>
                  <a:srgbClr val="002060"/>
                </a:solidFill>
              </a:endParaRPr>
            </a:p>
          </p:txBody>
        </p:sp>
      </p:grp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9CBDD1B-19E5-D225-4B1F-47B62C0AD80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99" t="1" b="84533"/>
          <a:stretch/>
        </p:blipFill>
        <p:spPr>
          <a:xfrm rot="10800000">
            <a:off x="11382523" y="1171"/>
            <a:ext cx="817352" cy="76603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23ECD9F-AC20-F316-3D9F-F4CAA19C3C3E}"/>
              </a:ext>
            </a:extLst>
          </p:cNvPr>
          <p:cNvSpPr txBox="1"/>
          <p:nvPr/>
        </p:nvSpPr>
        <p:spPr>
          <a:xfrm>
            <a:off x="327391" y="-2228"/>
            <a:ext cx="2070847" cy="15696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4800" dirty="0"/>
              <a:t>Шаг 3</a:t>
            </a:r>
          </a:p>
          <a:p>
            <a:pPr algn="ctr"/>
            <a:r>
              <a:rPr lang="ru-RU" sz="4800" dirty="0"/>
              <a:t> 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EF6138EE-C9F8-BC56-0786-A69EC8E3701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5263" y="5330952"/>
            <a:ext cx="1336021" cy="1336021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49B943EA-976F-ECE3-D0D9-1CCE2CB78CCE}"/>
              </a:ext>
            </a:extLst>
          </p:cNvPr>
          <p:cNvSpPr txBox="1"/>
          <p:nvPr/>
        </p:nvSpPr>
        <p:spPr>
          <a:xfrm>
            <a:off x="10354219" y="5764071"/>
            <a:ext cx="187810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5 минут </a:t>
            </a:r>
          </a:p>
        </p:txBody>
      </p:sp>
    </p:spTree>
    <p:extLst>
      <p:ext uri="{BB962C8B-B14F-4D97-AF65-F5344CB8AC3E}">
        <p14:creationId xmlns:p14="http://schemas.microsoft.com/office/powerpoint/2010/main" val="3548497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4.07407E-6 L 0.12435 0.04005 C 0.15026 0.04908 0.18919 0.05394 0.23008 0.05394 C 0.27643 0.05394 0.31367 0.04908 0.33958 0.04005 L 0.46406 -4.07407E-6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03" y="268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1 0.00023 L -0.12722 0.04028 C -0.15339 0.04931 -0.19271 0.05417 -0.23399 0.05417 C -0.28099 0.05417 -0.31862 0.04931 -0.34479 0.04028 L -0.47058 0.00023 " pathEditMode="relative" rAng="0" ptsTypes="AAA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64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E951DA8-6E8B-6B50-AB97-A51766CFEF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1" b="81699"/>
          <a:stretch/>
        </p:blipFill>
        <p:spPr>
          <a:xfrm>
            <a:off x="0" y="0"/>
            <a:ext cx="12192000" cy="755886"/>
          </a:xfrm>
          <a:prstGeom prst="rect">
            <a:avLst/>
          </a:prstGeom>
        </p:spPr>
      </p:pic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E334A6AE-154C-26B1-78E2-0BDF3C159EDA}"/>
              </a:ext>
            </a:extLst>
          </p:cNvPr>
          <p:cNvGrpSpPr/>
          <p:nvPr/>
        </p:nvGrpSpPr>
        <p:grpSpPr>
          <a:xfrm>
            <a:off x="2623468" y="1619933"/>
            <a:ext cx="2524766" cy="4634635"/>
            <a:chOff x="2623468" y="1619933"/>
            <a:chExt cx="2524766" cy="4634635"/>
          </a:xfrm>
        </p:grpSpPr>
        <p:pic>
          <p:nvPicPr>
            <p:cNvPr id="19" name="Рисунок 18">
              <a:extLst>
                <a:ext uri="{FF2B5EF4-FFF2-40B4-BE49-F238E27FC236}">
                  <a16:creationId xmlns:a16="http://schemas.microsoft.com/office/drawing/2014/main" id="{EE11A5E4-0AD1-7CBD-1434-44731809378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6286" y="1619933"/>
              <a:ext cx="2264480" cy="4634635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BC8BD06-73E6-15DB-4A9A-86E6CC17E445}"/>
                </a:ext>
              </a:extLst>
            </p:cNvPr>
            <p:cNvSpPr txBox="1"/>
            <p:nvPr/>
          </p:nvSpPr>
          <p:spPr>
            <a:xfrm>
              <a:off x="2623468" y="3218683"/>
              <a:ext cx="2524766" cy="64633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B0F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>
                <a:defRPr sz="3600" b="1">
                  <a:solidFill>
                    <a:srgbClr val="FF0000"/>
                  </a:solidFill>
                </a:defRPr>
              </a:lvl1pPr>
            </a:lstStyle>
            <a:p>
              <a:r>
                <a:rPr lang="ru-RU" dirty="0">
                  <a:solidFill>
                    <a:srgbClr val="002060"/>
                  </a:solidFill>
                </a:rPr>
                <a:t>КОРРЕКТОР</a:t>
              </a:r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533E3AAE-91C9-EF17-B523-A1BD8FB85CFE}"/>
              </a:ext>
            </a:extLst>
          </p:cNvPr>
          <p:cNvGrpSpPr/>
          <p:nvPr/>
        </p:nvGrpSpPr>
        <p:grpSpPr>
          <a:xfrm>
            <a:off x="5926111" y="1540377"/>
            <a:ext cx="2281284" cy="4669027"/>
            <a:chOff x="5926111" y="1540377"/>
            <a:chExt cx="2281284" cy="4669027"/>
          </a:xfrm>
        </p:grpSpPr>
        <p:pic>
          <p:nvPicPr>
            <p:cNvPr id="25" name="Рисунок 24">
              <a:extLst>
                <a:ext uri="{FF2B5EF4-FFF2-40B4-BE49-F238E27FC236}">
                  <a16:creationId xmlns:a16="http://schemas.microsoft.com/office/drawing/2014/main" id="{2218F508-FBAF-1D3B-9437-026726B5D53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26111" y="1540377"/>
              <a:ext cx="2281284" cy="4669027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6717FC3-2796-AAE9-D3AA-EA8B0402F449}"/>
                </a:ext>
              </a:extLst>
            </p:cNvPr>
            <p:cNvSpPr txBox="1"/>
            <p:nvPr/>
          </p:nvSpPr>
          <p:spPr>
            <a:xfrm>
              <a:off x="6016160" y="3214200"/>
              <a:ext cx="1972236" cy="64633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B0F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>
                <a:defRPr sz="3600" b="1">
                  <a:solidFill>
                    <a:srgbClr val="FF0000"/>
                  </a:solidFill>
                </a:defRPr>
              </a:lvl1pPr>
            </a:lstStyle>
            <a:p>
              <a:r>
                <a:rPr lang="ru-RU" dirty="0">
                  <a:solidFill>
                    <a:srgbClr val="002060"/>
                  </a:solidFill>
                </a:rPr>
                <a:t>АВТОР</a:t>
              </a:r>
            </a:p>
          </p:txBody>
        </p:sp>
      </p:grp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E5CAC007-B55C-F2F7-ED02-CBD7B171EA39}"/>
              </a:ext>
            </a:extLst>
          </p:cNvPr>
          <p:cNvGrpSpPr/>
          <p:nvPr/>
        </p:nvGrpSpPr>
        <p:grpSpPr>
          <a:xfrm>
            <a:off x="8297445" y="1602357"/>
            <a:ext cx="2598174" cy="4669027"/>
            <a:chOff x="8297444" y="1602357"/>
            <a:chExt cx="2669125" cy="4669027"/>
          </a:xfrm>
        </p:grpSpPr>
        <p:pic>
          <p:nvPicPr>
            <p:cNvPr id="27" name="Рисунок 26">
              <a:extLst>
                <a:ext uri="{FF2B5EF4-FFF2-40B4-BE49-F238E27FC236}">
                  <a16:creationId xmlns:a16="http://schemas.microsoft.com/office/drawing/2014/main" id="{B329445A-1AD1-DF5D-C397-5594532CEC4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37754" y="1602357"/>
              <a:ext cx="2281284" cy="4669027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21A39F4-D5F7-8964-91D8-A84AB9A96C44}"/>
                </a:ext>
              </a:extLst>
            </p:cNvPr>
            <p:cNvSpPr txBox="1"/>
            <p:nvPr/>
          </p:nvSpPr>
          <p:spPr>
            <a:xfrm>
              <a:off x="8297444" y="3228559"/>
              <a:ext cx="2669125" cy="64633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B0F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>
                <a:defRPr sz="3600" b="1">
                  <a:solidFill>
                    <a:srgbClr val="FF0000"/>
                  </a:solidFill>
                </a:defRPr>
              </a:lvl1pPr>
            </a:lstStyle>
            <a:p>
              <a:r>
                <a:rPr lang="ru-RU" dirty="0">
                  <a:solidFill>
                    <a:srgbClr val="002060"/>
                  </a:solidFill>
                </a:rPr>
                <a:t>КОРРЕКТОР</a:t>
              </a:r>
            </a:p>
          </p:txBody>
        </p:sp>
      </p:grp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2DCC987E-EC42-06FF-4B6C-0687920DB29C}"/>
              </a:ext>
            </a:extLst>
          </p:cNvPr>
          <p:cNvCxnSpPr/>
          <p:nvPr/>
        </p:nvCxnSpPr>
        <p:spPr>
          <a:xfrm>
            <a:off x="-708212" y="598399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96D26E3D-5159-0B9C-AA51-8C9AC5A7238A}"/>
              </a:ext>
            </a:extLst>
          </p:cNvPr>
          <p:cNvGrpSpPr/>
          <p:nvPr/>
        </p:nvGrpSpPr>
        <p:grpSpPr>
          <a:xfrm>
            <a:off x="286870" y="1576576"/>
            <a:ext cx="2264480" cy="4634635"/>
            <a:chOff x="286870" y="1576576"/>
            <a:chExt cx="2264480" cy="4634635"/>
          </a:xfrm>
        </p:grpSpPr>
        <p:pic>
          <p:nvPicPr>
            <p:cNvPr id="17" name="Рисунок 16">
              <a:extLst>
                <a:ext uri="{FF2B5EF4-FFF2-40B4-BE49-F238E27FC236}">
                  <a16:creationId xmlns:a16="http://schemas.microsoft.com/office/drawing/2014/main" id="{2A773ADF-C32B-8A4F-11ED-F84525BAFD7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6870" y="1576576"/>
              <a:ext cx="2264480" cy="4634635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3766525-3B32-4C6E-B8B0-9ED14AE61C74}"/>
                </a:ext>
              </a:extLst>
            </p:cNvPr>
            <p:cNvSpPr txBox="1"/>
            <p:nvPr/>
          </p:nvSpPr>
          <p:spPr>
            <a:xfrm>
              <a:off x="352714" y="3214200"/>
              <a:ext cx="1972236" cy="64633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B0F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ru-RU" sz="3600" b="1" dirty="0">
                  <a:solidFill>
                    <a:srgbClr val="002060"/>
                  </a:solidFill>
                </a:rPr>
                <a:t>АВТОР</a:t>
              </a:r>
              <a:endParaRPr lang="ru-RU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A829A313-0E41-414D-8EF0-4228550D0566}"/>
              </a:ext>
            </a:extLst>
          </p:cNvPr>
          <p:cNvSpPr txBox="1"/>
          <p:nvPr/>
        </p:nvSpPr>
        <p:spPr>
          <a:xfrm>
            <a:off x="4607919" y="3214199"/>
            <a:ext cx="2524766" cy="646331"/>
          </a:xfrm>
          <a:prstGeom prst="rect">
            <a:avLst/>
          </a:prstGeom>
          <a:solidFill>
            <a:schemeClr val="bg1"/>
          </a:solidFill>
          <a:ln w="3810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РЕДАКТОР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C7C4B9E-EBA8-ECC3-58D1-85E93355913A}"/>
              </a:ext>
            </a:extLst>
          </p:cNvPr>
          <p:cNvSpPr txBox="1"/>
          <p:nvPr/>
        </p:nvSpPr>
        <p:spPr>
          <a:xfrm>
            <a:off x="7183981" y="3214198"/>
            <a:ext cx="2524766" cy="646331"/>
          </a:xfrm>
          <a:prstGeom prst="rect">
            <a:avLst/>
          </a:prstGeom>
          <a:solidFill>
            <a:schemeClr val="bg1"/>
          </a:solidFill>
          <a:ln w="3810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РЕДАКТОР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06585AC-1875-7CFC-2CEE-606734ECBAB4}"/>
              </a:ext>
            </a:extLst>
          </p:cNvPr>
          <p:cNvSpPr txBox="1"/>
          <p:nvPr/>
        </p:nvSpPr>
        <p:spPr>
          <a:xfrm>
            <a:off x="9663782" y="3207467"/>
            <a:ext cx="2524766" cy="646331"/>
          </a:xfrm>
          <a:prstGeom prst="rect">
            <a:avLst/>
          </a:prstGeom>
          <a:solidFill>
            <a:schemeClr val="bg1"/>
          </a:solidFill>
          <a:ln w="3810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РЕДАКТОР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CEE4B05-10A1-9D75-8CC6-2D7531EDE22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99" t="1" b="84533"/>
          <a:stretch/>
        </p:blipFill>
        <p:spPr>
          <a:xfrm rot="10800000">
            <a:off x="11382523" y="1171"/>
            <a:ext cx="817352" cy="76603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579744-4C12-6D12-C151-20968513629E}"/>
              </a:ext>
            </a:extLst>
          </p:cNvPr>
          <p:cNvSpPr txBox="1"/>
          <p:nvPr/>
        </p:nvSpPr>
        <p:spPr>
          <a:xfrm>
            <a:off x="327391" y="-2228"/>
            <a:ext cx="2070847" cy="169277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6000" dirty="0"/>
              <a:t>Итог </a:t>
            </a:r>
            <a:r>
              <a:rPr lang="ru-RU" sz="4400" dirty="0"/>
              <a:t>занятия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92402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4.07407E-6 L 0.04271 0.04005 C 0.05156 0.04908 0.0651 0.05394 0.07917 0.05394 C 0.09518 0.05394 0.10794 0.04908 0.11693 0.04005 L 0.1599 -4.07407E-6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268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 0.00023 L 0.02917 0.04028 C 0.03555 0.04931 0.04505 0.05417 0.05508 0.05417 C 0.06654 0.05417 0.07565 0.04931 0.08203 0.04028 L 0.11263 0.00023 " pathEditMode="relative" rAng="0" ptsTypes="AAA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90" y="268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4.81481E-6 L 0.02995 0.04005 C 0.03633 0.04908 0.0457 0.05394 0.0556 0.05394 C 0.06679 0.05394 0.07578 0.04908 0.08216 0.04005 L 0.11224 -4.81481E-6 " pathEditMode="relative" rAng="0" ptsTypes="AAA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2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E951DA8-6E8B-6B50-AB97-A51766CFEF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1" b="81699"/>
          <a:stretch/>
        </p:blipFill>
        <p:spPr>
          <a:xfrm>
            <a:off x="0" y="0"/>
            <a:ext cx="12192000" cy="755886"/>
          </a:xfrm>
          <a:prstGeom prst="rect">
            <a:avLst/>
          </a:prstGeom>
        </p:spPr>
      </p:pic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2DCC987E-EC42-06FF-4B6C-0687920DB29C}"/>
              </a:ext>
            </a:extLst>
          </p:cNvPr>
          <p:cNvCxnSpPr/>
          <p:nvPr/>
        </p:nvCxnSpPr>
        <p:spPr>
          <a:xfrm>
            <a:off x="-708212" y="598399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CEE4B05-10A1-9D75-8CC6-2D7531EDE22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99" t="1" b="84533"/>
          <a:stretch/>
        </p:blipFill>
        <p:spPr>
          <a:xfrm rot="10800000">
            <a:off x="11382523" y="1171"/>
            <a:ext cx="817352" cy="76603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77009D6-279D-D081-4B2F-37D82D5887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78"/>
          <a:stretch/>
        </p:blipFill>
        <p:spPr>
          <a:xfrm>
            <a:off x="396044" y="963898"/>
            <a:ext cx="3947356" cy="553451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40530198-8C5E-684B-621E-C382E1F3F15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5441" t="19477" r="52353" b="9020"/>
          <a:stretch/>
        </p:blipFill>
        <p:spPr>
          <a:xfrm>
            <a:off x="4837656" y="1170431"/>
            <a:ext cx="3352418" cy="4186697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78B58EF5-D3F9-6054-A856-8789865F1CC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1690" t="17124" r="14339" b="13464"/>
          <a:stretch/>
        </p:blipFill>
        <p:spPr>
          <a:xfrm>
            <a:off x="8482775" y="2381440"/>
            <a:ext cx="3404066" cy="3912466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45764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E7117A5-AAE6-11F2-4B0B-C315F90775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1" b="81699"/>
          <a:stretch/>
        </p:blipFill>
        <p:spPr>
          <a:xfrm>
            <a:off x="0" y="-2615"/>
            <a:ext cx="12192000" cy="755886"/>
          </a:xfrm>
          <a:prstGeom prst="rect">
            <a:avLst/>
          </a:prstGeom>
        </p:spPr>
      </p:pic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D53374B0-936B-981C-6704-A0FF871A11FA}"/>
              </a:ext>
            </a:extLst>
          </p:cNvPr>
          <p:cNvGrpSpPr/>
          <p:nvPr/>
        </p:nvGrpSpPr>
        <p:grpSpPr>
          <a:xfrm>
            <a:off x="8753402" y="2837991"/>
            <a:ext cx="3286725" cy="3795330"/>
            <a:chOff x="6782222" y="266700"/>
            <a:chExt cx="5477053" cy="6324600"/>
          </a:xfrm>
        </p:grpSpPr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8C3BC47C-C7B2-7BF3-55EB-6156E4F0DD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75953" y="266700"/>
              <a:ext cx="2878629" cy="1511281"/>
            </a:xfrm>
            <a:prstGeom prst="rect">
              <a:avLst/>
            </a:prstGeom>
          </p:spPr>
        </p:pic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200404AD-E578-6655-D9A6-5D415EC25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2222" y="1053632"/>
              <a:ext cx="3266093" cy="5537668"/>
            </a:xfrm>
            <a:prstGeom prst="rect">
              <a:avLst/>
            </a:prstGeom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DB40EEFE-AF5D-E800-3BB4-51D916793F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86913" y="272415"/>
              <a:ext cx="2878629" cy="1511281"/>
            </a:xfrm>
            <a:prstGeom prst="rect">
              <a:avLst/>
            </a:prstGeom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57F3B586-9B23-3B30-6EB7-5B8256AEF29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93182" y="1053632"/>
              <a:ext cx="3266093" cy="5537667"/>
            </a:xfrm>
            <a:prstGeom prst="rect">
              <a:avLst/>
            </a:prstGeom>
          </p:spPr>
        </p:pic>
      </p:grpSp>
      <p:graphicFrame>
        <p:nvGraphicFramePr>
          <p:cNvPr id="15" name="Схема 14">
            <a:extLst>
              <a:ext uri="{FF2B5EF4-FFF2-40B4-BE49-F238E27FC236}">
                <a16:creationId xmlns:a16="http://schemas.microsoft.com/office/drawing/2014/main" id="{969DBBD2-9F30-282E-1C39-5DF9EF4D47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80662947"/>
              </p:ext>
            </p:extLst>
          </p:nvPr>
        </p:nvGraphicFramePr>
        <p:xfrm>
          <a:off x="136399" y="1607451"/>
          <a:ext cx="8128000" cy="5151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1DEB0487-7F56-0659-8535-CB528660F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571" y="650627"/>
            <a:ext cx="8953854" cy="1325563"/>
          </a:xfrm>
        </p:spPr>
        <p:txBody>
          <a:bodyPr>
            <a:normAutofit fontScale="90000"/>
          </a:bodyPr>
          <a:lstStyle/>
          <a:p>
            <a:r>
              <a:rPr lang="ru-RU" sz="4800" b="1" dirty="0"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Результаты освоения </a:t>
            </a:r>
            <a:br>
              <a:rPr lang="ru-RU" sz="4800" b="1" dirty="0"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</a:br>
            <a:r>
              <a:rPr lang="ru-RU" sz="4800" b="1" dirty="0"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интенсив-курса «Педагог-копирайтер»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67D40052-66A0-8870-8F24-2BDF1B17B0AF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99" t="1" b="84533"/>
          <a:stretch/>
        </p:blipFill>
        <p:spPr>
          <a:xfrm rot="10800000">
            <a:off x="11382523" y="1171"/>
            <a:ext cx="817352" cy="766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0850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360C435-9CAF-FF99-3D50-325CB3B184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1" b="81699"/>
          <a:stretch/>
        </p:blipFill>
        <p:spPr>
          <a:xfrm>
            <a:off x="0" y="2995"/>
            <a:ext cx="12192000" cy="755886"/>
          </a:xfrm>
          <a:prstGeom prst="rect">
            <a:avLst/>
          </a:prstGeom>
        </p:spPr>
      </p:pic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AEE77882-F0C4-0E4C-AFD1-4E45EC049D5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628594"/>
              </p:ext>
            </p:extLst>
          </p:nvPr>
        </p:nvGraphicFramePr>
        <p:xfrm>
          <a:off x="3809999" y="819149"/>
          <a:ext cx="7934326" cy="57622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D3DC71A-9586-E73B-27BF-B02272610F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30" y="2337722"/>
            <a:ext cx="3232870" cy="43961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6183908-2AC9-8795-928C-0580EFECCB3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99" t="1" b="84533"/>
          <a:stretch/>
        </p:blipFill>
        <p:spPr>
          <a:xfrm rot="10800000">
            <a:off x="11382523" y="1171"/>
            <a:ext cx="817352" cy="766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3840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360C435-9CAF-FF99-3D50-325CB3B184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1" b="81699"/>
          <a:stretch/>
        </p:blipFill>
        <p:spPr>
          <a:xfrm>
            <a:off x="0" y="2995"/>
            <a:ext cx="12192000" cy="75588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6183908-2AC9-8795-928C-0580EFECCB3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99" t="1" b="84533"/>
          <a:stretch/>
        </p:blipFill>
        <p:spPr>
          <a:xfrm rot="10800000">
            <a:off x="11382523" y="1171"/>
            <a:ext cx="817352" cy="766037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5DA976F-DCFB-12AA-11E2-53338CC1435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191"/>
          <a:stretch/>
        </p:blipFill>
        <p:spPr>
          <a:xfrm>
            <a:off x="128495" y="881089"/>
            <a:ext cx="6191624" cy="33368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C3C4E10-D93D-8A79-9532-445FE34BCEE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3162" t="9542" r="13971" b="4445"/>
          <a:stretch/>
        </p:blipFill>
        <p:spPr>
          <a:xfrm>
            <a:off x="2218536" y="2388817"/>
            <a:ext cx="6062199" cy="40251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B46EB71-6084-878F-903D-F75D8D040E0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2434" y="2059426"/>
            <a:ext cx="3364082" cy="3364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4978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360C435-9CAF-FF99-3D50-325CB3B184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1" b="81699"/>
          <a:stretch/>
        </p:blipFill>
        <p:spPr>
          <a:xfrm>
            <a:off x="0" y="-11683"/>
            <a:ext cx="12192000" cy="75588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3D452A1-26E7-4C5E-1FA9-C85F8663E53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430304" y="950398"/>
            <a:ext cx="3981648" cy="562969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33B3E22-ECA3-F533-D228-6E9CC59DD29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99" t="1" b="84533"/>
          <a:stretch/>
        </p:blipFill>
        <p:spPr>
          <a:xfrm rot="10800000">
            <a:off x="11382523" y="1171"/>
            <a:ext cx="817352" cy="766037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A2726C81-0732-F806-ADF9-756FB36D8F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6927" y="4360747"/>
            <a:ext cx="1651813" cy="2336553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15FEF4-4323-FFBA-BED5-C8F2ED9773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4170" y="4360748"/>
            <a:ext cx="1651814" cy="2336553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AC149AE-0A5D-2E1C-CB7C-37246ED84B6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19481" y="4360747"/>
            <a:ext cx="1652016" cy="2336553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4114C993-AA24-832B-C453-33B21FB539F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50" b="-1"/>
          <a:stretch/>
        </p:blipFill>
        <p:spPr>
          <a:xfrm>
            <a:off x="6096000" y="956020"/>
            <a:ext cx="5122074" cy="30824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312451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46375" y="1269223"/>
            <a:ext cx="4446495" cy="2899365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0900" b="1" dirty="0">
                <a:solidFill>
                  <a:srgbClr val="002060"/>
                </a:solidFill>
              </a:rPr>
              <a:t>???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59E4F5B-3549-6A0F-74A1-C8188323B9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1" b="81699"/>
          <a:stretch/>
        </p:blipFill>
        <p:spPr>
          <a:xfrm>
            <a:off x="0" y="-203200"/>
            <a:ext cx="12192000" cy="755886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12686B8-7813-5E1E-FD00-B0AAAA0C0A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6247" y="2718905"/>
            <a:ext cx="2281518" cy="3828863"/>
          </a:xfrm>
          <a:prstGeom prst="rect">
            <a:avLst/>
          </a:prstGeom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106A6BFF-B0CC-029F-7786-7DC02CF270C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7" b="6144"/>
          <a:stretch/>
        </p:blipFill>
        <p:spPr bwMode="auto">
          <a:xfrm>
            <a:off x="0" y="-289203"/>
            <a:ext cx="12192000" cy="7224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64850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E951DA8-6E8B-6B50-AB97-A51766CFEF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1" b="81699"/>
          <a:stretch/>
        </p:blipFill>
        <p:spPr>
          <a:xfrm>
            <a:off x="0" y="0"/>
            <a:ext cx="12192000" cy="755886"/>
          </a:xfrm>
          <a:prstGeom prst="rect">
            <a:avLst/>
          </a:prstGeom>
        </p:spPr>
      </p:pic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2DCC987E-EC42-06FF-4B6C-0687920DB29C}"/>
              </a:ext>
            </a:extLst>
          </p:cNvPr>
          <p:cNvCxnSpPr/>
          <p:nvPr/>
        </p:nvCxnSpPr>
        <p:spPr>
          <a:xfrm>
            <a:off x="-708212" y="598399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40C2042-ADDE-B056-F242-4D8F256B02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99" t="1" b="84533"/>
          <a:stretch/>
        </p:blipFill>
        <p:spPr>
          <a:xfrm rot="10800000">
            <a:off x="11382523" y="1171"/>
            <a:ext cx="817352" cy="76603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BC73D40-4AB7-3692-7E82-F2C22AF9496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l="11942" t="6515" r="10268" b="5321"/>
          <a:stretch/>
        </p:blipFill>
        <p:spPr>
          <a:xfrm>
            <a:off x="4262398" y="861315"/>
            <a:ext cx="7786167" cy="5890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Текст 3">
            <a:extLst>
              <a:ext uri="{FF2B5EF4-FFF2-40B4-BE49-F238E27FC236}">
                <a16:creationId xmlns:a16="http://schemas.microsoft.com/office/drawing/2014/main" id="{13B4348E-3FAC-C36B-CA12-372338655DFC}"/>
              </a:ext>
            </a:extLst>
          </p:cNvPr>
          <p:cNvSpPr txBox="1">
            <a:spLocks/>
          </p:cNvSpPr>
          <p:nvPr/>
        </p:nvSpPr>
        <p:spPr>
          <a:xfrm>
            <a:off x="815822" y="2075688"/>
            <a:ext cx="3207657" cy="22205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002060"/>
            </a:solidFill>
            <a:prstDash val="dash"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200" dirty="0">
              <a:solidFill>
                <a:srgbClr val="002060"/>
              </a:solidFill>
            </a:endParaRPr>
          </a:p>
          <a:p>
            <a:pPr algn="ctr"/>
            <a:r>
              <a:rPr lang="ru-RU" sz="2200" dirty="0">
                <a:solidFill>
                  <a:srgbClr val="002060"/>
                </a:solidFill>
              </a:rPr>
              <a:t>Презентация сборника </a:t>
            </a:r>
            <a:r>
              <a:rPr lang="ru-RU" sz="2200" b="1" dirty="0">
                <a:solidFill>
                  <a:srgbClr val="002060"/>
                </a:solidFill>
              </a:rPr>
              <a:t>«Грани педагогического мастерства»</a:t>
            </a:r>
          </a:p>
          <a:p>
            <a:pPr algn="ctr"/>
            <a:r>
              <a:rPr lang="ru-RU" sz="2200" dirty="0">
                <a:solidFill>
                  <a:srgbClr val="002060"/>
                </a:solidFill>
              </a:rPr>
              <a:t>апрель, 2023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7A354DD-AD66-92FB-EF60-F235D8BF048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3" y="4408302"/>
            <a:ext cx="1408518" cy="2363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886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7512" y="1604822"/>
            <a:ext cx="11109960" cy="2754239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rgbClr val="002060"/>
                </a:solidFill>
              </a:rPr>
              <a:t>КАК ПОМОЧЬ ПЕДАГОГУ </a:t>
            </a:r>
            <a:br>
              <a:rPr lang="ru-RU" sz="3600" b="1" dirty="0">
                <a:solidFill>
                  <a:srgbClr val="002060"/>
                </a:solidFill>
              </a:rPr>
            </a:br>
            <a:r>
              <a:rPr lang="ru-RU" sz="3200" b="1" dirty="0">
                <a:solidFill>
                  <a:srgbClr val="002060"/>
                </a:solidFill>
              </a:rPr>
              <a:t>обобщить и изложить </a:t>
            </a:r>
            <a:br>
              <a:rPr lang="ru-RU" sz="3200" b="1" dirty="0">
                <a:solidFill>
                  <a:srgbClr val="002060"/>
                </a:solidFill>
              </a:rPr>
            </a:br>
            <a:r>
              <a:rPr lang="ru-RU" sz="3200" b="1" dirty="0">
                <a:solidFill>
                  <a:srgbClr val="002060"/>
                </a:solidFill>
              </a:rPr>
              <a:t>практический опыт </a:t>
            </a:r>
            <a:br>
              <a:rPr lang="ru-RU" sz="3200" b="1" dirty="0">
                <a:solidFill>
                  <a:srgbClr val="002060"/>
                </a:solidFill>
              </a:rPr>
            </a:br>
            <a:r>
              <a:rPr lang="ru-RU" sz="3200" b="1" dirty="0">
                <a:solidFill>
                  <a:srgbClr val="002060"/>
                </a:solidFill>
              </a:rPr>
              <a:t>в форме качественной статьи?</a:t>
            </a:r>
            <a:endParaRPr lang="ru-RU" sz="32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CEA08BC-B4A5-B6B0-3796-E74F09ED8DB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699"/>
          <a:stretch/>
        </p:blipFill>
        <p:spPr>
          <a:xfrm>
            <a:off x="0" y="0"/>
            <a:ext cx="12192000" cy="139451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8E8998E-680D-A4A5-A59B-636743E794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09" t="39191" r="809" b="39079"/>
          <a:stretch/>
        </p:blipFill>
        <p:spPr>
          <a:xfrm>
            <a:off x="-116542" y="5202239"/>
            <a:ext cx="12308542" cy="165576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449E33A-D1E2-72C3-A737-CBEC32048B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79" b="65535"/>
          <a:stretch/>
        </p:blipFill>
        <p:spPr>
          <a:xfrm rot="2571662">
            <a:off x="-1675435" y="3359057"/>
            <a:ext cx="4044852" cy="3423441"/>
          </a:xfrm>
          <a:prstGeom prst="rect">
            <a:avLst/>
          </a:prstGeom>
        </p:spPr>
      </p:pic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id="{CC287390-2207-D2BF-B641-880F14191E7B}"/>
              </a:ext>
            </a:extLst>
          </p:cNvPr>
          <p:cNvSpPr txBox="1">
            <a:spLocks/>
          </p:cNvSpPr>
          <p:nvPr/>
        </p:nvSpPr>
        <p:spPr>
          <a:xfrm>
            <a:off x="7744968" y="5271466"/>
            <a:ext cx="4370832" cy="158653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>
                <a:solidFill>
                  <a:schemeClr val="bg1"/>
                </a:solidFill>
              </a:rPr>
              <a:t>МАРИЯ СОТНИК,</a:t>
            </a:r>
          </a:p>
          <a:p>
            <a:r>
              <a:rPr lang="ru-RU" sz="1800" dirty="0">
                <a:solidFill>
                  <a:schemeClr val="bg1"/>
                </a:solidFill>
              </a:rPr>
              <a:t>методист первой категории </a:t>
            </a:r>
            <a:br>
              <a:rPr lang="ru-RU" sz="1800" dirty="0">
                <a:solidFill>
                  <a:schemeClr val="bg1"/>
                </a:solidFill>
              </a:rPr>
            </a:br>
            <a:r>
              <a:rPr lang="ru-RU" sz="1800" dirty="0">
                <a:solidFill>
                  <a:schemeClr val="bg1"/>
                </a:solidFill>
              </a:rPr>
              <a:t>МАУДО «Дворец творчества</a:t>
            </a:r>
            <a:br>
              <a:rPr lang="ru-RU" sz="1800" dirty="0">
                <a:solidFill>
                  <a:schemeClr val="bg1"/>
                </a:solidFill>
              </a:rPr>
            </a:br>
            <a:r>
              <a:rPr lang="ru-RU" sz="1800" dirty="0">
                <a:solidFill>
                  <a:schemeClr val="bg1"/>
                </a:solidFill>
              </a:rPr>
              <a:t>детей и молодежи»</a:t>
            </a:r>
          </a:p>
          <a:p>
            <a:r>
              <a:rPr lang="ru-RU" sz="1800" dirty="0">
                <a:solidFill>
                  <a:schemeClr val="bg1"/>
                </a:solidFill>
              </a:rPr>
              <a:t>г. Оренбург</a:t>
            </a:r>
          </a:p>
        </p:txBody>
      </p:sp>
    </p:spTree>
    <p:extLst>
      <p:ext uri="{BB962C8B-B14F-4D97-AF65-F5344CB8AC3E}">
        <p14:creationId xmlns:p14="http://schemas.microsoft.com/office/powerpoint/2010/main" val="21464402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9D4CAE2-4195-701F-DBE1-7E0825E392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1" b="81699"/>
          <a:stretch/>
        </p:blipFill>
        <p:spPr>
          <a:xfrm>
            <a:off x="0" y="0"/>
            <a:ext cx="12192000" cy="75588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E7C5960-0651-C58F-CBEA-158E2D7CA4D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6338822" y="993135"/>
            <a:ext cx="2177487" cy="3078773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D2D73B5-396C-CE54-7BD6-917A3D6A5B5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7989725" y="2416807"/>
            <a:ext cx="2177487" cy="3078773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9CEC877-545D-BF9D-17E2-ECFD622F26D4}"/>
              </a:ext>
            </a:extLst>
          </p:cNvPr>
          <p:cNvSpPr txBox="1"/>
          <p:nvPr/>
        </p:nvSpPr>
        <p:spPr>
          <a:xfrm>
            <a:off x="143435" y="865505"/>
            <a:ext cx="5952565" cy="1138773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</a:rPr>
              <a:t>Программно-методический комплекс </a:t>
            </a:r>
          </a:p>
          <a:p>
            <a:pPr algn="ctr"/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«РЕСУРС»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1ACCF39-910D-8C7C-5A92-BDC05F6B84A4}"/>
              </a:ext>
            </a:extLst>
          </p:cNvPr>
          <p:cNvSpPr txBox="1"/>
          <p:nvPr/>
        </p:nvSpPr>
        <p:spPr>
          <a:xfrm>
            <a:off x="246888" y="2195451"/>
            <a:ext cx="2487168" cy="738664"/>
          </a:xfrm>
          <a:prstGeom prst="rect">
            <a:avLst/>
          </a:prstGeom>
          <a:solidFill>
            <a:schemeClr val="accent4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Инвариантная</a:t>
            </a:r>
            <a:r>
              <a:rPr lang="ru-RU" dirty="0"/>
              <a:t> часть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D0F9D63-28E1-F195-FCA6-7E58F5C922C0}"/>
              </a:ext>
            </a:extLst>
          </p:cNvPr>
          <p:cNvSpPr txBox="1"/>
          <p:nvPr/>
        </p:nvSpPr>
        <p:spPr>
          <a:xfrm>
            <a:off x="3285434" y="2195451"/>
            <a:ext cx="2487168" cy="738664"/>
          </a:xfrm>
          <a:prstGeom prst="rect">
            <a:avLst/>
          </a:prstGeom>
          <a:solidFill>
            <a:srgbClr val="FFC00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Вариативная</a:t>
            </a:r>
            <a:br>
              <a:rPr lang="ru-RU" sz="2400" dirty="0"/>
            </a:br>
            <a:r>
              <a:rPr lang="ru-RU" dirty="0"/>
              <a:t>часть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72F47B6-06E0-5FAC-1FDB-1ADBEA807556}"/>
              </a:ext>
            </a:extLst>
          </p:cNvPr>
          <p:cNvSpPr txBox="1"/>
          <p:nvPr/>
        </p:nvSpPr>
        <p:spPr>
          <a:xfrm>
            <a:off x="669643" y="3177121"/>
            <a:ext cx="2036981" cy="646331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Методические рекомендации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A63499B-2358-E530-EAFB-FA57F0116B9F}"/>
              </a:ext>
            </a:extLst>
          </p:cNvPr>
          <p:cNvSpPr txBox="1"/>
          <p:nvPr/>
        </p:nvSpPr>
        <p:spPr>
          <a:xfrm>
            <a:off x="677860" y="4071908"/>
            <a:ext cx="2028764" cy="646331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Рабочая тетрадь </a:t>
            </a:r>
          </a:p>
          <a:p>
            <a:pPr algn="ctr"/>
            <a:r>
              <a:rPr lang="ru-RU" dirty="0"/>
              <a:t>«Я в РЕСУРСЕ»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18D662B-69BD-876C-6FF5-3A555927699D}"/>
              </a:ext>
            </a:extLst>
          </p:cNvPr>
          <p:cNvSpPr txBox="1"/>
          <p:nvPr/>
        </p:nvSpPr>
        <p:spPr>
          <a:xfrm>
            <a:off x="3727330" y="3183509"/>
            <a:ext cx="2027603" cy="1200329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Работа</a:t>
            </a:r>
            <a:br>
              <a:rPr lang="ru-RU" dirty="0"/>
            </a:br>
            <a:r>
              <a:rPr lang="ru-RU" dirty="0"/>
              <a:t>с наставниками «Педагогический дуэт»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DF9F606-8D72-05A7-4640-F61036BE18E1}"/>
              </a:ext>
            </a:extLst>
          </p:cNvPr>
          <p:cNvSpPr txBox="1"/>
          <p:nvPr/>
        </p:nvSpPr>
        <p:spPr>
          <a:xfrm>
            <a:off x="3720622" y="4572250"/>
            <a:ext cx="2034311" cy="923330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Интенсив-курс «Педагог-копирайтер»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EF5C2DD-2C4F-8E42-AC8C-B30E033D4ACC}"/>
              </a:ext>
            </a:extLst>
          </p:cNvPr>
          <p:cNvSpPr txBox="1"/>
          <p:nvPr/>
        </p:nvSpPr>
        <p:spPr>
          <a:xfrm>
            <a:off x="677860" y="4977407"/>
            <a:ext cx="2028764" cy="646331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Образовательные модули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5BC56F6-D6CE-3C02-1F80-86DA8F91009B}"/>
              </a:ext>
            </a:extLst>
          </p:cNvPr>
          <p:cNvSpPr txBox="1"/>
          <p:nvPr/>
        </p:nvSpPr>
        <p:spPr>
          <a:xfrm>
            <a:off x="3727330" y="5665081"/>
            <a:ext cx="2051976" cy="646331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Интенсив-курс «Педагог-оратор»</a:t>
            </a:r>
          </a:p>
        </p:txBody>
      </p: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5BF681FB-AD45-CB5D-82C4-07522FD2F25B}"/>
              </a:ext>
            </a:extLst>
          </p:cNvPr>
          <p:cNvCxnSpPr>
            <a:cxnSpLocks/>
          </p:cNvCxnSpPr>
          <p:nvPr/>
        </p:nvCxnSpPr>
        <p:spPr>
          <a:xfrm>
            <a:off x="347472" y="2934115"/>
            <a:ext cx="0" cy="2428723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>
            <a:extLst>
              <a:ext uri="{FF2B5EF4-FFF2-40B4-BE49-F238E27FC236}">
                <a16:creationId xmlns:a16="http://schemas.microsoft.com/office/drawing/2014/main" id="{B8562908-66E3-75C8-D292-7037DE4A75AC}"/>
              </a:ext>
            </a:extLst>
          </p:cNvPr>
          <p:cNvCxnSpPr>
            <a:endCxn id="16" idx="1"/>
          </p:cNvCxnSpPr>
          <p:nvPr/>
        </p:nvCxnSpPr>
        <p:spPr>
          <a:xfrm>
            <a:off x="350044" y="3500286"/>
            <a:ext cx="319599" cy="1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>
            <a:extLst>
              <a:ext uri="{FF2B5EF4-FFF2-40B4-BE49-F238E27FC236}">
                <a16:creationId xmlns:a16="http://schemas.microsoft.com/office/drawing/2014/main" id="{6C366686-7CA0-4BB7-EC09-6D9B2E6B02FF}"/>
              </a:ext>
            </a:extLst>
          </p:cNvPr>
          <p:cNvCxnSpPr/>
          <p:nvPr/>
        </p:nvCxnSpPr>
        <p:spPr>
          <a:xfrm>
            <a:off x="351118" y="4395073"/>
            <a:ext cx="319599" cy="1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>
            <a:extLst>
              <a:ext uri="{FF2B5EF4-FFF2-40B4-BE49-F238E27FC236}">
                <a16:creationId xmlns:a16="http://schemas.microsoft.com/office/drawing/2014/main" id="{1EF658F0-689F-23FA-C27D-689F0361D4F4}"/>
              </a:ext>
            </a:extLst>
          </p:cNvPr>
          <p:cNvCxnSpPr/>
          <p:nvPr/>
        </p:nvCxnSpPr>
        <p:spPr>
          <a:xfrm>
            <a:off x="347795" y="5362836"/>
            <a:ext cx="319599" cy="1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4DE39B66-AC5B-4B9B-22FE-DD6CFF1BECBA}"/>
              </a:ext>
            </a:extLst>
          </p:cNvPr>
          <p:cNvCxnSpPr>
            <a:cxnSpLocks/>
          </p:cNvCxnSpPr>
          <p:nvPr/>
        </p:nvCxnSpPr>
        <p:spPr>
          <a:xfrm>
            <a:off x="3395782" y="2934115"/>
            <a:ext cx="0" cy="3063276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>
            <a:extLst>
              <a:ext uri="{FF2B5EF4-FFF2-40B4-BE49-F238E27FC236}">
                <a16:creationId xmlns:a16="http://schemas.microsoft.com/office/drawing/2014/main" id="{F8908E1D-ADC5-9FE7-0C9C-CDCC1289B734}"/>
              </a:ext>
            </a:extLst>
          </p:cNvPr>
          <p:cNvCxnSpPr/>
          <p:nvPr/>
        </p:nvCxnSpPr>
        <p:spPr>
          <a:xfrm>
            <a:off x="3398354" y="3554072"/>
            <a:ext cx="319599" cy="1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>
            <a:extLst>
              <a:ext uri="{FF2B5EF4-FFF2-40B4-BE49-F238E27FC236}">
                <a16:creationId xmlns:a16="http://schemas.microsoft.com/office/drawing/2014/main" id="{29BB9339-865D-CA9E-5B70-5B6AD3EF76D6}"/>
              </a:ext>
            </a:extLst>
          </p:cNvPr>
          <p:cNvCxnSpPr/>
          <p:nvPr/>
        </p:nvCxnSpPr>
        <p:spPr>
          <a:xfrm>
            <a:off x="3399428" y="4968816"/>
            <a:ext cx="319599" cy="1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>
            <a:extLst>
              <a:ext uri="{FF2B5EF4-FFF2-40B4-BE49-F238E27FC236}">
                <a16:creationId xmlns:a16="http://schemas.microsoft.com/office/drawing/2014/main" id="{4C91AC60-E906-D5BC-62B1-9170EE5A03D4}"/>
              </a:ext>
            </a:extLst>
          </p:cNvPr>
          <p:cNvCxnSpPr/>
          <p:nvPr/>
        </p:nvCxnSpPr>
        <p:spPr>
          <a:xfrm>
            <a:off x="3396105" y="6008301"/>
            <a:ext cx="319599" cy="1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BFE85BE4-34E3-33B8-6604-7C04CC39774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78"/>
          <a:stretch/>
        </p:blipFill>
        <p:spPr>
          <a:xfrm>
            <a:off x="9640628" y="3340729"/>
            <a:ext cx="2322385" cy="3256174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6C53115-FB5C-ED09-90FC-8A1A81CA8A4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99" t="1" b="84533"/>
          <a:stretch/>
        </p:blipFill>
        <p:spPr>
          <a:xfrm rot="10800000">
            <a:off x="11382523" y="1171"/>
            <a:ext cx="817352" cy="766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90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25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825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825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31623" y="1823201"/>
            <a:ext cx="3213845" cy="3277717"/>
          </a:xfrm>
          <a:solidFill>
            <a:schemeClr val="accent1">
              <a:lumMod val="20000"/>
              <a:lumOff val="80000"/>
            </a:schemeClr>
          </a:solidFill>
          <a:ln w="19050">
            <a:solidFill>
              <a:srgbClr val="002060"/>
            </a:solidFill>
            <a:prstDash val="dash"/>
          </a:ln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ru-RU" sz="1050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ru-RU" dirty="0">
                <a:solidFill>
                  <a:srgbClr val="002060"/>
                </a:solidFill>
              </a:rPr>
              <a:t>*ДИСКУРСИВНАЯ КОМПЕТЕНЦИЯ</a:t>
            </a:r>
          </a:p>
          <a:p>
            <a:pPr algn="ctr">
              <a:buFontTx/>
              <a:buChar char="-"/>
            </a:pPr>
            <a:r>
              <a:rPr lang="en-US" sz="1800" dirty="0">
                <a:solidFill>
                  <a:srgbClr val="002060"/>
                </a:solidFill>
              </a:rPr>
              <a:t>soft skills,</a:t>
            </a:r>
            <a:br>
              <a:rPr lang="en-US" sz="1800" dirty="0">
                <a:solidFill>
                  <a:srgbClr val="002060"/>
                </a:solidFill>
              </a:rPr>
            </a:br>
            <a:r>
              <a:rPr lang="ru-RU" sz="1800" dirty="0">
                <a:solidFill>
                  <a:srgbClr val="002060"/>
                </a:solidFill>
              </a:rPr>
              <a:t>умение логично, убедительно и последовательно выстраивать свою речь</a:t>
            </a:r>
            <a:br>
              <a:rPr lang="ru-RU" sz="1800" dirty="0">
                <a:solidFill>
                  <a:srgbClr val="002060"/>
                </a:solidFill>
              </a:rPr>
            </a:br>
            <a:r>
              <a:rPr lang="ru-RU" sz="1800" dirty="0">
                <a:solidFill>
                  <a:srgbClr val="002060"/>
                </a:solidFill>
              </a:rPr>
              <a:t> в виде текста</a:t>
            </a:r>
          </a:p>
          <a:p>
            <a:pPr algn="ctr">
              <a:buFontTx/>
              <a:buChar char="-"/>
            </a:pPr>
            <a:endParaRPr lang="ru-RU" sz="1800" dirty="0">
              <a:solidFill>
                <a:srgbClr val="002060"/>
              </a:solidFill>
            </a:endParaRPr>
          </a:p>
          <a:p>
            <a:pPr marL="0" indent="0" algn="r">
              <a:buNone/>
            </a:pPr>
            <a:r>
              <a:rPr lang="ru-RU" sz="1800" i="1" dirty="0">
                <a:solidFill>
                  <a:srgbClr val="002060"/>
                </a:solidFill>
              </a:rPr>
              <a:t>(Н.И. Гез)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1B7A0A8-269E-13E2-2578-5B769F3453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1" b="81699"/>
          <a:stretch/>
        </p:blipFill>
        <p:spPr>
          <a:xfrm>
            <a:off x="0" y="0"/>
            <a:ext cx="12192000" cy="7558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DECF403-2382-5A97-AD35-757AF768BC2B}"/>
              </a:ext>
            </a:extLst>
          </p:cNvPr>
          <p:cNvSpPr txBox="1"/>
          <p:nvPr/>
        </p:nvSpPr>
        <p:spPr>
          <a:xfrm>
            <a:off x="246532" y="769347"/>
            <a:ext cx="7678268" cy="4985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5400" dirty="0">
                <a:solidFill>
                  <a:srgbClr val="002060"/>
                </a:solidFill>
              </a:rPr>
              <a:t>ЦЕЛЬ</a:t>
            </a:r>
            <a:r>
              <a:rPr lang="en-US" sz="5400" dirty="0">
                <a:solidFill>
                  <a:srgbClr val="002060"/>
                </a:solidFill>
              </a:rPr>
              <a:t> </a:t>
            </a:r>
            <a:r>
              <a:rPr lang="ru-RU" sz="5400" dirty="0">
                <a:solidFill>
                  <a:srgbClr val="002060"/>
                </a:solidFill>
              </a:rPr>
              <a:t>интенсив-курса «Педагог-копирайтер»: </a:t>
            </a:r>
          </a:p>
          <a:p>
            <a:pPr algn="ctr"/>
            <a:endParaRPr lang="ru-RU" sz="6600" dirty="0">
              <a:solidFill>
                <a:srgbClr val="002060"/>
              </a:solidFill>
            </a:endParaRPr>
          </a:p>
          <a:p>
            <a:pPr algn="ctr"/>
            <a:r>
              <a:rPr lang="ru-RU" sz="4800" b="1" dirty="0">
                <a:solidFill>
                  <a:srgbClr val="002060"/>
                </a:solidFill>
              </a:rPr>
              <a:t>сформировать дискурсивную компетенцию</a:t>
            </a:r>
            <a:r>
              <a:rPr lang="en-US" sz="4800" b="1" dirty="0">
                <a:solidFill>
                  <a:srgbClr val="002060"/>
                </a:solidFill>
              </a:rPr>
              <a:t>*</a:t>
            </a:r>
            <a:endParaRPr lang="ru-RU" sz="66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FC4B798-5307-2021-6A01-945F604179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4553" y="3771275"/>
            <a:ext cx="1801905" cy="302397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555DB95-00F2-2077-BCE5-9136E4A48A2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99" t="1" b="84533"/>
          <a:stretch/>
        </p:blipFill>
        <p:spPr>
          <a:xfrm rot="10800000">
            <a:off x="11382523" y="1171"/>
            <a:ext cx="817352" cy="766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2431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6141" y="1658471"/>
            <a:ext cx="6846869" cy="5056094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00000"/>
              </a:lnSpc>
              <a:spcBef>
                <a:spcPts val="1800"/>
              </a:spcBef>
            </a:pPr>
            <a:r>
              <a:rPr lang="ru-RU" sz="3000" b="1" dirty="0">
                <a:solidFill>
                  <a:srgbClr val="002060"/>
                </a:solidFill>
              </a:rPr>
              <a:t>рефлексивно-ценностное отношение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к профессиональному опыту обучающегося взрослого человека</a:t>
            </a:r>
          </a:p>
          <a:p>
            <a:pPr>
              <a:lnSpc>
                <a:spcPct val="100000"/>
              </a:lnSpc>
              <a:spcBef>
                <a:spcPts val="1800"/>
              </a:spcBef>
            </a:pPr>
            <a:r>
              <a:rPr lang="ru-RU" sz="3000" b="1" dirty="0" err="1">
                <a:solidFill>
                  <a:srgbClr val="002060"/>
                </a:solidFill>
              </a:rPr>
              <a:t>автодидактика</a:t>
            </a:r>
            <a:r>
              <a:rPr lang="ru-RU" dirty="0">
                <a:solidFill>
                  <a:srgbClr val="002060"/>
                </a:solidFill>
              </a:rPr>
              <a:t> в осуществлении непрерывного образования</a:t>
            </a:r>
          </a:p>
          <a:p>
            <a:pPr>
              <a:lnSpc>
                <a:spcPct val="100000"/>
              </a:lnSpc>
              <a:spcBef>
                <a:spcPts val="1800"/>
              </a:spcBef>
            </a:pPr>
            <a:r>
              <a:rPr lang="ru-RU" dirty="0">
                <a:solidFill>
                  <a:srgbClr val="002060"/>
                </a:solidFill>
              </a:rPr>
              <a:t>безотлагательная </a:t>
            </a:r>
            <a:r>
              <a:rPr lang="ru-RU" sz="3000" b="1" dirty="0">
                <a:solidFill>
                  <a:srgbClr val="002060"/>
                </a:solidFill>
              </a:rPr>
              <a:t>актуализация</a:t>
            </a:r>
            <a:r>
              <a:rPr lang="ru-RU" dirty="0">
                <a:solidFill>
                  <a:srgbClr val="002060"/>
                </a:solidFill>
              </a:rPr>
              <a:t> результатов обучения</a:t>
            </a:r>
          </a:p>
          <a:p>
            <a:pPr>
              <a:lnSpc>
                <a:spcPct val="100000"/>
              </a:lnSpc>
              <a:spcBef>
                <a:spcPts val="1800"/>
              </a:spcBef>
            </a:pPr>
            <a:r>
              <a:rPr lang="ru-RU" dirty="0">
                <a:solidFill>
                  <a:srgbClr val="002060"/>
                </a:solidFill>
              </a:rPr>
              <a:t>интеллектуальная </a:t>
            </a:r>
            <a:r>
              <a:rPr lang="ru-RU" sz="3000" b="1" dirty="0" err="1">
                <a:solidFill>
                  <a:srgbClr val="002060"/>
                </a:solidFill>
              </a:rPr>
              <a:t>энергонасыщенность</a:t>
            </a:r>
            <a:r>
              <a:rPr lang="ru-RU" dirty="0">
                <a:solidFill>
                  <a:srgbClr val="002060"/>
                </a:solidFill>
              </a:rPr>
              <a:t> среды образования</a:t>
            </a:r>
          </a:p>
          <a:p>
            <a:pPr>
              <a:lnSpc>
                <a:spcPct val="100000"/>
              </a:lnSpc>
              <a:spcBef>
                <a:spcPts val="1800"/>
              </a:spcBef>
            </a:pPr>
            <a:r>
              <a:rPr lang="ru-RU" dirty="0">
                <a:solidFill>
                  <a:srgbClr val="002060"/>
                </a:solidFill>
              </a:rPr>
              <a:t>приоритет </a:t>
            </a:r>
            <a:r>
              <a:rPr lang="ru-RU" b="1" dirty="0">
                <a:solidFill>
                  <a:srgbClr val="002060"/>
                </a:solidFill>
              </a:rPr>
              <a:t>саморазвития</a:t>
            </a:r>
            <a:r>
              <a:rPr lang="ru-RU" dirty="0">
                <a:solidFill>
                  <a:srgbClr val="002060"/>
                </a:solidFill>
              </a:rPr>
              <a:t> в самореализации</a:t>
            </a:r>
          </a:p>
          <a:p>
            <a:pPr>
              <a:lnSpc>
                <a:spcPct val="100000"/>
              </a:lnSpc>
              <a:spcBef>
                <a:spcPts val="1800"/>
              </a:spcBef>
            </a:pPr>
            <a:r>
              <a:rPr lang="ru-RU" dirty="0">
                <a:solidFill>
                  <a:srgbClr val="002060"/>
                </a:solidFill>
              </a:rPr>
              <a:t>выработка </a:t>
            </a:r>
            <a:r>
              <a:rPr lang="ru-RU" sz="3000" b="1" dirty="0">
                <a:solidFill>
                  <a:srgbClr val="002060"/>
                </a:solidFill>
              </a:rPr>
              <a:t>новых смыслов </a:t>
            </a:r>
            <a:r>
              <a:rPr lang="ru-RU" dirty="0">
                <a:solidFill>
                  <a:srgbClr val="002060"/>
                </a:solidFill>
              </a:rPr>
              <a:t>образования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CA64FD2-6DAB-404E-7F1F-8EBDA5F629B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1" b="81699"/>
          <a:stretch/>
        </p:blipFill>
        <p:spPr>
          <a:xfrm>
            <a:off x="7875" y="-14776"/>
            <a:ext cx="12192000" cy="75588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2DE9179-7744-EC6F-68B2-FA63898A2997}"/>
              </a:ext>
            </a:extLst>
          </p:cNvPr>
          <p:cNvSpPr txBox="1"/>
          <p:nvPr/>
        </p:nvSpPr>
        <p:spPr>
          <a:xfrm>
            <a:off x="354107" y="823130"/>
            <a:ext cx="736450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dirty="0">
                <a:solidFill>
                  <a:srgbClr val="002060"/>
                </a:solidFill>
              </a:rPr>
              <a:t>ПРИНЦИПЫ АНДРАГОГИКИ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2" name="Овал 1">
            <a:extLst>
              <a:ext uri="{FF2B5EF4-FFF2-40B4-BE49-F238E27FC236}">
                <a16:creationId xmlns:a16="http://schemas.microsoft.com/office/drawing/2014/main" id="{5DA5865E-95BC-0A6A-2A24-8168341535C4}"/>
              </a:ext>
            </a:extLst>
          </p:cNvPr>
          <p:cNvSpPr/>
          <p:nvPr/>
        </p:nvSpPr>
        <p:spPr>
          <a:xfrm>
            <a:off x="8189589" y="1798358"/>
            <a:ext cx="3567953" cy="3567953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id="{8BAB4751-F079-8586-A351-81CD739CA1C5}"/>
              </a:ext>
            </a:extLst>
          </p:cNvPr>
          <p:cNvCxnSpPr/>
          <p:nvPr/>
        </p:nvCxnSpPr>
        <p:spPr>
          <a:xfrm flipV="1">
            <a:off x="8390965" y="1658471"/>
            <a:ext cx="1021976" cy="78889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id="{E5711642-FA95-622C-4CCC-34AADD942DC0}"/>
              </a:ext>
            </a:extLst>
          </p:cNvPr>
          <p:cNvCxnSpPr>
            <a:cxnSpLocks/>
          </p:cNvCxnSpPr>
          <p:nvPr/>
        </p:nvCxnSpPr>
        <p:spPr>
          <a:xfrm flipH="1" flipV="1">
            <a:off x="8443465" y="4732804"/>
            <a:ext cx="969476" cy="78889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id="{475EE825-7167-CCE8-9F4B-39DE432BDD58}"/>
              </a:ext>
            </a:extLst>
          </p:cNvPr>
          <p:cNvCxnSpPr>
            <a:cxnSpLocks/>
          </p:cNvCxnSpPr>
          <p:nvPr/>
        </p:nvCxnSpPr>
        <p:spPr>
          <a:xfrm flipH="1" flipV="1">
            <a:off x="10702547" y="1713957"/>
            <a:ext cx="969476" cy="78889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>
            <a:extLst>
              <a:ext uri="{FF2B5EF4-FFF2-40B4-BE49-F238E27FC236}">
                <a16:creationId xmlns:a16="http://schemas.microsoft.com/office/drawing/2014/main" id="{D68361E8-21FF-6230-C125-9B07D0D809E0}"/>
              </a:ext>
            </a:extLst>
          </p:cNvPr>
          <p:cNvCxnSpPr>
            <a:cxnSpLocks/>
          </p:cNvCxnSpPr>
          <p:nvPr/>
        </p:nvCxnSpPr>
        <p:spPr>
          <a:xfrm flipV="1">
            <a:off x="10734866" y="4732804"/>
            <a:ext cx="901718" cy="85020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>
            <a:extLst>
              <a:ext uri="{FF2B5EF4-FFF2-40B4-BE49-F238E27FC236}">
                <a16:creationId xmlns:a16="http://schemas.microsoft.com/office/drawing/2014/main" id="{5FE119AB-0397-3ED4-3ADA-176171148296}"/>
              </a:ext>
            </a:extLst>
          </p:cNvPr>
          <p:cNvCxnSpPr>
            <a:cxnSpLocks/>
          </p:cNvCxnSpPr>
          <p:nvPr/>
        </p:nvCxnSpPr>
        <p:spPr>
          <a:xfrm>
            <a:off x="8799616" y="3502135"/>
            <a:ext cx="759717" cy="15378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>
            <a:extLst>
              <a:ext uri="{FF2B5EF4-FFF2-40B4-BE49-F238E27FC236}">
                <a16:creationId xmlns:a16="http://schemas.microsoft.com/office/drawing/2014/main" id="{9BE512B5-A63F-C048-2E19-4BBA2F4C525A}"/>
              </a:ext>
            </a:extLst>
          </p:cNvPr>
          <p:cNvCxnSpPr>
            <a:cxnSpLocks/>
          </p:cNvCxnSpPr>
          <p:nvPr/>
        </p:nvCxnSpPr>
        <p:spPr>
          <a:xfrm flipH="1" flipV="1">
            <a:off x="9964094" y="2359096"/>
            <a:ext cx="14953" cy="54827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9A8BA13B-1405-2B9D-9D36-0C551FC53C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4326" y="669316"/>
            <a:ext cx="867775" cy="45558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E20304F-B758-128E-8BF7-1A63D285B1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510" y="813978"/>
            <a:ext cx="946113" cy="1648627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1A4F0EE3-A780-7415-876E-CD20FA62FE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3777" y="2606907"/>
            <a:ext cx="867775" cy="45558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61DB7CF-703B-82FC-71BF-CC8D0134BEC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503" y="2735115"/>
            <a:ext cx="946113" cy="1675521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5BE06DA6-22BF-F057-B08C-A2881A7426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8045" y="2609288"/>
            <a:ext cx="867775" cy="455582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80A199C8-902D-E2B6-5AE2-6434DE5180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8368" y="4967452"/>
            <a:ext cx="867775" cy="45558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3759D1B-FA13-0B8C-B850-E8C4A0E2F13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7682" y="5102432"/>
            <a:ext cx="946113" cy="1696268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DCC141ED-8E21-DEDA-FD4B-1540560E3E5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1503" y="2859570"/>
            <a:ext cx="946113" cy="1587775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675FFCE3-320E-A9F7-BF0A-A4B7CCF13E3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892" y="2744850"/>
            <a:ext cx="946114" cy="1776227"/>
          </a:xfrm>
          <a:prstGeom prst="rect">
            <a:avLst/>
          </a:prstGeom>
        </p:spPr>
      </p:pic>
      <p:cxnSp>
        <p:nvCxnSpPr>
          <p:cNvPr id="53" name="Прямая со стрелкой 52">
            <a:extLst>
              <a:ext uri="{FF2B5EF4-FFF2-40B4-BE49-F238E27FC236}">
                <a16:creationId xmlns:a16="http://schemas.microsoft.com/office/drawing/2014/main" id="{D6D118C0-7237-50C5-EE2B-8A33D97CE782}"/>
              </a:ext>
            </a:extLst>
          </p:cNvPr>
          <p:cNvCxnSpPr>
            <a:cxnSpLocks/>
          </p:cNvCxnSpPr>
          <p:nvPr/>
        </p:nvCxnSpPr>
        <p:spPr>
          <a:xfrm>
            <a:off x="10504439" y="3486757"/>
            <a:ext cx="759717" cy="15378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>
            <a:extLst>
              <a:ext uri="{FF2B5EF4-FFF2-40B4-BE49-F238E27FC236}">
                <a16:creationId xmlns:a16="http://schemas.microsoft.com/office/drawing/2014/main" id="{A813599D-F946-563E-627B-AD1CF323D22E}"/>
              </a:ext>
            </a:extLst>
          </p:cNvPr>
          <p:cNvCxnSpPr>
            <a:cxnSpLocks/>
          </p:cNvCxnSpPr>
          <p:nvPr/>
        </p:nvCxnSpPr>
        <p:spPr>
          <a:xfrm flipH="1" flipV="1">
            <a:off x="9958613" y="4448035"/>
            <a:ext cx="14953" cy="54827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" name="Рисунок 58">
            <a:extLst>
              <a:ext uri="{FF2B5EF4-FFF2-40B4-BE49-F238E27FC236}">
                <a16:creationId xmlns:a16="http://schemas.microsoft.com/office/drawing/2014/main" id="{54A48FB4-EF0D-65B8-8EC4-68730F82815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99" t="1" b="84533"/>
          <a:stretch/>
        </p:blipFill>
        <p:spPr>
          <a:xfrm rot="10800000">
            <a:off x="11382523" y="1171"/>
            <a:ext cx="817352" cy="766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5937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9A393DA-2417-F65A-7621-442FB191D40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1" b="81699"/>
          <a:stretch/>
        </p:blipFill>
        <p:spPr>
          <a:xfrm>
            <a:off x="7875" y="0"/>
            <a:ext cx="12192000" cy="75588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253A829-F27D-D521-AC8C-B276F9073F79}"/>
              </a:ext>
            </a:extLst>
          </p:cNvPr>
          <p:cNvSpPr txBox="1"/>
          <p:nvPr/>
        </p:nvSpPr>
        <p:spPr>
          <a:xfrm>
            <a:off x="481178" y="2225985"/>
            <a:ext cx="436581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002060"/>
                </a:solidFill>
              </a:rPr>
              <a:t>Онлайн опрос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D90E23F-228E-9F2E-0FFD-9C4C60FCBF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149" y="2872316"/>
            <a:ext cx="3373869" cy="337386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5EDC2D9-6B43-3BC7-06FE-F640B64C0E3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99" t="1" b="84533"/>
          <a:stretch/>
        </p:blipFill>
        <p:spPr>
          <a:xfrm rot="10800000">
            <a:off x="11382523" y="1171"/>
            <a:ext cx="817352" cy="76603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0464CCB-F1BA-EE7B-EDED-85201BB64D9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7794" r="13824" b="5751"/>
          <a:stretch/>
        </p:blipFill>
        <p:spPr>
          <a:xfrm>
            <a:off x="5998104" y="1521591"/>
            <a:ext cx="5503613" cy="4997613"/>
          </a:xfrm>
          <a:prstGeom prst="rect">
            <a:avLst/>
          </a:prstGeom>
        </p:spPr>
      </p:pic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AE94FCE2-CF79-EDE3-7BBF-94ED2787E7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548" y="775113"/>
            <a:ext cx="10515600" cy="1093160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Мониторинг сформированности</a:t>
            </a:r>
            <a:br>
              <a:rPr lang="ru-RU" sz="3600" b="1" dirty="0"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</a:br>
            <a:r>
              <a:rPr lang="ru-RU" sz="3600" b="1" dirty="0">
                <a:solidFill>
                  <a:srgbClr val="00206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дискурсивной компетенции</a:t>
            </a:r>
          </a:p>
        </p:txBody>
      </p:sp>
    </p:spTree>
    <p:extLst>
      <p:ext uri="{BB962C8B-B14F-4D97-AF65-F5344CB8AC3E}">
        <p14:creationId xmlns:p14="http://schemas.microsoft.com/office/powerpoint/2010/main" val="36053871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5D961B-02CD-8016-C9B0-02CC74DE36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33718"/>
            <a:ext cx="10515600" cy="856970"/>
          </a:xfrm>
        </p:spPr>
        <p:txBody>
          <a:bodyPr>
            <a:normAutofit/>
          </a:bodyPr>
          <a:lstStyle/>
          <a:p>
            <a:r>
              <a:rPr lang="ru-RU" sz="34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Учебный план интенсив-курса «Педагог-копирайтер»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5361C4D-92C5-DE4E-D23E-C54E353AF58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1" b="81699"/>
          <a:stretch/>
        </p:blipFill>
        <p:spPr>
          <a:xfrm>
            <a:off x="7875" y="-6606"/>
            <a:ext cx="12192000" cy="755886"/>
          </a:xfrm>
          <a:prstGeom prst="rect">
            <a:avLst/>
          </a:prstGeom>
        </p:spPr>
      </p:pic>
      <p:graphicFrame>
        <p:nvGraphicFramePr>
          <p:cNvPr id="14" name="Таблица 13">
            <a:extLst>
              <a:ext uri="{FF2B5EF4-FFF2-40B4-BE49-F238E27FC236}">
                <a16:creationId xmlns:a16="http://schemas.microsoft.com/office/drawing/2014/main" id="{22CB22F0-BB61-71EB-AB92-D669968EA0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6993069"/>
              </p:ext>
            </p:extLst>
          </p:nvPr>
        </p:nvGraphicFramePr>
        <p:xfrm>
          <a:off x="1286436" y="1896877"/>
          <a:ext cx="9388237" cy="473318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594411">
                  <a:extLst>
                    <a:ext uri="{9D8B030D-6E8A-4147-A177-3AD203B41FA5}">
                      <a16:colId xmlns:a16="http://schemas.microsoft.com/office/drawing/2014/main" val="196646321"/>
                    </a:ext>
                  </a:extLst>
                </a:gridCol>
                <a:gridCol w="448236">
                  <a:extLst>
                    <a:ext uri="{9D8B030D-6E8A-4147-A177-3AD203B41FA5}">
                      <a16:colId xmlns:a16="http://schemas.microsoft.com/office/drawing/2014/main" val="193168152"/>
                    </a:ext>
                  </a:extLst>
                </a:gridCol>
                <a:gridCol w="448235">
                  <a:extLst>
                    <a:ext uri="{9D8B030D-6E8A-4147-A177-3AD203B41FA5}">
                      <a16:colId xmlns:a16="http://schemas.microsoft.com/office/drawing/2014/main" val="1021207734"/>
                    </a:ext>
                  </a:extLst>
                </a:gridCol>
                <a:gridCol w="466165">
                  <a:extLst>
                    <a:ext uri="{9D8B030D-6E8A-4147-A177-3AD203B41FA5}">
                      <a16:colId xmlns:a16="http://schemas.microsoft.com/office/drawing/2014/main" val="2220554747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509480179"/>
                    </a:ext>
                  </a:extLst>
                </a:gridCol>
                <a:gridCol w="2973990">
                  <a:extLst>
                    <a:ext uri="{9D8B030D-6E8A-4147-A177-3AD203B41FA5}">
                      <a16:colId xmlns:a16="http://schemas.microsoft.com/office/drawing/2014/main" val="1410634266"/>
                    </a:ext>
                  </a:extLst>
                </a:gridCol>
              </a:tblGrid>
              <a:tr h="25865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Вводное занятие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Старт-диагностика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1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-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1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Тестирование </a:t>
                      </a:r>
                      <a:r>
                        <a:rPr lang="en-US" sz="1600" dirty="0">
                          <a:effectLst/>
                        </a:rPr>
                        <a:t>Google</a:t>
                      </a:r>
                      <a:r>
                        <a:rPr lang="ru-RU" sz="1600" dirty="0">
                          <a:effectLst/>
                        </a:rPr>
                        <a:t>-</a:t>
                      </a:r>
                      <a:r>
                        <a:rPr lang="en-US" sz="1600" dirty="0">
                          <a:effectLst/>
                        </a:rPr>
                        <a:t>forms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367138"/>
                  </a:ext>
                </a:extLst>
              </a:tr>
              <a:tr h="41371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 err="1">
                          <a:effectLst/>
                        </a:rPr>
                        <a:t>Мастермайнд</a:t>
                      </a:r>
                      <a:r>
                        <a:rPr lang="ru-RU" sz="1600" dirty="0">
                          <a:effectLst/>
                        </a:rPr>
                        <a:t> «Обобщение опыта: содержание, формы, методы, критерии» 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5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1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1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3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План работы над статьёй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0007729"/>
                  </a:ext>
                </a:extLst>
              </a:tr>
              <a:tr h="14269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Проблемная лекция Структурные элементы статьи.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5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1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1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3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Практическое задание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5564939"/>
                  </a:ext>
                </a:extLst>
              </a:tr>
              <a:tr h="33323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Деловая игра  «Формы текстового контента»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Собеседование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4724309"/>
                  </a:ext>
                </a:extLst>
              </a:tr>
              <a:tr h="36336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Тренинг «Долой страх чистого листа!» 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3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-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3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-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Собеседование, чек-лист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3712061"/>
                  </a:ext>
                </a:extLst>
              </a:tr>
              <a:tr h="22308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Встреча с экспертом «Подготовка статьи к публикации: редактирование и оформление статьи»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5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1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1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3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Собеседование, чек-лист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2797670"/>
                  </a:ext>
                </a:extLst>
              </a:tr>
              <a:tr h="55327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Практикум «Контент для личного сайта и соцсетей»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5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-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2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3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Эссе, пост, заметка, статья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9483300"/>
                  </a:ext>
                </a:extLst>
              </a:tr>
              <a:tr h="46807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effectLst/>
                        </a:rPr>
                        <a:t>КОУЧ-СЕССИЯ «ПИШУ СТАТЬЮ ЗА 1,5 ЧАСА» 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5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-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2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3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Публикация статьи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4728098"/>
                  </a:ext>
                </a:extLst>
              </a:tr>
              <a:tr h="71146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600" dirty="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Итоговая диагностика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1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-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1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Публикации статей, публичное выступление.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Тестирование </a:t>
                      </a:r>
                      <a:r>
                        <a:rPr lang="en-US" sz="1600" dirty="0">
                          <a:effectLst/>
                        </a:rPr>
                        <a:t>Google</a:t>
                      </a:r>
                      <a:r>
                        <a:rPr lang="ru-RU" sz="1600" dirty="0">
                          <a:effectLst/>
                        </a:rPr>
                        <a:t>-</a:t>
                      </a:r>
                      <a:r>
                        <a:rPr lang="en-US" sz="1600" dirty="0">
                          <a:effectLst/>
                        </a:rPr>
                        <a:t>forms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3" marR="3669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6182948"/>
                  </a:ext>
                </a:extLst>
              </a:tr>
            </a:tbl>
          </a:graphicData>
        </a:graphic>
      </p:graphicFrame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E9C3079-4AFC-BE6B-3595-B1D8918BC3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99" t="1" b="84533"/>
          <a:stretch/>
        </p:blipFill>
        <p:spPr>
          <a:xfrm rot="10800000">
            <a:off x="11382523" y="1171"/>
            <a:ext cx="817352" cy="76603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7936078-D15E-B4B8-2CCC-A90D8C681C64}"/>
              </a:ext>
            </a:extLst>
          </p:cNvPr>
          <p:cNvSpPr txBox="1"/>
          <p:nvPr/>
        </p:nvSpPr>
        <p:spPr>
          <a:xfrm>
            <a:off x="1286436" y="5155112"/>
            <a:ext cx="4585446" cy="830997"/>
          </a:xfrm>
          <a:prstGeom prst="rect">
            <a:avLst/>
          </a:prstGeom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effectLst/>
              </a:rPr>
              <a:t>КОУЧ-СЕССИЯ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effectLst/>
              </a:rPr>
              <a:t>«ПИШУ СТАТЬЮ ЗА 1,5 ЧАСА»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193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8AD807-C656-D4C5-2BBA-3222E200C3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166" y="1044134"/>
            <a:ext cx="7045534" cy="161334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>
                <a:solidFill>
                  <a:srgbClr val="002060"/>
                </a:solidFill>
              </a:rPr>
              <a:t>Обратная</a:t>
            </a:r>
            <a:br>
              <a:rPr lang="en-US" sz="6000" b="1" dirty="0">
                <a:solidFill>
                  <a:srgbClr val="002060"/>
                </a:solidFill>
              </a:rPr>
            </a:br>
            <a:r>
              <a:rPr lang="ru-RU" sz="6000" b="1" dirty="0">
                <a:solidFill>
                  <a:srgbClr val="002060"/>
                </a:solidFill>
              </a:rPr>
              <a:t>методика Ривина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F33FB03-4977-D3AE-F726-A827C2D868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98904" y="1218792"/>
            <a:ext cx="3433014" cy="2656463"/>
          </a:xfrm>
          <a:solidFill>
            <a:schemeClr val="accent1">
              <a:lumMod val="20000"/>
              <a:lumOff val="80000"/>
            </a:schemeClr>
          </a:solidFill>
          <a:ln w="19050">
            <a:solidFill>
              <a:srgbClr val="002060"/>
            </a:solidFill>
            <a:prstDash val="dash"/>
          </a:ln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ru-RU" sz="2200" dirty="0">
                <a:solidFill>
                  <a:srgbClr val="002060"/>
                </a:solidFill>
              </a:rPr>
              <a:t>Мкртчян М. А. и др.</a:t>
            </a:r>
            <a:br>
              <a:rPr lang="ru-RU" sz="2200" dirty="0">
                <a:solidFill>
                  <a:srgbClr val="002060"/>
                </a:solidFill>
              </a:rPr>
            </a:br>
            <a:r>
              <a:rPr lang="ru-RU" sz="2200" dirty="0">
                <a:solidFill>
                  <a:srgbClr val="002060"/>
                </a:solidFill>
              </a:rPr>
              <a:t>Теория и технология коллективных учебных занятий. Начальный курс: дистанционное учебное пособие/под ред. </a:t>
            </a:r>
            <a:br>
              <a:rPr lang="ru-RU" sz="2200" dirty="0">
                <a:solidFill>
                  <a:srgbClr val="002060"/>
                </a:solidFill>
              </a:rPr>
            </a:br>
            <a:r>
              <a:rPr lang="ru-RU" sz="2200" dirty="0">
                <a:solidFill>
                  <a:srgbClr val="002060"/>
                </a:solidFill>
              </a:rPr>
              <a:t>В. Б. Лебединцева. – Красноярск, Гротеск, 2005</a:t>
            </a:r>
          </a:p>
          <a:p>
            <a:pPr algn="ctr"/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BA4D844-CCC6-3277-9982-486216FE45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1" b="81699"/>
          <a:stretch/>
        </p:blipFill>
        <p:spPr>
          <a:xfrm>
            <a:off x="7875" y="11323"/>
            <a:ext cx="12192000" cy="75588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78D4851-47ED-6228-7531-AA9D1D1B58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41" y="3499335"/>
            <a:ext cx="3014196" cy="315439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32B1AC1-2D82-1C67-E128-3162FBBF982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2008" y="3516667"/>
            <a:ext cx="3014196" cy="315439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42EFA67-647A-4693-91ED-4FAC696EDF5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620557" y="3385330"/>
            <a:ext cx="1343026" cy="225387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B889F43-DAEA-72BA-C5CD-5FA59DB0944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99" t="1" b="84533"/>
          <a:stretch/>
        </p:blipFill>
        <p:spPr>
          <a:xfrm rot="10800000">
            <a:off x="11382523" y="1171"/>
            <a:ext cx="817352" cy="766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0811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>
            <a:extLst>
              <a:ext uri="{FF2B5EF4-FFF2-40B4-BE49-F238E27FC236}">
                <a16:creationId xmlns:a16="http://schemas.microsoft.com/office/drawing/2014/main" id="{90688C06-D09C-FFB6-DBE9-E179D9FB6E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5913437" cy="3811588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002060"/>
                </a:solidFill>
              </a:rPr>
              <a:t>решение индивидуальных задач</a:t>
            </a:r>
            <a:br>
              <a:rPr lang="ru-RU" sz="2800" dirty="0">
                <a:solidFill>
                  <a:srgbClr val="002060"/>
                </a:solidFill>
              </a:rPr>
            </a:br>
            <a:r>
              <a:rPr lang="ru-RU" sz="2800" dirty="0">
                <a:solidFill>
                  <a:srgbClr val="002060"/>
                </a:solidFill>
              </a:rPr>
              <a:t>с помощью группы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002060"/>
                </a:solidFill>
              </a:rPr>
              <a:t>четкая ориентация на конечный продукт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002060"/>
                </a:solidFill>
              </a:rPr>
              <a:t>опора на сильные стороны </a:t>
            </a:r>
            <a:br>
              <a:rPr lang="ru-RU" sz="2800" dirty="0">
                <a:solidFill>
                  <a:srgbClr val="002060"/>
                </a:solidFill>
              </a:rPr>
            </a:br>
            <a:r>
              <a:rPr lang="ru-RU" sz="2800" dirty="0">
                <a:solidFill>
                  <a:srgbClr val="002060"/>
                </a:solidFill>
              </a:rPr>
              <a:t>свои и партнеров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002060"/>
                </a:solidFill>
              </a:rPr>
              <a:t>открытая коммуникация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002060"/>
                </a:solidFill>
              </a:rPr>
              <a:t>приращение новых смыслов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6B26F5C-401C-856E-3F0C-5D24BE1EE7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1" b="81699"/>
          <a:stretch/>
        </p:blipFill>
        <p:spPr>
          <a:xfrm>
            <a:off x="7875" y="2358"/>
            <a:ext cx="12192000" cy="75588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8EAECF0-ACA1-9E42-AE14-D63217873C11}"/>
              </a:ext>
            </a:extLst>
          </p:cNvPr>
          <p:cNvSpPr txBox="1"/>
          <p:nvPr/>
        </p:nvSpPr>
        <p:spPr>
          <a:xfrm>
            <a:off x="905435" y="1120376"/>
            <a:ext cx="48588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</a:rPr>
              <a:t>Групповой коучинг</a:t>
            </a:r>
            <a:endParaRPr lang="ru-RU" sz="3600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2B9C933-A5A3-9E35-E009-53385ED359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188" y="973242"/>
            <a:ext cx="3930914" cy="26240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Текст 3">
            <a:extLst>
              <a:ext uri="{FF2B5EF4-FFF2-40B4-BE49-F238E27FC236}">
                <a16:creationId xmlns:a16="http://schemas.microsoft.com/office/drawing/2014/main" id="{F2806990-C373-789C-94EF-538F4299D578}"/>
              </a:ext>
            </a:extLst>
          </p:cNvPr>
          <p:cNvSpPr txBox="1">
            <a:spLocks/>
          </p:cNvSpPr>
          <p:nvPr/>
        </p:nvSpPr>
        <p:spPr>
          <a:xfrm>
            <a:off x="7745506" y="4061012"/>
            <a:ext cx="4092278" cy="23637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002060"/>
            </a:solidFill>
            <a:prstDash val="dash"/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200" dirty="0">
                <a:solidFill>
                  <a:srgbClr val="002060"/>
                </a:solidFill>
              </a:rPr>
              <a:t>Дженифер </a:t>
            </a:r>
            <a:r>
              <a:rPr lang="ru-RU" sz="2200" dirty="0" err="1">
                <a:solidFill>
                  <a:srgbClr val="002060"/>
                </a:solidFill>
              </a:rPr>
              <a:t>Бриттон</a:t>
            </a:r>
            <a:r>
              <a:rPr lang="ru-RU" sz="2200" dirty="0">
                <a:solidFill>
                  <a:srgbClr val="002060"/>
                </a:solidFill>
              </a:rPr>
              <a:t> </a:t>
            </a:r>
            <a:r>
              <a:rPr lang="en-US" sz="2200" dirty="0">
                <a:solidFill>
                  <a:srgbClr val="002060"/>
                </a:solidFill>
              </a:rPr>
              <a:t>— </a:t>
            </a:r>
            <a:r>
              <a:rPr lang="ru-RU" sz="2200" dirty="0">
                <a:solidFill>
                  <a:srgbClr val="002060"/>
                </a:solidFill>
              </a:rPr>
              <a:t>автор книг «Эффективный Групповой Коучинг»/ </a:t>
            </a:r>
            <a:r>
              <a:rPr lang="en-US" sz="2200" dirty="0">
                <a:solidFill>
                  <a:srgbClr val="002060"/>
                </a:solidFill>
              </a:rPr>
              <a:t>Effective Group Coaching (Wiley,2010) </a:t>
            </a:r>
            <a:r>
              <a:rPr lang="ru-RU" sz="2200" dirty="0">
                <a:solidFill>
                  <a:srgbClr val="002060"/>
                </a:solidFill>
              </a:rPr>
              <a:t>и «От одного ко многим: лучшие практики командного и группового коучинга» / </a:t>
            </a:r>
            <a:r>
              <a:rPr lang="en-US" sz="2200" dirty="0">
                <a:solidFill>
                  <a:srgbClr val="002060"/>
                </a:solidFill>
              </a:rPr>
              <a:t>From One to Many: Best Practices for Team and Group Coaching (Jossey-Bass,2013).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E696792-2935-7AB6-CBAA-F0F1594B94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395" y="4408302"/>
            <a:ext cx="1408518" cy="236378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B4215AA-A441-58F1-1335-C2EFAB7B182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99" t="1" b="84533"/>
          <a:stretch/>
        </p:blipFill>
        <p:spPr>
          <a:xfrm rot="10800000">
            <a:off x="11382523" y="1171"/>
            <a:ext cx="817352" cy="766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97044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781</TotalTime>
  <Words>634</Words>
  <Application>Microsoft Office PowerPoint</Application>
  <PresentationFormat>Широкоэкранный</PresentationFormat>
  <Paragraphs>159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Тема Office</vt:lpstr>
      <vt:lpstr>КАК ПОМОЧЬ ПЕДАГОГУ  обобщить и изложить  практический опыт  в форме качественной статьи?</vt:lpstr>
      <vt:lpstr>Презентация PowerPoint</vt:lpstr>
      <vt:lpstr>Презентация PowerPoint</vt:lpstr>
      <vt:lpstr>Презентация PowerPoint</vt:lpstr>
      <vt:lpstr>Презентация PowerPoint</vt:lpstr>
      <vt:lpstr>Мониторинг сформированности дискурсивной компетенции</vt:lpstr>
      <vt:lpstr>Учебный план интенсив-курса «Педагог-копирайтер»</vt:lpstr>
      <vt:lpstr>Обратная методика Ривина</vt:lpstr>
      <vt:lpstr>Презентация PowerPoint</vt:lpstr>
      <vt:lpstr>Дидактические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Результаты освоения  интенсив-курса «Педагог-копирайтер»</vt:lpstr>
      <vt:lpstr>Презентация PowerPoint</vt:lpstr>
      <vt:lpstr>Презентация PowerPoint</vt:lpstr>
      <vt:lpstr>Презентация PowerPoint</vt:lpstr>
      <vt:lpstr>Презентация PowerPoint</vt:lpstr>
      <vt:lpstr>КАК ПОМОЧЬ ПЕДАГОГУ  обобщить и изложить  практический опыт  в форме качественной статьи?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NM</cp:lastModifiedBy>
  <cp:revision>59</cp:revision>
  <dcterms:created xsi:type="dcterms:W3CDTF">2023-05-10T07:24:32Z</dcterms:created>
  <dcterms:modified xsi:type="dcterms:W3CDTF">2023-05-17T18:29:22Z</dcterms:modified>
</cp:coreProperties>
</file>