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9" r:id="rId2"/>
    <p:sldId id="280" r:id="rId3"/>
    <p:sldId id="292" r:id="rId4"/>
    <p:sldId id="295" r:id="rId5"/>
    <p:sldId id="296" r:id="rId6"/>
    <p:sldId id="294" r:id="rId7"/>
    <p:sldId id="293" r:id="rId8"/>
    <p:sldId id="270" r:id="rId9"/>
    <p:sldId id="312" r:id="rId10"/>
    <p:sldId id="297" r:id="rId11"/>
    <p:sldId id="307" r:id="rId12"/>
    <p:sldId id="298" r:id="rId13"/>
    <p:sldId id="299" r:id="rId14"/>
    <p:sldId id="300" r:id="rId15"/>
    <p:sldId id="301" r:id="rId16"/>
    <p:sldId id="275" r:id="rId17"/>
    <p:sldId id="305" r:id="rId18"/>
    <p:sldId id="302" r:id="rId19"/>
    <p:sldId id="303" r:id="rId20"/>
    <p:sldId id="304" r:id="rId21"/>
    <p:sldId id="306" r:id="rId22"/>
    <p:sldId id="309" r:id="rId23"/>
    <p:sldId id="277" r:id="rId24"/>
    <p:sldId id="290" r:id="rId25"/>
    <p:sldId id="308" r:id="rId26"/>
    <p:sldId id="311" r:id="rId27"/>
    <p:sldId id="313" r:id="rId28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63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5E3A1D-3547-446D-B012-6E91B887E210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6C429-8416-4F33-9796-33A255F7E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E17EF-5F8F-482E-9F4E-E9BDF7EE7AB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6022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015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2503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648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7915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203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8355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4315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660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8925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8519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580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1A529-CCBC-49ED-BDDD-0B0E889E2AA7}" type="datetimeFigureOut">
              <a:rPr lang="ru-RU" smtClean="0"/>
              <a:pPr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6BC4E-9C6E-4626-A351-0B4750646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833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3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jpeg"/><Relationship Id="rId4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vladimirovasi@yandex.ru" TargetMode="Externa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8784976" cy="1224135"/>
          </a:xfrm>
        </p:spPr>
        <p:txBody>
          <a:bodyPr/>
          <a:lstStyle/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640960" cy="49685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Визитная карточка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Владимировой Светланы Ильиничны, </a:t>
            </a: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педагога дополнительного образования Борисоглебского центра внешкольной работы</a:t>
            </a: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Воронежской области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2600" b="1" i="1" dirty="0" smtClean="0">
                <a:solidFill>
                  <a:schemeClr val="tx1"/>
                </a:solidFill>
              </a:rPr>
              <a:t>Санкт Петербург, май, 2023г.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/>
              <a:t>Подзаголовок слайда</a:t>
            </a:r>
            <a:endParaRPr lang="ru-RU" dirty="0"/>
          </a:p>
        </p:txBody>
      </p:sp>
      <p:pic>
        <p:nvPicPr>
          <p:cNvPr id="5" name="Рисунок 4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544615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92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88640"/>
            <a:ext cx="4392488" cy="1368152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Проект №2 </a:t>
            </a:r>
            <a:br>
              <a:rPr lang="ru-RU" sz="2000" b="1" i="1" dirty="0" smtClean="0"/>
            </a:br>
            <a:r>
              <a:rPr lang="ru-RU" sz="2000" b="1" i="1" dirty="0" smtClean="0"/>
              <a:t>Межрайонная конференция </a:t>
            </a:r>
            <a:br>
              <a:rPr lang="ru-RU" sz="2000" b="1" i="1" dirty="0" smtClean="0"/>
            </a:br>
            <a:r>
              <a:rPr lang="ru-RU" sz="2000" b="1" i="1" dirty="0" smtClean="0"/>
              <a:t>Русского географического общества</a:t>
            </a:r>
            <a:r>
              <a:rPr lang="en-US" sz="2000" b="1" i="1" dirty="0" smtClean="0"/>
              <a:t/>
            </a:r>
            <a:br>
              <a:rPr lang="en-US" sz="2000" b="1" i="1" dirty="0" smtClean="0"/>
            </a:br>
            <a:endParaRPr lang="ru-RU" sz="2000" i="1" dirty="0"/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43924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s://www.rgo.ru/sites/default/files/node/30018/rgo-banner-2-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268760"/>
            <a:ext cx="345638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 l="11871" r="12128"/>
          <a:stretch>
            <a:fillRect/>
          </a:stretch>
        </p:blipFill>
        <p:spPr bwMode="auto">
          <a:xfrm>
            <a:off x="6876256" y="4149080"/>
            <a:ext cx="201622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95536" y="4581127"/>
            <a:ext cx="43204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Деятельность РГО направлена на воспитание патриотизма. </a:t>
            </a:r>
          </a:p>
          <a:p>
            <a:r>
              <a:rPr lang="ru-RU" b="1" i="1" dirty="0" smtClean="0"/>
              <a:t>Без любви к Родине, к своей земле, к родному краю в Обществе работать невозможно…</a:t>
            </a:r>
          </a:p>
          <a:p>
            <a:r>
              <a:rPr lang="ru-RU" b="1" i="1" dirty="0" smtClean="0"/>
              <a:t>В.В.Путин, Председатель Попечительского Совета РГО</a:t>
            </a:r>
          </a:p>
        </p:txBody>
      </p:sp>
      <p:pic>
        <p:nvPicPr>
          <p:cNvPr id="10" name="Рисунок 9" descr="D:\Жесткий диск Центра 4\РГО 2018 - 2 ноября\DSC0097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268760"/>
            <a:ext cx="4824536" cy="309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Жесткий диск Центра 4\РГО 2018 - 2 ноября\DSC0093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535996" y="4473116"/>
            <a:ext cx="280831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4248472" cy="122413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84784"/>
            <a:ext cx="72008" cy="72008"/>
          </a:xfrm>
        </p:spPr>
        <p:txBody>
          <a:bodyPr>
            <a:noAutofit/>
          </a:bodyPr>
          <a:lstStyle/>
          <a:p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432048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72081" t="37046" r="9066" b="12105"/>
          <a:stretch>
            <a:fillRect/>
          </a:stretch>
        </p:blipFill>
        <p:spPr bwMode="auto">
          <a:xfrm>
            <a:off x="5004048" y="1628800"/>
            <a:ext cx="3528392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https://www.orinfo.ru/sites/default/files/styles/image_1170x660/public/avatar_crop/86179-21345.jpg?itok=DSxB2oSf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0"/>
            <a:ext cx="345638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7" descr="E:\РАБОЧИЙ СТОЛ 2019-2022\ФОТО2020-21\Киселёв метео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412777"/>
            <a:ext cx="223224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E:\РАБОЧИЙ СТОЛ 2019-2022\ФОТО2020-21\фотографии с мероприятий 2019 -20гг\IMG-20201019-WA000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1628800"/>
            <a:ext cx="216024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 cstate="print"/>
          <a:srcRect l="43009" t="21185" r="21995" b="3645"/>
          <a:stretch>
            <a:fillRect/>
          </a:stretch>
        </p:blipFill>
        <p:spPr bwMode="auto">
          <a:xfrm>
            <a:off x="323528" y="4797152"/>
            <a:ext cx="1224136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8" cstate="print"/>
          <a:srcRect l="51533" t="20273" r="25456" b="20728"/>
          <a:stretch>
            <a:fillRect/>
          </a:stretch>
        </p:blipFill>
        <p:spPr bwMode="auto">
          <a:xfrm>
            <a:off x="1691680" y="4797152"/>
            <a:ext cx="1224136" cy="182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Светлана\Downloads\IMG-20230515-WA003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4725144"/>
            <a:ext cx="1224136" cy="18362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92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Арктур 2023\Фото для ролика\IMG_20190925_1624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3840427" cy="28803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4464496" cy="1224135"/>
          </a:xfrm>
        </p:spPr>
        <p:txBody>
          <a:bodyPr/>
          <a:lstStyle/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7304856" cy="3024336"/>
          </a:xfrm>
        </p:spPr>
        <p:txBody>
          <a:bodyPr/>
          <a:lstStyle/>
          <a:p>
            <a:r>
              <a:rPr lang="ru-RU" dirty="0" smtClean="0"/>
              <a:t>Подзаголовок слайда</a:t>
            </a:r>
            <a:endParaRPr lang="ru-RU" dirty="0"/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0"/>
            <a:ext cx="446449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6000" y="486916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5" name="Picture 2" descr="C:\Users\Светлана\Desktop\dsc08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5" y="4437112"/>
            <a:ext cx="3348373" cy="2232248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5" cstate="print"/>
          <a:srcRect t="10934" r="1293" b="3872"/>
          <a:stretch>
            <a:fillRect/>
          </a:stretch>
        </p:blipFill>
        <p:spPr bwMode="auto">
          <a:xfrm>
            <a:off x="3923928" y="4365104"/>
            <a:ext cx="500370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Светлана\Desktop\ЛЕТО 2022\Варварино 2022\Фото Варварино22\Общие фото\MAX_01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41390" y="1412776"/>
            <a:ext cx="4495157" cy="2824837"/>
          </a:xfrm>
          <a:prstGeom prst="rect">
            <a:avLst/>
          </a:prstGeom>
          <a:noFill/>
          <a:effectLst/>
        </p:spPr>
      </p:pic>
      <p:sp>
        <p:nvSpPr>
          <p:cNvPr id="14" name="Прямоугольник 13"/>
          <p:cNvSpPr/>
          <p:nvPr/>
        </p:nvSpPr>
        <p:spPr>
          <a:xfrm>
            <a:off x="4716016" y="116633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zh-CN" b="1" i="1" dirty="0" smtClean="0">
                <a:ea typeface="SimSun" pitchFamily="2" charset="-122"/>
                <a:cs typeface="Calibri" pitchFamily="32" charset="0"/>
              </a:rPr>
              <a:t>С 2002 года являюсь членом Русского географического общества. Организую   работу секции учащихся Воронежского отделения и МК РГО в Борисоглебске</a:t>
            </a:r>
            <a:r>
              <a:rPr lang="en-US" altLang="zh-CN" b="1" i="1" dirty="0" smtClean="0">
                <a:ea typeface="SimSun" pitchFamily="2" charset="-122"/>
                <a:cs typeface="Calibri" pitchFamily="32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92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16632"/>
            <a:ext cx="4968552" cy="1368152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i="1" dirty="0" smtClean="0"/>
              <a:t>Проект№3</a:t>
            </a:r>
            <a:br>
              <a:rPr lang="ru-RU" sz="2000" b="1" i="1" dirty="0" smtClean="0"/>
            </a:br>
            <a:r>
              <a:rPr lang="ru-RU" sz="2000" b="1" i="1" dirty="0" smtClean="0"/>
              <a:t>«Учебно-исследовательский экологический центр </a:t>
            </a:r>
            <a:r>
              <a:rPr lang="ru-RU" sz="2000" b="1" i="1" dirty="0" err="1" smtClean="0"/>
              <a:t>им.Е.Н.Павловского</a:t>
            </a:r>
            <a:r>
              <a:rPr lang="ru-RU" sz="2000" b="1" i="1" dirty="0" smtClean="0"/>
              <a:t>»</a:t>
            </a:r>
            <a:r>
              <a:rPr lang="en-US" sz="2000" b="1" i="1" dirty="0" smtClean="0"/>
              <a:t/>
            </a:r>
            <a:br>
              <a:rPr lang="en-US" sz="2000" b="1" i="1" dirty="0" smtClean="0"/>
            </a:br>
            <a:endParaRPr lang="ru-RU" sz="2000" i="1" dirty="0"/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446449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/>
          <a:srcRect l="12405" r="12306"/>
          <a:stretch>
            <a:fillRect/>
          </a:stretch>
        </p:blipFill>
        <p:spPr bwMode="auto">
          <a:xfrm>
            <a:off x="4716016" y="1628800"/>
            <a:ext cx="428396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Светлана\Desktop\Контакт 2023\Весна Дом Павловского 2023\IMG_20230504_1729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484784"/>
            <a:ext cx="4320480" cy="3240360"/>
          </a:xfrm>
          <a:prstGeom prst="rect">
            <a:avLst/>
          </a:prstGeom>
          <a:noFill/>
        </p:spPr>
      </p:pic>
      <p:pic>
        <p:nvPicPr>
          <p:cNvPr id="7" name="Picture 2" descr="D:\Фотографии с мероприятий\2016-2017\день открытых дверей\DSC09468.JPG"/>
          <p:cNvPicPr>
            <a:picLocks noChangeAspect="1" noChangeArrowheads="1"/>
          </p:cNvPicPr>
          <p:nvPr/>
        </p:nvPicPr>
        <p:blipFill>
          <a:blip r:embed="rId5" cstate="print"/>
          <a:srcRect l="22234" t="15034"/>
          <a:stretch>
            <a:fillRect/>
          </a:stretch>
        </p:blipFill>
        <p:spPr bwMode="auto">
          <a:xfrm>
            <a:off x="2483768" y="5085184"/>
            <a:ext cx="2016224" cy="141616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Рисунок 7" descr="D:\Жесткий диск Центра 4\встреча с преподавателями вуза Владимирова С.И\DSC0137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5085184"/>
            <a:ext cx="2160240" cy="135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D:\Фотографии с мероприятий\2016-2017\Зимний сад\DSC0977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5085184"/>
            <a:ext cx="2124818" cy="141441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Picture 2" descr="D:\Фотографии с мероприятий\для сайта 2018\DSC06368.JPG"/>
          <p:cNvPicPr>
            <a:picLocks noChangeAspect="1" noChangeArrowheads="1"/>
          </p:cNvPicPr>
          <p:nvPr/>
        </p:nvPicPr>
        <p:blipFill>
          <a:blip r:embed="rId8" cstate="print"/>
          <a:srcRect l="6239"/>
          <a:stretch>
            <a:fillRect/>
          </a:stretch>
        </p:blipFill>
        <p:spPr bwMode="auto">
          <a:xfrm>
            <a:off x="6804248" y="5157192"/>
            <a:ext cx="2088232" cy="1320147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188640"/>
            <a:ext cx="4042792" cy="648072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Создание новых учебно-исследовательских площадок</a:t>
            </a:r>
            <a:endParaRPr lang="ru-RU" sz="2000" b="1" i="1" dirty="0"/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446449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Фотографии с мероприятий\2017-2018\Учебно-опытный участок\20180721_130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780928"/>
            <a:ext cx="3331050" cy="187371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2" descr="D:\Фотографии с мероприятий\2017-2018\Учебно-опытный участок\20180721_130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797152"/>
            <a:ext cx="3168352" cy="178219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Picture 3" descr="F:\DCIM\101MSDCF\DSC056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5" y="908720"/>
            <a:ext cx="3296587" cy="185114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Рисунок 10" descr="D:\2015-2016\ЛАГЕРЯ\Зелёная академия\30.06.16\DSC0858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340768"/>
            <a:ext cx="259228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Жёсткий диск Центра\2013-2014 уч.г\встреча с ветеранами\фото 06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2924944"/>
            <a:ext cx="2520280" cy="1933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 flipV="1">
            <a:off x="5508104" y="5517232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4" name="Рисунок 13" descr="D:\Кунце Е.И\Музей Природа Приворонья\Экскурсии в музей\фото объединений 00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941168"/>
            <a:ext cx="2520280" cy="172819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075" name="Picture 3" descr="D:\Жёсткий диск Центра\2012-2013 уч.г\фотографии\фото владимировой 06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15817" y="1268760"/>
            <a:ext cx="2112235" cy="1584176"/>
          </a:xfrm>
          <a:prstGeom prst="rect">
            <a:avLst/>
          </a:prstGeom>
          <a:noFill/>
        </p:spPr>
      </p:pic>
      <p:pic>
        <p:nvPicPr>
          <p:cNvPr id="16" name="Рисунок 15" descr="D:\Жёсткий диск Центра\2013-2014 уч.г\труд и отдых\Фото 015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808" y="2924944"/>
            <a:ext cx="252028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D:\Жёсткий диск Центра\2013-2014 уч.г\труд и отдых\Фото 087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31840" y="5085184"/>
            <a:ext cx="216024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16632"/>
            <a:ext cx="4464496" cy="936104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Проект№4 </a:t>
            </a:r>
            <a:br>
              <a:rPr lang="ru-RU" sz="2000" b="1" dirty="0" smtClean="0"/>
            </a:br>
            <a:r>
              <a:rPr lang="ru-RU" sz="2000" b="1" dirty="0" smtClean="0"/>
              <a:t>«</a:t>
            </a:r>
            <a:r>
              <a:rPr lang="ru-RU" sz="2000" b="1" dirty="0" err="1" smtClean="0"/>
              <a:t>Эковолонтёр</a:t>
            </a:r>
            <a:r>
              <a:rPr lang="ru-RU" sz="2000" b="1" dirty="0" smtClean="0"/>
              <a:t>»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ru-RU" sz="2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001419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Знакомство населения Борисоглебского округа с правилами экологической этики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Оценка санитарного состояния улиц и скверов г.Борисоглебска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Популяризация знаний о ООПТ на территории округа и Воронежской области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 Участие в Общероссийских, региональных, окружных экологических акциях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Сбор научной информации о </a:t>
            </a:r>
            <a:r>
              <a:rPr lang="ru-RU" sz="2000" b="1" i="1" dirty="0" err="1" smtClean="0"/>
              <a:t>биоразнообразии</a:t>
            </a:r>
            <a:r>
              <a:rPr lang="ru-RU" sz="2000" b="1" i="1" dirty="0" smtClean="0"/>
              <a:t> ООПТ – </a:t>
            </a:r>
            <a:r>
              <a:rPr lang="ru-RU" sz="2000" b="1" i="1" dirty="0" err="1" smtClean="0"/>
              <a:t>Хопёрский</a:t>
            </a:r>
            <a:r>
              <a:rPr lang="ru-RU" sz="2000" b="1" i="1" dirty="0" smtClean="0"/>
              <a:t> государственный природный заповедник, «Вулканический пепел у села Горелка», природно-парковый комплекс «Оленья Балка»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Сохранение исторической памяти о учёных, которые внесли значительный вклад в сохранение природы родного края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Разработка маршрутов экологических троп, макетов информационных стендов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Участие в мероприятиях «</a:t>
            </a:r>
            <a:r>
              <a:rPr lang="ru-RU" sz="2000" b="1" i="1" dirty="0" err="1" smtClean="0"/>
              <a:t>Экософия</a:t>
            </a:r>
            <a:r>
              <a:rPr lang="ru-RU" sz="2000" b="1" i="1" dirty="0" smtClean="0"/>
              <a:t>» – проект президентской платформы «Россия страна возможностей», «Друзья заповедных островов»</a:t>
            </a:r>
          </a:p>
          <a:p>
            <a:endParaRPr lang="ru-RU" sz="2000" b="1" i="1" dirty="0"/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446449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8784976" cy="1224135"/>
          </a:xfrm>
        </p:spPr>
        <p:txBody>
          <a:bodyPr/>
          <a:lstStyle/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784976" cy="64807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</a:rPr>
              <a:t>жизненные приоритеты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0"/>
            <a:ext cx="856895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Администратор\Мои документы\Малка А.В\благодарности бланки\Новая папка\img1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476673"/>
            <a:ext cx="73448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ПРОЕКТ ДЛЯ ДЕТЕЙ И МОЛОДЁЖИ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«ЭКОВОЛОНТЁР»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980728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A50021"/>
                </a:solidFill>
              </a:rPr>
              <a:t>«Это мой мир и я сделаю его лучше!»</a:t>
            </a:r>
            <a:endParaRPr lang="ru-RU" b="1" dirty="0">
              <a:solidFill>
                <a:srgbClr val="A50021"/>
              </a:solidFill>
            </a:endParaRPr>
          </a:p>
        </p:txBody>
      </p:sp>
      <p:pic>
        <p:nvPicPr>
          <p:cNvPr id="8" name="Picture 2" descr="C:\Documents and Settings\Администратор\Мои документы\Малка А.В\ПЕДАГОГИ Центр Павловского\Педагоги\Вдадимирова С.И.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980728"/>
            <a:ext cx="2643206" cy="3296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611560" y="4365104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alibri" pitchFamily="34" charset="0"/>
                <a:cs typeface="Calibri" pitchFamily="34" charset="0"/>
              </a:rPr>
              <a:t>Руководитель проекта «ЭКОВОЛОНТЁР»  </a:t>
            </a:r>
          </a:p>
          <a:p>
            <a:pPr algn="ctr"/>
            <a:r>
              <a:rPr lang="ru-RU" b="1" dirty="0" smtClean="0">
                <a:latin typeface="Calibri" pitchFamily="34" charset="0"/>
                <a:cs typeface="Calibri" pitchFamily="34" charset="0"/>
              </a:rPr>
              <a:t>Владимирова </a:t>
            </a:r>
          </a:p>
          <a:p>
            <a:pPr algn="ctr"/>
            <a:r>
              <a:rPr lang="ru-RU" b="1" dirty="0" smtClean="0">
                <a:latin typeface="Calibri" pitchFamily="34" charset="0"/>
                <a:cs typeface="Calibri" pitchFamily="34" charset="0"/>
              </a:rPr>
              <a:t>Светлана Ильинична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1340768"/>
            <a:ext cx="381642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Цель проекта:</a:t>
            </a:r>
            <a:r>
              <a:rPr lang="ru-RU" sz="2000" dirty="0" smtClean="0"/>
              <a:t> вовлечение детей и молодёжи в общественно полезный труд направленный на изучение  окружающей среды , защиту природы, благоустройство территории, пропаганду экологической грамотности.</a:t>
            </a:r>
          </a:p>
          <a:p>
            <a:pPr algn="just"/>
            <a:r>
              <a:rPr lang="ru-RU" sz="2000" dirty="0" smtClean="0"/>
              <a:t>Участники движения «</a:t>
            </a:r>
            <a:r>
              <a:rPr lang="ru-RU" sz="2000" dirty="0" err="1" smtClean="0"/>
              <a:t>Эковолонтёр</a:t>
            </a:r>
            <a:r>
              <a:rPr lang="ru-RU" sz="2000" dirty="0" smtClean="0"/>
              <a:t>» - ребята в возрасте от 10 до 17 лет.</a:t>
            </a:r>
          </a:p>
          <a:p>
            <a:pPr algn="just"/>
            <a:r>
              <a:rPr lang="ru-RU" sz="2000" b="1" dirty="0" smtClean="0"/>
              <a:t>Результаты реализации проекта</a:t>
            </a:r>
          </a:p>
          <a:p>
            <a:pPr algn="just"/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1592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93" y="0"/>
            <a:ext cx="9144793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6478" y="1326996"/>
            <a:ext cx="873140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научного эко проекта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ООПТ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областного значения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Вулканический пепел у села Горелка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2019-2022гг.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55583" y="3742746"/>
            <a:ext cx="48211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выполнили: Киселёв Илья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8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Меркулов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Артём,8кл.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Лукьянов Егор,10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Жидких Данила, 10кл.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Стерликов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Глеб, 10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Руководитель: Владимирова Светлана                                                     Ильинична,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66369" y="6074017"/>
            <a:ext cx="449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Воронежская область</a:t>
            </a:r>
          </a:p>
          <a:p>
            <a:r>
              <a:rPr lang="ru-RU" sz="2000" b="1" dirty="0">
                <a:cs typeface="Times New Roman" panose="02020603050405020304" pitchFamily="18" charset="0"/>
              </a:rPr>
              <a:t>г. Борисоглебск, </a:t>
            </a:r>
            <a:r>
              <a:rPr lang="ru-RU" sz="2000" b="1" dirty="0" smtClean="0">
                <a:cs typeface="Times New Roman" panose="02020603050405020304" pitchFamily="18" charset="0"/>
              </a:rPr>
              <a:t>2022</a:t>
            </a:r>
            <a:endParaRPr lang="ru-RU" sz="2000" b="1" dirty="0"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435775A-491D-4733-9CA8-61662580A60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654" y="2921620"/>
            <a:ext cx="3013831" cy="35190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CFB33DC-3AB0-4D55-99C4-A54BC4026B72}"/>
              </a:ext>
            </a:extLst>
          </p:cNvPr>
          <p:cNvSpPr txBox="1"/>
          <p:nvPr/>
        </p:nvSpPr>
        <p:spPr>
          <a:xfrm>
            <a:off x="167268" y="199054"/>
            <a:ext cx="88429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МБУДО БЦВР БГО структурное подразделение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«Учебно-исследовательский экологический центр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им.Е.Н.Павловского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2600426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2202"/>
            <a:ext cx="914479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5221" y="4644504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350" dirty="0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40E40CC-2169-4EC0-9E8E-3CB83E869899}"/>
              </a:ext>
            </a:extLst>
          </p:cNvPr>
          <p:cNvSpPr txBox="1"/>
          <p:nvPr/>
        </p:nvSpPr>
        <p:spPr>
          <a:xfrm>
            <a:off x="0" y="3520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414141"/>
                </a:solidFill>
                <a:latin typeface="Calibri" pitchFamily="34" charset="0"/>
                <a:ea typeface="Times New Roman" panose="02020603050405020304" pitchFamily="18" charset="0"/>
                <a:cs typeface="Calibri" pitchFamily="34" charset="0"/>
              </a:rPr>
              <a:t>Достигнутые результаты</a:t>
            </a:r>
          </a:p>
          <a:p>
            <a:pPr algn="ctr"/>
            <a:r>
              <a:rPr lang="ru-RU" sz="2000" b="1" i="1" dirty="0">
                <a:solidFill>
                  <a:srgbClr val="414141"/>
                </a:solidFill>
                <a:latin typeface="Calibri" pitchFamily="34" charset="0"/>
                <a:ea typeface="Times New Roman" panose="02020603050405020304" pitchFamily="18" charset="0"/>
                <a:cs typeface="Calibri" pitchFamily="34" charset="0"/>
              </a:rPr>
              <a:t>Проведены энтомологические исследования </a:t>
            </a:r>
            <a:endParaRPr lang="ru-RU" sz="2000" b="1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C:\Users\Светлана\Desktop\Экопатруль\IMG_9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429658" y="1553378"/>
            <a:ext cx="5635127" cy="418090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5842" name="Picture 2" descr="C:\Users\Светлана\Desktop\Экопатруль\IMG_983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7277" y="793214"/>
            <a:ext cx="3195205" cy="606478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6202496"/>
            <a:ext cx="5288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cs typeface="Times New Roman" pitchFamily="18" charset="0"/>
              </a:rPr>
              <a:t>Размещение информации на платформе</a:t>
            </a:r>
            <a:r>
              <a:rPr lang="ru-RU" b="1" dirty="0"/>
              <a:t> «</a:t>
            </a:r>
            <a:r>
              <a:rPr lang="ru-RU" b="1" dirty="0" err="1"/>
              <a:t>iNaturalist</a:t>
            </a:r>
            <a:r>
              <a:rPr lang="ru-RU" b="1" dirty="0"/>
              <a:t>»,</a:t>
            </a:r>
            <a:r>
              <a:rPr lang="ru-RU" b="1" i="1" dirty="0">
                <a:cs typeface="Times New Roman" pitchFamily="18" charset="0"/>
              </a:rPr>
              <a:t>, апрель 2021г. Фото </a:t>
            </a:r>
            <a:r>
              <a:rPr lang="ru-RU" b="1" i="1" dirty="0" err="1">
                <a:cs typeface="Times New Roman" pitchFamily="18" charset="0"/>
              </a:rPr>
              <a:t>Стерликова</a:t>
            </a:r>
            <a:r>
              <a:rPr lang="ru-RU" b="1" i="1" dirty="0">
                <a:cs typeface="Times New Roman" pitchFamily="18" charset="0"/>
              </a:rPr>
              <a:t> Г.</a:t>
            </a:r>
          </a:p>
        </p:txBody>
      </p:sp>
    </p:spTree>
    <p:extLst>
      <p:ext uri="{BB962C8B-B14F-4D97-AF65-F5344CB8AC3E}">
        <p14:creationId xmlns="" xmlns:p14="http://schemas.microsoft.com/office/powerpoint/2010/main" val="2424508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78" y="440674"/>
            <a:ext cx="9144793" cy="64173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1219" y="3238209"/>
            <a:ext cx="342930" cy="29263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3ACE3A1-6DC7-406D-9980-89D4542BFAA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77928" y="1"/>
            <a:ext cx="3966071" cy="332709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781320" y="3305060"/>
            <a:ext cx="4362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err="1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Севчук</a:t>
            </a:r>
            <a:r>
              <a:rPr lang="ru-RU" b="1" i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Сервилла</a:t>
            </a:r>
            <a:r>
              <a:rPr lang="ru-RU" b="1" i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- </a:t>
            </a:r>
            <a:r>
              <a:rPr lang="en-US" b="1" i="1" dirty="0" err="1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Onconotus</a:t>
            </a:r>
            <a:r>
              <a:rPr lang="en-US" b="1" i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b="1" i="1" dirty="0" err="1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servillei</a:t>
            </a:r>
            <a:r>
              <a:rPr lang="en-US" b="1" i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Fischer von Waldheim, 1846</a:t>
            </a:r>
            <a:r>
              <a:rPr lang="ru-RU" b="1" i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, фото </a:t>
            </a:r>
            <a:r>
              <a:rPr lang="ru-RU" b="1" i="1" dirty="0" err="1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Стерликова</a:t>
            </a:r>
            <a:r>
              <a:rPr lang="ru-RU" b="1" i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Г, 2020</a:t>
            </a:r>
            <a:r>
              <a:rPr lang="en-US" b="1" i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337" name="Picture 1" descr="C:\Users\Светлана\Desktop\Экопатруль\IMG-20210417-WA00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891489" cy="676466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339" name="Picture 3" descr="C:\Users\Светлана\Desktop\Экопатруль\IMG_97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89802" y="4218832"/>
            <a:ext cx="3911827" cy="228112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192357" y="6477918"/>
            <a:ext cx="69516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майка обыкновенная </a:t>
            </a:r>
            <a:r>
              <a:rPr lang="en-US" b="1" i="1" dirty="0" err="1"/>
              <a:t>Meloe</a:t>
            </a:r>
            <a:r>
              <a:rPr lang="en-US" b="1" i="1" dirty="0"/>
              <a:t> </a:t>
            </a:r>
            <a:r>
              <a:rPr lang="en-US" b="1" i="1" dirty="0" err="1"/>
              <a:t>proscarabaeus</a:t>
            </a:r>
            <a:r>
              <a:rPr lang="en-US" b="1" i="1" dirty="0"/>
              <a:t> Linnaeus, 1758</a:t>
            </a:r>
            <a:endParaRPr lang="ru-RU" b="1" i="1" dirty="0"/>
          </a:p>
        </p:txBody>
      </p:sp>
    </p:spTree>
    <p:extLst>
      <p:ext uri="{BB962C8B-B14F-4D97-AF65-F5344CB8AC3E}">
        <p14:creationId xmlns="" xmlns:p14="http://schemas.microsoft.com/office/powerpoint/2010/main" val="51386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4464496" cy="12241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116632"/>
            <a:ext cx="4392488" cy="6552728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b="1" i="1" dirty="0" smtClean="0">
                <a:solidFill>
                  <a:schemeClr val="tx1"/>
                </a:solidFill>
              </a:rPr>
              <a:t>Владимирова</a:t>
            </a:r>
            <a:r>
              <a:rPr lang="en-US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 Светлана </a:t>
            </a:r>
            <a:r>
              <a:rPr lang="en-US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Ильинична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Награждена: 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нагрудным знаком 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«Почётный работник общего образования Российской Федерации»;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Ведомственным знаком 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«Педагог-наставник лауреата премии по поддержки талантливой молодежи». 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 педагог дополнительного образования Борисоглебского центра внешкольной работы (Воронежская область), ВКК,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Специальность – преподаватель географии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член Всероссийской  общественной организации  «Русское географическое общество»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В профессии почти 40 лет</a:t>
            </a:r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43924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Светлана\Desktop\Арктур 2023\IMG_20211205_1617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40768"/>
            <a:ext cx="3978442" cy="53045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92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" y="0"/>
            <a:ext cx="914479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C638276-2361-4D1C-98B5-B922BEF0BFE7}"/>
              </a:ext>
            </a:extLst>
          </p:cNvPr>
          <p:cNvSpPr txBox="1"/>
          <p:nvPr/>
        </p:nvSpPr>
        <p:spPr>
          <a:xfrm>
            <a:off x="1298880" y="76159"/>
            <a:ext cx="6604552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100" b="1" dirty="0">
                <a:solidFill>
                  <a:srgbClr val="4141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Ссылки и копии публикаций в СМИ о проекте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F9E9BE1-07CB-4F96-A142-11B6783EC65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52538"/>
            <a:ext cx="2886420" cy="32054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02366EB-EA83-4E81-826F-FD29DCA603D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583" y="616945"/>
            <a:ext cx="2471009" cy="3051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E40F5B9-EED1-4ED9-80C3-740CA298A0F6}"/>
              </a:ext>
            </a:extLst>
          </p:cNvPr>
          <p:cNvSpPr txBox="1"/>
          <p:nvPr/>
        </p:nvSpPr>
        <p:spPr>
          <a:xfrm>
            <a:off x="2919470" y="738131"/>
            <a:ext cx="62245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Calibri" pitchFamily="34" charset="0"/>
                <a:cs typeface="Calibri" pitchFamily="34" charset="0"/>
              </a:rPr>
              <a:t>Материалы об исследовании ООПТ</a:t>
            </a:r>
          </a:p>
          <a:p>
            <a:r>
              <a:rPr lang="ru-RU" sz="2000" b="1" i="1" dirty="0">
                <a:latin typeface="Calibri" pitchFamily="34" charset="0"/>
                <a:cs typeface="Calibri" pitchFamily="34" charset="0"/>
              </a:rPr>
              <a:t> в районной газете «Борисоглебский вестник», на сайте Воронежского отделения РГО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A863315A-4A07-4ADA-9283-916085FCC14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16424" r="-196" b="5701"/>
          <a:stretch/>
        </p:blipFill>
        <p:spPr>
          <a:xfrm>
            <a:off x="2853370" y="1839817"/>
            <a:ext cx="5971142" cy="40694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11419CC-B9B1-4E03-A8EB-B3B0A2BD748E}"/>
              </a:ext>
            </a:extLst>
          </p:cNvPr>
          <p:cNvSpPr txBox="1"/>
          <p:nvPr/>
        </p:nvSpPr>
        <p:spPr>
          <a:xfrm>
            <a:off x="3150824" y="6135510"/>
            <a:ext cx="5993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опубликованы на сайте РГО 25 августа 2020г</a:t>
            </a:r>
          </a:p>
        </p:txBody>
      </p:sp>
    </p:spTree>
    <p:extLst>
      <p:ext uri="{BB962C8B-B14F-4D97-AF65-F5344CB8AC3E}">
        <p14:creationId xmlns="" xmlns:p14="http://schemas.microsoft.com/office/powerpoint/2010/main" val="4221430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" y="0"/>
            <a:ext cx="9144396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F18EC237-6534-4955-8D92-71C3F606F30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281" y="57908"/>
            <a:ext cx="5402391" cy="33710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29FE92E-D25B-4E15-9E27-BD1DEF89CC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837" y="-47890"/>
            <a:ext cx="2538034" cy="33840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C89A85E-F96A-4E78-92E7-3836CA8D7F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80" y="3311912"/>
            <a:ext cx="2425391" cy="323385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69B4611-6836-43F3-B6F4-45873C88C43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60030" y="3355895"/>
            <a:ext cx="3365284" cy="158509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29A774D-2633-41B9-A806-12D2A16D9164}"/>
              </a:ext>
            </a:extLst>
          </p:cNvPr>
          <p:cNvSpPr txBox="1"/>
          <p:nvPr/>
        </p:nvSpPr>
        <p:spPr>
          <a:xfrm>
            <a:off x="3179298" y="4940992"/>
            <a:ext cx="578183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в соц. сети «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https://vk.com/mkrgo36?w=wall-129783447_1897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в «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</a:p>
          <a:p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https://www.youtube.com/watch?v=a8KOvqM28ws&amp;feature=youtu.be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4775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0072" y="188641"/>
            <a:ext cx="3744416" cy="122413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7304856" cy="3024336"/>
          </a:xfrm>
        </p:spPr>
        <p:txBody>
          <a:bodyPr/>
          <a:lstStyle/>
          <a:p>
            <a:r>
              <a:rPr lang="ru-RU" dirty="0" smtClean="0"/>
              <a:t>Подзаголовок слайда</a:t>
            </a:r>
            <a:endParaRPr lang="ru-RU" dirty="0"/>
          </a:p>
        </p:txBody>
      </p:sp>
      <p:pic>
        <p:nvPicPr>
          <p:cNvPr id="5" name="Рисунок 4" descr="https://sun9-60.userapi.com/impg/aftlH_ajIY5mdJjZxvEFrVQY6KDEkpa7_EaBew/AAONv3OjPog.jpg?size=1280x628&amp;quality=96&amp;sign=9469edc6213417f21e404f4e7017c302&amp;c_uniq_tag=e-k1kwzgf9uAk0JD0CiW3YH8fQmHzYP4Cj6GVXTsyFc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0"/>
            <a:ext cx="309634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zapovednik-khakassky.ru/wp-content/uploads/2019/06/Vserossiyskiy-konkurs-realizovannyih-proektov---Zapovednyie-ostrova-Rossii-2019--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327687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zapovednik-khakassky.ru/wp-content/uploads/2017/09/Partneryi-Mezhdunarodnogo-sleta.jpg"/>
          <p:cNvPicPr/>
          <p:nvPr/>
        </p:nvPicPr>
        <p:blipFill>
          <a:blip r:embed="rId4" cstate="print"/>
          <a:srcRect l="4856" t="7975" r="6876" b="5252"/>
          <a:stretch>
            <a:fillRect/>
          </a:stretch>
        </p:blipFill>
        <p:spPr bwMode="auto">
          <a:xfrm>
            <a:off x="323528" y="3717032"/>
            <a:ext cx="331236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tzcard.ru/wp-content/uploads/2019/09/%D1%81%D0%BB%D1%91%D1%82-%D0%BA%D0%B0%D1%80%D1%82%D0%B0-%D0%B3%D0%BE%D1%81%D1%82%D1%8F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556792"/>
            <a:ext cx="489654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sun9-44.userapi.com/impg/aoaqIlFJHru5WPdkwt6-0aQzxSxsmjqJx5qftQ/COH4qY6dHc8.jpg?size=604x315&amp;quality=95&amp;sign=7774a0dc6dbc5bd9fccb372ab4b7e5cf&amp;type=album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3717032"/>
            <a:ext cx="489654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zhirnovsk-cdt.ucoz.ru/_tbkp/logotip_konkursa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0"/>
            <a:ext cx="446449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92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260648"/>
            <a:ext cx="4392488" cy="1440160"/>
          </a:xfrm>
        </p:spPr>
        <p:txBody>
          <a:bodyPr>
            <a:normAutofit fontScale="90000"/>
          </a:bodyPr>
          <a:lstStyle/>
          <a:p>
            <a:r>
              <a:rPr lang="ru-RU" sz="2200" b="1" i="1" dirty="0" smtClean="0"/>
              <a:t>Участие в мероприятиях «</a:t>
            </a:r>
            <a:r>
              <a:rPr lang="ru-RU" sz="2200" b="1" i="1" dirty="0" err="1" smtClean="0"/>
              <a:t>Экософия</a:t>
            </a:r>
            <a:r>
              <a:rPr lang="ru-RU" sz="2200" b="1" i="1" dirty="0" smtClean="0"/>
              <a:t>» – проект президентской платформы </a:t>
            </a:r>
            <a:br>
              <a:rPr lang="ru-RU" sz="2200" b="1" i="1" dirty="0" smtClean="0"/>
            </a:br>
            <a:r>
              <a:rPr lang="ru-RU" sz="2200" b="1" i="1" dirty="0" smtClean="0"/>
              <a:t>«Россия страна возможностей»</a:t>
            </a:r>
            <a:br>
              <a:rPr lang="ru-RU" sz="2200" b="1" i="1" dirty="0" smtClean="0"/>
            </a:b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dirty="0" smtClean="0"/>
              <a:t>Заголовок слайда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216024" cy="72008"/>
          </a:xfrm>
        </p:spPr>
        <p:txBody>
          <a:bodyPr>
            <a:normAutofit fontScale="25000" lnSpcReduction="20000"/>
          </a:bodyPr>
          <a:lstStyle/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Светлана\Desktop\Осень 2022\Калуга 2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3960440" cy="2638643"/>
          </a:xfrm>
          <a:prstGeom prst="rect">
            <a:avLst/>
          </a:prstGeom>
          <a:noFill/>
        </p:spPr>
      </p:pic>
      <p:pic>
        <p:nvPicPr>
          <p:cNvPr id="6" name="Рисунок 5" descr="http://zhirnovsk-cdt.ucoz.ru/_tbkp/logotip_konkurs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446449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268760"/>
            <a:ext cx="41044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Светлана\Desktop\Осень 2022\Слёт ДЗО 2022\Выступление перед руководителями ДЗО 20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4077072"/>
            <a:ext cx="5472608" cy="260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92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114300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 </a:t>
            </a:r>
            <a:r>
              <a:rPr lang="ru-RU" sz="2200" b="1" i="1" dirty="0" smtClean="0"/>
              <a:t>Проект№5 </a:t>
            </a:r>
            <a:br>
              <a:rPr lang="ru-RU" sz="2200" b="1" i="1" dirty="0" smtClean="0"/>
            </a:br>
            <a:r>
              <a:rPr lang="ru-RU" sz="2200" b="1" i="1" dirty="0" smtClean="0"/>
              <a:t>«Окружная  научная школа</a:t>
            </a:r>
            <a:br>
              <a:rPr lang="ru-RU" sz="2200" b="1" i="1" dirty="0" smtClean="0"/>
            </a:br>
            <a:r>
              <a:rPr lang="ru-RU" sz="2200" b="1" i="1" dirty="0" smtClean="0"/>
              <a:t> «Вуз</a:t>
            </a:r>
            <a:r>
              <a:rPr lang="en-US" sz="2200" b="1" i="1" dirty="0" smtClean="0"/>
              <a:t>-offline</a:t>
            </a:r>
            <a:r>
              <a:rPr lang="ru-RU" sz="2200" b="1" i="1" dirty="0" smtClean="0"/>
              <a:t>»</a:t>
            </a:r>
            <a:r>
              <a:rPr lang="en-US" sz="2200" b="1" i="1" dirty="0" smtClean="0"/>
              <a:t/>
            </a:r>
            <a:br>
              <a:rPr lang="en-US" sz="2200" b="1" i="1" dirty="0" smtClean="0"/>
            </a:br>
            <a:endParaRPr lang="ru-RU" sz="2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506916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создание интерактивной площадки сотрудничества преподавателей высшей школы, научных сотрудников исследовательских центров и обучающихся Борисоглебского городского округа, </a:t>
            </a:r>
            <a:r>
              <a:rPr lang="ru-RU" sz="2000" b="1" i="1" dirty="0" err="1" smtClean="0"/>
              <a:t>профориентационная</a:t>
            </a:r>
            <a:r>
              <a:rPr lang="ru-RU" sz="2000" b="1" i="1" dirty="0" smtClean="0"/>
              <a:t> направленность.</a:t>
            </a:r>
          </a:p>
          <a:p>
            <a:endParaRPr lang="ru-RU" dirty="0"/>
          </a:p>
        </p:txBody>
      </p:sp>
      <p:pic>
        <p:nvPicPr>
          <p:cNvPr id="5" name="Рисунок 4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446449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Светлана\Desktop\ВЕСНА 2023\Весенняя школа 2023\30 марта 2023 Лесной университет\IMG_20230330_1143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852936"/>
            <a:ext cx="2808312" cy="372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Светлана\Desktop\ВЕСНА 2023\Весенняя школа 2023\30 марта 2023 Лесной университет\IMG_20230330_1149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869160"/>
            <a:ext cx="2058071" cy="15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Светлана\Desktop\ВЕСНА 2023\Весенняя школа 2023\30 марта 2023 Лесной университет\IMG_20230330_10435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068960"/>
            <a:ext cx="2035037" cy="1526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Светлана\Desktop\ВЕСНА 2023\Весенняя школа 2023\29.марта 2023 геологи\IMG-20230329-WA004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996952"/>
            <a:ext cx="266429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88640"/>
            <a:ext cx="4176464" cy="936104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Погружение в мир профессий. Мастер-классы от преподавателей высшей школы</a:t>
            </a:r>
            <a:endParaRPr lang="ru-RU" sz="2000" b="1" i="1" dirty="0"/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446449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C:\Users\Светлана\Desktop\ВЕСНА 2023\Весенняя школа 2023\30 марта 2023 Лесной университет\IMG_20230330_10481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01008"/>
            <a:ext cx="2592288" cy="3085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Светлана\Desktop\ВЕСНА 2023\Весенняя школа 2023\29.марта 2023 геологи\IMG_20230329_1224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196752"/>
            <a:ext cx="2848911" cy="2136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Светлана\Desktop\ВЕСНА 2023\Весенняя школа 2023\29.марта 2023 геологи\IMG_20230329_12320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1196752"/>
            <a:ext cx="2376264" cy="308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Светлана\Desktop\ВЕСНА 2023\Весенняя школа 2023\28 марта 2023 географы\IMG_20230328_11421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1196752"/>
            <a:ext cx="272704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Жесткий диск Центра 4\встреча с преподавателями вуза Владимирова С.И\DSC0144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4365104"/>
            <a:ext cx="3168352" cy="1989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Светлана\Desktop\ВЕСНА 2023\Весенняя школа 2023\30 марта 2023 Лесной университет\IMG_20230330_120314.jpg"/>
          <p:cNvPicPr/>
          <p:nvPr/>
        </p:nvPicPr>
        <p:blipFill>
          <a:blip r:embed="rId8" cstate="print"/>
          <a:srcRect l="28109" t="30659" r="27454" b="20344"/>
          <a:stretch>
            <a:fillRect/>
          </a:stretch>
        </p:blipFill>
        <p:spPr bwMode="auto">
          <a:xfrm>
            <a:off x="6228184" y="4221088"/>
            <a:ext cx="2592288" cy="2266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260648"/>
            <a:ext cx="4608512" cy="1224136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Учитель без учеников, что дуб без желудей </a:t>
            </a:r>
            <a:br>
              <a:rPr lang="ru-RU" sz="2000" b="1" i="1" dirty="0" smtClean="0"/>
            </a:br>
            <a:endParaRPr lang="ru-RU" sz="2000" i="1" dirty="0"/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46449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Google Shape;74;p16"/>
          <p:cNvPicPr preferRelativeResize="0">
            <a:picLocks noGrp="1"/>
          </p:cNvPicPr>
          <p:nvPr>
            <p:ph idx="1"/>
          </p:nvPr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79512" y="1628800"/>
            <a:ext cx="1512168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763688" y="1556792"/>
            <a:ext cx="30243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r>
              <a:rPr lang="ru-RU" b="1" i="1" dirty="0" smtClean="0"/>
              <a:t>Глотов Алексей </a:t>
            </a:r>
          </a:p>
          <a:p>
            <a:pPr marL="457200" indent="-457200" algn="just"/>
            <a:r>
              <a:rPr lang="ru-RU" b="1" i="1" dirty="0" smtClean="0"/>
              <a:t>Закончил Воронежский</a:t>
            </a:r>
          </a:p>
          <a:p>
            <a:pPr marL="457200" indent="-457200" algn="just"/>
            <a:r>
              <a:rPr lang="ru-RU" b="1" i="1" dirty="0" smtClean="0"/>
              <a:t>Государственный</a:t>
            </a:r>
          </a:p>
          <a:p>
            <a:pPr marL="457200" indent="-457200" algn="just"/>
            <a:r>
              <a:rPr lang="ru-RU" b="1" i="1" dirty="0" smtClean="0"/>
              <a:t>университет(</a:t>
            </a:r>
            <a:r>
              <a:rPr lang="ru-RU" b="1" i="1" dirty="0" err="1" smtClean="0"/>
              <a:t>географи</a:t>
            </a:r>
            <a:r>
              <a:rPr lang="ru-RU" b="1" i="1" dirty="0" smtClean="0"/>
              <a:t>,</a:t>
            </a:r>
          </a:p>
          <a:p>
            <a:pPr marL="457200" indent="-457200" algn="just"/>
            <a:r>
              <a:rPr lang="ru-RU" b="1" i="1" dirty="0" err="1" smtClean="0"/>
              <a:t>геоинформатика</a:t>
            </a:r>
            <a:r>
              <a:rPr lang="ru-RU" b="1" i="1" dirty="0" smtClean="0"/>
              <a:t>), 2009г.</a:t>
            </a:r>
          </a:p>
          <a:p>
            <a:pPr marL="457200" indent="-457200" algn="just"/>
            <a:r>
              <a:rPr lang="ru-RU" b="1" i="1" dirty="0" smtClean="0"/>
              <a:t>Кандидат географических</a:t>
            </a:r>
          </a:p>
          <a:p>
            <a:pPr marL="457200" indent="-457200" algn="just"/>
            <a:r>
              <a:rPr lang="ru-RU" b="1" i="1" dirty="0" smtClean="0"/>
              <a:t>наук, 2013 г.</a:t>
            </a:r>
          </a:p>
          <a:p>
            <a:pPr marL="457200" indent="-457200" algn="just"/>
            <a:r>
              <a:rPr lang="ru-RU" b="1" i="1" dirty="0" err="1" smtClean="0"/>
              <a:t>РАНХиГС</a:t>
            </a:r>
            <a:r>
              <a:rPr lang="ru-RU" b="1" i="1" dirty="0" smtClean="0"/>
              <a:t> </a:t>
            </a:r>
            <a:r>
              <a:rPr lang="en-US" b="1" i="1" dirty="0" smtClean="0"/>
              <a:t>MBA CIO</a:t>
            </a:r>
            <a:r>
              <a:rPr lang="ru-RU" b="1" i="1" dirty="0" smtClean="0"/>
              <a:t>, 2020</a:t>
            </a:r>
          </a:p>
          <a:p>
            <a:pPr algn="just"/>
            <a:r>
              <a:rPr lang="ru-RU" b="1" i="1" dirty="0" smtClean="0"/>
              <a:t>сервисов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457200" indent="-457200" algn="just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Содержимое 8" descr="E:\РАБОЧИЙ СТОЛ 2019-2022\ФОТО2020-21\Лукьянов ДЗО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700808"/>
            <a:ext cx="20162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Жесткий диск Центра 4\РГО 2018 - 2 ноября\DSC00929.JPG"/>
          <p:cNvPicPr/>
          <p:nvPr/>
        </p:nvPicPr>
        <p:blipFill>
          <a:blip r:embed="rId5" cstate="print"/>
          <a:srcRect l="19927" t="6349" r="13350"/>
          <a:stretch>
            <a:fillRect/>
          </a:stretch>
        </p:blipFill>
        <p:spPr bwMode="auto">
          <a:xfrm>
            <a:off x="4211960" y="4509120"/>
            <a:ext cx="2808312" cy="207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4293096"/>
            <a:ext cx="417646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/>
              <a:t>Опыт работы:</a:t>
            </a:r>
          </a:p>
          <a:p>
            <a:pPr marL="457200" indent="-457200" algn="just"/>
            <a:r>
              <a:rPr lang="en-US" b="1" i="1" dirty="0" err="1" smtClean="0"/>
              <a:t>Sovzond</a:t>
            </a:r>
            <a:r>
              <a:rPr lang="ru-RU" b="1" i="1" dirty="0" smtClean="0"/>
              <a:t>, Руководитель отдела </a:t>
            </a:r>
          </a:p>
          <a:p>
            <a:pPr marL="457200" indent="-457200" algn="just"/>
            <a:r>
              <a:rPr lang="ru-RU" b="1" i="1" dirty="0" smtClean="0"/>
              <a:t>разработки ГИС, Технический</a:t>
            </a:r>
          </a:p>
          <a:p>
            <a:pPr marL="457200" indent="-457200" algn="just"/>
            <a:r>
              <a:rPr lang="ru-RU" b="1" i="1" dirty="0" smtClean="0"/>
              <a:t>Директор </a:t>
            </a:r>
            <a:r>
              <a:rPr lang="ru-RU" b="1" i="1" dirty="0" err="1" smtClean="0"/>
              <a:t>Транснефть-Технологии</a:t>
            </a:r>
            <a:r>
              <a:rPr lang="ru-RU" b="1" i="1" dirty="0" smtClean="0"/>
              <a:t>, </a:t>
            </a:r>
          </a:p>
          <a:p>
            <a:pPr marL="457200" indent="-457200" algn="just"/>
            <a:r>
              <a:rPr lang="ru-RU" b="1" i="1" dirty="0" smtClean="0"/>
              <a:t>ведущий архитектор</a:t>
            </a:r>
          </a:p>
          <a:p>
            <a:pPr algn="just"/>
            <a:r>
              <a:rPr lang="ru-RU" sz="2000" b="1" i="1" dirty="0" err="1" smtClean="0"/>
              <a:t>Сейчас:</a:t>
            </a:r>
            <a:r>
              <a:rPr lang="ru-RU" b="1" i="1" dirty="0" err="1" smtClean="0"/>
              <a:t>Мультикарта</a:t>
            </a:r>
            <a:r>
              <a:rPr lang="ru-RU" b="1" i="1" dirty="0" smtClean="0"/>
              <a:t> (группа ВТБ), начальник управления </a:t>
            </a:r>
            <a:r>
              <a:rPr lang="ru-RU" b="1" i="1" dirty="0" smtClean="0"/>
              <a:t>инновационных</a:t>
            </a:r>
            <a:r>
              <a:rPr lang="en-US" b="1" i="1" dirty="0" smtClean="0"/>
              <a:t> </a:t>
            </a:r>
            <a:r>
              <a:rPr lang="ru-RU" b="1" i="1" dirty="0" smtClean="0"/>
              <a:t>проектов </a:t>
            </a:r>
            <a:endParaRPr lang="ru-RU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1700808"/>
            <a:ext cx="19442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r>
              <a:rPr lang="ru-RU" b="1" i="1" dirty="0" smtClean="0"/>
              <a:t>Лукьянов Егор,</a:t>
            </a:r>
          </a:p>
          <a:p>
            <a:pPr marL="457200" indent="-457200" algn="just"/>
            <a:r>
              <a:rPr lang="ru-RU" b="1" i="1" dirty="0" smtClean="0"/>
              <a:t>выступление в</a:t>
            </a:r>
          </a:p>
          <a:p>
            <a:pPr marL="457200" indent="-457200" algn="just"/>
            <a:r>
              <a:rPr lang="ru-RU" b="1" i="1" dirty="0" smtClean="0"/>
              <a:t>Общественной палате РФ,</a:t>
            </a:r>
          </a:p>
          <a:p>
            <a:pPr marL="457200" indent="-457200" algn="just"/>
            <a:r>
              <a:rPr lang="ru-RU" b="1" i="1" dirty="0" smtClean="0"/>
              <a:t>научная рота</a:t>
            </a:r>
          </a:p>
          <a:p>
            <a:pPr marL="457200" indent="-457200" algn="just"/>
            <a:r>
              <a:rPr lang="ru-RU" b="1" i="1" dirty="0" smtClean="0"/>
              <a:t>военной Академии</a:t>
            </a:r>
          </a:p>
          <a:p>
            <a:pPr marL="457200" indent="-457200" algn="just"/>
            <a:r>
              <a:rPr lang="ru-RU" b="1" i="1" dirty="0" smtClean="0"/>
              <a:t> </a:t>
            </a:r>
          </a:p>
          <a:p>
            <a:pPr marL="457200" indent="-457200" algn="just"/>
            <a:endParaRPr lang="ru-RU" b="1" i="1" dirty="0" smtClean="0"/>
          </a:p>
          <a:p>
            <a:pPr marL="457200" indent="-457200" algn="just"/>
            <a:r>
              <a:rPr lang="ru-RU" b="1" i="1" dirty="0" err="1" smtClean="0"/>
              <a:t>Содомцева</a:t>
            </a:r>
            <a:endParaRPr lang="ru-RU" b="1" i="1" dirty="0" smtClean="0"/>
          </a:p>
          <a:p>
            <a:pPr marL="457200" indent="-457200" algn="just"/>
            <a:r>
              <a:rPr lang="ru-RU" b="1" i="1" dirty="0" smtClean="0"/>
              <a:t>Анастасия</a:t>
            </a:r>
          </a:p>
          <a:p>
            <a:pPr marL="457200" indent="-457200" algn="just"/>
            <a:r>
              <a:rPr lang="ru-RU" b="1" i="1" dirty="0" smtClean="0"/>
              <a:t>Маликова</a:t>
            </a:r>
          </a:p>
          <a:p>
            <a:pPr marL="457200" indent="-457200" algn="just"/>
            <a:r>
              <a:rPr lang="ru-RU" b="1" i="1" dirty="0" smtClean="0"/>
              <a:t>София -  </a:t>
            </a:r>
          </a:p>
          <a:p>
            <a:pPr marL="457200" indent="-457200" algn="just"/>
            <a:r>
              <a:rPr lang="ru-RU" b="1" i="1" dirty="0" smtClean="0"/>
              <a:t>Экологически</a:t>
            </a:r>
          </a:p>
          <a:p>
            <a:pPr marL="457200" indent="-457200" algn="just"/>
            <a:r>
              <a:rPr lang="ru-RU" b="1" i="1" dirty="0" smtClean="0"/>
              <a:t>Факультет</a:t>
            </a:r>
          </a:p>
          <a:p>
            <a:pPr marL="457200" indent="-457200" algn="just"/>
            <a:r>
              <a:rPr lang="ru-RU" b="1" i="1" dirty="0" err="1" smtClean="0"/>
              <a:t>Тимирязевско</a:t>
            </a:r>
            <a:endParaRPr lang="ru-RU" b="1" i="1" dirty="0" smtClean="0"/>
          </a:p>
          <a:p>
            <a:pPr marL="457200" indent="-457200" algn="just"/>
            <a:r>
              <a:rPr lang="ru-RU" b="1" i="1" dirty="0" smtClean="0"/>
              <a:t>Академии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44016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Спасибо за внимание</a:t>
            </a:r>
            <a:endParaRPr lang="ru-RU" sz="3200" b="1" dirty="0"/>
          </a:p>
        </p:txBody>
      </p:sp>
      <p:pic>
        <p:nvPicPr>
          <p:cNvPr id="4" name="Содержимое 3" descr="C:\Users\Светлана\Desktop\ПОРТФОЛИО  Владимировой С.И\IMG_20230418_134959.jpg"/>
          <p:cNvPicPr>
            <a:picLocks noGrp="1"/>
          </p:cNvPicPr>
          <p:nvPr>
            <p:ph idx="1"/>
          </p:nvPr>
        </p:nvPicPr>
        <p:blipFill>
          <a:blip r:embed="rId2" cstate="print"/>
          <a:srcRect t="9850" r="37838" b="27766"/>
          <a:stretch>
            <a:fillRect/>
          </a:stretch>
        </p:blipFill>
        <p:spPr bwMode="auto">
          <a:xfrm>
            <a:off x="2339752" y="4221088"/>
            <a:ext cx="237626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60032" y="4293096"/>
            <a:ext cx="36724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Контактные данные:</a:t>
            </a:r>
          </a:p>
          <a:p>
            <a:r>
              <a:rPr lang="ru-RU" b="1" dirty="0" smtClean="0"/>
              <a:t> тел. 9081483121</a:t>
            </a:r>
          </a:p>
          <a:p>
            <a:r>
              <a:rPr lang="ru-RU" b="1" dirty="0" err="1" smtClean="0"/>
              <a:t>Эл.почта</a:t>
            </a:r>
            <a:r>
              <a:rPr lang="ru-RU" b="1" dirty="0" smtClean="0"/>
              <a:t> – </a:t>
            </a:r>
            <a:r>
              <a:rPr lang="en-US" b="1" dirty="0" smtClean="0">
                <a:hlinkClick r:id="rId3"/>
              </a:rPr>
              <a:t>vladimirovasi@yandex.ru</a:t>
            </a:r>
            <a:endParaRPr lang="ru-RU" b="1" dirty="0" smtClean="0"/>
          </a:p>
          <a:p>
            <a:r>
              <a:rPr lang="ru-RU" b="1" dirty="0" err="1" smtClean="0"/>
              <a:t>Аккаунт</a:t>
            </a:r>
            <a:r>
              <a:rPr lang="ru-RU" b="1" dirty="0" smtClean="0"/>
              <a:t> </a:t>
            </a:r>
            <a:r>
              <a:rPr lang="ru-RU" b="1" smtClean="0"/>
              <a:t>ВКонтакте</a:t>
            </a:r>
            <a:r>
              <a:rPr lang="ru-RU" b="1" dirty="0" smtClean="0"/>
              <a:t>:</a:t>
            </a:r>
          </a:p>
          <a:p>
            <a:r>
              <a:rPr lang="ru-RU" b="1" dirty="0" smtClean="0"/>
              <a:t>«Варварино научное общество»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Рисунок 68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43924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392488" cy="706090"/>
          </a:xfrm>
        </p:spPr>
        <p:txBody>
          <a:bodyPr>
            <a:noAutofit/>
          </a:bodyPr>
          <a:lstStyle/>
          <a:p>
            <a:r>
              <a:rPr lang="ru-RU" sz="2400" b="1" i="1" dirty="0" smtClean="0"/>
              <a:t>Жизненные приоритеты и установки</a:t>
            </a:r>
            <a:endParaRPr lang="ru-RU" sz="2400" b="1" i="1" dirty="0"/>
          </a:p>
        </p:txBody>
      </p:sp>
      <p:pic>
        <p:nvPicPr>
          <p:cNvPr id="3" name="Picture 3" descr="light_shadow_m"/>
          <p:cNvPicPr>
            <a:picLocks noChangeAspect="1" noChangeArrowheads="1"/>
          </p:cNvPicPr>
          <p:nvPr/>
        </p:nvPicPr>
        <p:blipFill>
          <a:blip r:embed="rId3" cstate="print">
            <a:lum bright="-48000" contrast="-24000"/>
          </a:blip>
          <a:srcRect/>
          <a:stretch>
            <a:fillRect/>
          </a:stretch>
        </p:blipFill>
        <p:spPr bwMode="auto">
          <a:xfrm rot="18481136">
            <a:off x="1345407" y="3628231"/>
            <a:ext cx="3255962" cy="441325"/>
          </a:xfrm>
          <a:prstGeom prst="rect">
            <a:avLst/>
          </a:prstGeom>
          <a:noFill/>
        </p:spPr>
      </p:pic>
      <p:sp>
        <p:nvSpPr>
          <p:cNvPr id="4" name="Freeform 4"/>
          <p:cNvSpPr>
            <a:spLocks/>
          </p:cNvSpPr>
          <p:nvPr/>
        </p:nvSpPr>
        <p:spPr bwMode="gray">
          <a:xfrm>
            <a:off x="1887538" y="2859088"/>
            <a:ext cx="2097087" cy="2016125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Freeform 5"/>
          <p:cNvSpPr>
            <a:spLocks/>
          </p:cNvSpPr>
          <p:nvPr/>
        </p:nvSpPr>
        <p:spPr bwMode="gray">
          <a:xfrm flipH="1">
            <a:off x="4979988" y="2905125"/>
            <a:ext cx="2097087" cy="2016125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4202113" y="2854325"/>
            <a:ext cx="625475" cy="2103438"/>
            <a:chOff x="2687" y="1542"/>
            <a:chExt cx="398" cy="1542"/>
          </a:xfrm>
        </p:grpSpPr>
        <p:sp>
          <p:nvSpPr>
            <p:cNvPr id="7" name="Freeform 7"/>
            <p:cNvSpPr>
              <a:spLocks/>
            </p:cNvSpPr>
            <p:nvPr/>
          </p:nvSpPr>
          <p:spPr bwMode="gray">
            <a:xfrm>
              <a:off x="2687" y="1542"/>
              <a:ext cx="398" cy="1542"/>
            </a:xfrm>
            <a:custGeom>
              <a:avLst/>
              <a:gdLst/>
              <a:ahLst/>
              <a:cxnLst>
                <a:cxn ang="0">
                  <a:pos x="229" y="318"/>
                </a:cxn>
                <a:cxn ang="0">
                  <a:pos x="80" y="240"/>
                </a:cxn>
                <a:cxn ang="0">
                  <a:pos x="10" y="1542"/>
                </a:cxn>
                <a:cxn ang="0">
                  <a:pos x="362" y="1525"/>
                </a:cxn>
                <a:cxn ang="0">
                  <a:pos x="229" y="318"/>
                </a:cxn>
              </a:cxnLst>
              <a:rect l="0" t="0" r="r" b="b"/>
              <a:pathLst>
                <a:path w="398" h="1542">
                  <a:moveTo>
                    <a:pt x="229" y="318"/>
                  </a:moveTo>
                  <a:cubicBezTo>
                    <a:pt x="169" y="114"/>
                    <a:pt x="110" y="0"/>
                    <a:pt x="80" y="240"/>
                  </a:cubicBezTo>
                  <a:cubicBezTo>
                    <a:pt x="50" y="480"/>
                    <a:pt x="0" y="1379"/>
                    <a:pt x="10" y="1542"/>
                  </a:cubicBezTo>
                  <a:lnTo>
                    <a:pt x="362" y="1525"/>
                  </a:lnTo>
                  <a:cubicBezTo>
                    <a:pt x="398" y="1321"/>
                    <a:pt x="289" y="522"/>
                    <a:pt x="229" y="318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gray">
            <a:xfrm>
              <a:off x="2811" y="1889"/>
              <a:ext cx="34" cy="562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34" y="241"/>
                </a:cxn>
                <a:cxn ang="0">
                  <a:pos x="19" y="562"/>
                </a:cxn>
                <a:cxn ang="0">
                  <a:pos x="2" y="233"/>
                </a:cxn>
                <a:cxn ang="0">
                  <a:pos x="9" y="1"/>
                </a:cxn>
              </a:cxnLst>
              <a:rect l="0" t="0" r="r" b="b"/>
              <a:pathLst>
                <a:path w="34" h="562">
                  <a:moveTo>
                    <a:pt x="9" y="1"/>
                  </a:moveTo>
                  <a:cubicBezTo>
                    <a:pt x="14" y="2"/>
                    <a:pt x="32" y="148"/>
                    <a:pt x="34" y="241"/>
                  </a:cubicBezTo>
                  <a:cubicBezTo>
                    <a:pt x="29" y="338"/>
                    <a:pt x="14" y="562"/>
                    <a:pt x="19" y="562"/>
                  </a:cubicBezTo>
                  <a:cubicBezTo>
                    <a:pt x="13" y="561"/>
                    <a:pt x="4" y="326"/>
                    <a:pt x="2" y="233"/>
                  </a:cubicBezTo>
                  <a:cubicBezTo>
                    <a:pt x="0" y="140"/>
                    <a:pt x="4" y="0"/>
                    <a:pt x="9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50000">
                  <a:schemeClr val="tx1"/>
                </a:gs>
                <a:gs pos="100000">
                  <a:srgbClr val="B2B2B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" name="Freeform 9"/>
          <p:cNvSpPr>
            <a:spLocks/>
          </p:cNvSpPr>
          <p:nvPr/>
        </p:nvSpPr>
        <p:spPr bwMode="gray">
          <a:xfrm>
            <a:off x="2386013" y="3089275"/>
            <a:ext cx="587375" cy="741363"/>
          </a:xfrm>
          <a:custGeom>
            <a:avLst/>
            <a:gdLst/>
            <a:ahLst/>
            <a:cxnLst>
              <a:cxn ang="0">
                <a:pos x="154" y="241"/>
              </a:cxn>
              <a:cxn ang="0">
                <a:pos x="366" y="9"/>
              </a:cxn>
              <a:cxn ang="0">
                <a:pos x="165" y="293"/>
              </a:cxn>
              <a:cxn ang="0">
                <a:pos x="60" y="507"/>
              </a:cxn>
              <a:cxn ang="0">
                <a:pos x="0" y="543"/>
              </a:cxn>
              <a:cxn ang="0">
                <a:pos x="154" y="241"/>
              </a:cxn>
            </a:cxnLst>
            <a:rect l="0" t="0" r="r" b="b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>
                  <a:alpha val="70000"/>
                </a:schemeClr>
              </a:gs>
              <a:gs pos="100000">
                <a:srgbClr val="B2B2B2"/>
              </a:gs>
            </a:gsLst>
            <a:path path="rect">
              <a:fillToRect l="50000" t="50000" r="50000" b="50000"/>
            </a:path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Freeform 10"/>
          <p:cNvSpPr>
            <a:spLocks/>
          </p:cNvSpPr>
          <p:nvPr/>
        </p:nvSpPr>
        <p:spPr bwMode="gray">
          <a:xfrm flipH="1">
            <a:off x="5995988" y="3205163"/>
            <a:ext cx="530225" cy="560387"/>
          </a:xfrm>
          <a:custGeom>
            <a:avLst/>
            <a:gdLst/>
            <a:ahLst/>
            <a:cxnLst>
              <a:cxn ang="0">
                <a:pos x="154" y="241"/>
              </a:cxn>
              <a:cxn ang="0">
                <a:pos x="366" y="9"/>
              </a:cxn>
              <a:cxn ang="0">
                <a:pos x="165" y="293"/>
              </a:cxn>
              <a:cxn ang="0">
                <a:pos x="60" y="507"/>
              </a:cxn>
              <a:cxn ang="0">
                <a:pos x="0" y="543"/>
              </a:cxn>
              <a:cxn ang="0">
                <a:pos x="154" y="241"/>
              </a:cxn>
            </a:cxnLst>
            <a:rect l="0" t="0" r="r" b="b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rgbClr val="B2B2B2"/>
              </a:gs>
            </a:gsLst>
            <a:path path="rect">
              <a:fillToRect l="50000" t="50000" r="50000" b="50000"/>
            </a:path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gray">
          <a:xfrm>
            <a:off x="990600" y="4256088"/>
            <a:ext cx="1749425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gray">
          <a:xfrm>
            <a:off x="1065213" y="4335463"/>
            <a:ext cx="1595437" cy="1582737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" name="Picture 13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122363" y="4392613"/>
            <a:ext cx="1492250" cy="1457325"/>
          </a:xfrm>
          <a:prstGeom prst="rect">
            <a:avLst/>
          </a:prstGeom>
          <a:noFill/>
        </p:spPr>
      </p:pic>
      <p:sp>
        <p:nvSpPr>
          <p:cNvPr id="14" name="Oval 14"/>
          <p:cNvSpPr>
            <a:spLocks noChangeArrowheads="1"/>
          </p:cNvSpPr>
          <p:nvPr/>
        </p:nvSpPr>
        <p:spPr bwMode="gray">
          <a:xfrm>
            <a:off x="1122363" y="4392613"/>
            <a:ext cx="1482725" cy="1460500"/>
          </a:xfrm>
          <a:prstGeom prst="ellipse">
            <a:avLst/>
          </a:prstGeom>
          <a:gradFill rotWithShape="1">
            <a:gsLst>
              <a:gs pos="0">
                <a:srgbClr val="FFFF99">
                  <a:gamma/>
                  <a:shade val="26275"/>
                  <a:invGamma/>
                  <a:alpha val="89999"/>
                </a:srgbClr>
              </a:gs>
              <a:gs pos="50000">
                <a:srgbClr val="FFFF99">
                  <a:alpha val="45000"/>
                </a:srgbClr>
              </a:gs>
              <a:gs pos="100000">
                <a:srgbClr val="FFFF99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Freeform 15"/>
          <p:cNvSpPr>
            <a:spLocks/>
          </p:cNvSpPr>
          <p:nvPr/>
        </p:nvSpPr>
        <p:spPr bwMode="gray">
          <a:xfrm>
            <a:off x="1274763" y="4421188"/>
            <a:ext cx="1165225" cy="5080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9"/>
                </a:srgb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gray">
          <a:xfrm>
            <a:off x="6083300" y="4256088"/>
            <a:ext cx="1747838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gray">
          <a:xfrm>
            <a:off x="6156325" y="4335463"/>
            <a:ext cx="1597025" cy="1582737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8" name="Picture 18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6215063" y="4392613"/>
            <a:ext cx="1490662" cy="1457325"/>
          </a:xfrm>
          <a:prstGeom prst="rect">
            <a:avLst/>
          </a:prstGeom>
          <a:noFill/>
        </p:spPr>
      </p:pic>
      <p:sp>
        <p:nvSpPr>
          <p:cNvPr id="19" name="Oval 19"/>
          <p:cNvSpPr>
            <a:spLocks noChangeArrowheads="1"/>
          </p:cNvSpPr>
          <p:nvPr/>
        </p:nvSpPr>
        <p:spPr bwMode="gray">
          <a:xfrm>
            <a:off x="6215063" y="4392613"/>
            <a:ext cx="1481137" cy="1460500"/>
          </a:xfrm>
          <a:prstGeom prst="ellipse">
            <a:avLst/>
          </a:prstGeom>
          <a:gradFill rotWithShape="1">
            <a:gsLst>
              <a:gs pos="0">
                <a:srgbClr val="CCCCFF">
                  <a:gamma/>
                  <a:shade val="26275"/>
                  <a:invGamma/>
                  <a:alpha val="89999"/>
                </a:srgbClr>
              </a:gs>
              <a:gs pos="50000">
                <a:srgbClr val="CCCCFF">
                  <a:alpha val="45000"/>
                </a:srgbClr>
              </a:gs>
              <a:gs pos="100000">
                <a:srgbClr val="CCCC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Freeform 20"/>
          <p:cNvSpPr>
            <a:spLocks/>
          </p:cNvSpPr>
          <p:nvPr/>
        </p:nvSpPr>
        <p:spPr bwMode="gray">
          <a:xfrm>
            <a:off x="6367463" y="4421188"/>
            <a:ext cx="1163637" cy="5080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FF">
                  <a:alpha val="17999"/>
                </a:srgb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" name="Group 21"/>
          <p:cNvGrpSpPr>
            <a:grpSpLocks/>
          </p:cNvGrpSpPr>
          <p:nvPr/>
        </p:nvGrpSpPr>
        <p:grpSpPr bwMode="auto">
          <a:xfrm rot="-1297425" flipH="1" flipV="1">
            <a:off x="6327775" y="5532438"/>
            <a:ext cx="1293813" cy="309562"/>
            <a:chOff x="2532" y="1051"/>
            <a:chExt cx="893" cy="246"/>
          </a:xfrm>
        </p:grpSpPr>
        <p:grpSp>
          <p:nvGrpSpPr>
            <p:cNvPr id="22" name="Group 22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8" name="AutoShape 2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" name="AutoShape 2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" name="AutoShape 2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" name="AutoShape 2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3" name="Group 27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4" name="AutoShape 2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AutoShape 2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" name="AutoShape 3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" name="AutoShape 3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2" name="Oval 32"/>
          <p:cNvSpPr>
            <a:spLocks noChangeArrowheads="1"/>
          </p:cNvSpPr>
          <p:nvPr/>
        </p:nvSpPr>
        <p:spPr bwMode="gray">
          <a:xfrm>
            <a:off x="3611563" y="4256088"/>
            <a:ext cx="1747837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gray">
          <a:xfrm>
            <a:off x="3684588" y="4335463"/>
            <a:ext cx="1597025" cy="1582737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4" name="Picture 34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3743325" y="4392613"/>
            <a:ext cx="1490663" cy="1457325"/>
          </a:xfrm>
          <a:prstGeom prst="rect">
            <a:avLst/>
          </a:prstGeom>
          <a:noFill/>
        </p:spPr>
      </p:pic>
      <p:sp>
        <p:nvSpPr>
          <p:cNvPr id="35" name="Oval 35"/>
          <p:cNvSpPr>
            <a:spLocks noChangeArrowheads="1"/>
          </p:cNvSpPr>
          <p:nvPr/>
        </p:nvSpPr>
        <p:spPr bwMode="gray">
          <a:xfrm>
            <a:off x="3743325" y="4392613"/>
            <a:ext cx="1481138" cy="1460500"/>
          </a:xfrm>
          <a:prstGeom prst="ellipse">
            <a:avLst/>
          </a:prstGeom>
          <a:gradFill rotWithShape="1">
            <a:gsLst>
              <a:gs pos="0">
                <a:srgbClr val="99FFCC">
                  <a:gamma/>
                  <a:shade val="26275"/>
                  <a:invGamma/>
                  <a:alpha val="89999"/>
                </a:srgbClr>
              </a:gs>
              <a:gs pos="50000">
                <a:srgbClr val="99FFCC">
                  <a:alpha val="45000"/>
                </a:srgbClr>
              </a:gs>
              <a:gs pos="100000">
                <a:srgbClr val="99FFCC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Freeform 36"/>
          <p:cNvSpPr>
            <a:spLocks/>
          </p:cNvSpPr>
          <p:nvPr/>
        </p:nvSpPr>
        <p:spPr bwMode="gray">
          <a:xfrm>
            <a:off x="3895725" y="4421188"/>
            <a:ext cx="1163638" cy="5080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99FFCC">
                  <a:alpha val="17999"/>
                </a:srgb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7" name="Group 37"/>
          <p:cNvGrpSpPr>
            <a:grpSpLocks/>
          </p:cNvGrpSpPr>
          <p:nvPr/>
        </p:nvGrpSpPr>
        <p:grpSpPr bwMode="auto">
          <a:xfrm rot="-1297425" flipH="1" flipV="1">
            <a:off x="3856038" y="5532438"/>
            <a:ext cx="1293812" cy="309562"/>
            <a:chOff x="2532" y="1051"/>
            <a:chExt cx="893" cy="246"/>
          </a:xfrm>
        </p:grpSpPr>
        <p:grpSp>
          <p:nvGrpSpPr>
            <p:cNvPr id="38" name="Group 3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44" name="AutoShape 3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AutoShape 4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" name="AutoShape 4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7" name="AutoShape 4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9" name="Group 4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40" name="AutoShape 4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" name="AutoShape 4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" name="AutoShape 4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48" name="Picture 48" descr="light_shadow_m"/>
          <p:cNvPicPr>
            <a:picLocks noChangeAspect="1" noChangeArrowheads="1"/>
          </p:cNvPicPr>
          <p:nvPr/>
        </p:nvPicPr>
        <p:blipFill>
          <a:blip r:embed="rId3" cstate="print">
            <a:lum bright="-48000" contrast="-24000"/>
          </a:blip>
          <a:srcRect/>
          <a:stretch>
            <a:fillRect/>
          </a:stretch>
        </p:blipFill>
        <p:spPr bwMode="auto">
          <a:xfrm rot="3050435">
            <a:off x="4368007" y="3628231"/>
            <a:ext cx="3255962" cy="441325"/>
          </a:xfrm>
          <a:prstGeom prst="rect">
            <a:avLst/>
          </a:prstGeom>
          <a:noFill/>
        </p:spPr>
      </p:pic>
      <p:sp>
        <p:nvSpPr>
          <p:cNvPr id="49" name="Rectangle 49"/>
          <p:cNvSpPr>
            <a:spLocks noChangeArrowheads="1"/>
          </p:cNvSpPr>
          <p:nvPr/>
        </p:nvSpPr>
        <p:spPr bwMode="black">
          <a:xfrm>
            <a:off x="3580233" y="4797152"/>
            <a:ext cx="1883529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1C1C1C"/>
                </a:solidFill>
                <a:latin typeface="Arial" charset="0"/>
              </a:rPr>
              <a:t>РАБОТА </a:t>
            </a:r>
          </a:p>
          <a:p>
            <a:pPr algn="ctr"/>
            <a:r>
              <a:rPr lang="ru-RU" sz="1600" b="1" dirty="0" smtClean="0">
                <a:solidFill>
                  <a:srgbClr val="1C1C1C"/>
                </a:solidFill>
                <a:latin typeface="Arial" charset="0"/>
              </a:rPr>
              <a:t>+НАУКА</a:t>
            </a:r>
            <a:endParaRPr lang="en-US" sz="1600" b="1" dirty="0">
              <a:solidFill>
                <a:srgbClr val="1C1C1C"/>
              </a:solidFill>
              <a:latin typeface="Arial" charset="0"/>
            </a:endParaRPr>
          </a:p>
        </p:txBody>
      </p:sp>
      <p:sp>
        <p:nvSpPr>
          <p:cNvPr id="50" name="Rectangle 50"/>
          <p:cNvSpPr>
            <a:spLocks noChangeArrowheads="1"/>
          </p:cNvSpPr>
          <p:nvPr/>
        </p:nvSpPr>
        <p:spPr bwMode="black">
          <a:xfrm>
            <a:off x="1420559" y="4860449"/>
            <a:ext cx="92704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1C1C1C"/>
                </a:solidFill>
                <a:latin typeface="Arial" charset="0"/>
              </a:rPr>
              <a:t>СЕМЬЯ</a:t>
            </a:r>
          </a:p>
        </p:txBody>
      </p:sp>
      <p:sp>
        <p:nvSpPr>
          <p:cNvPr id="51" name="Rectangle 51"/>
          <p:cNvSpPr>
            <a:spLocks noChangeArrowheads="1"/>
          </p:cNvSpPr>
          <p:nvPr/>
        </p:nvSpPr>
        <p:spPr bwMode="black">
          <a:xfrm>
            <a:off x="6228184" y="4797152"/>
            <a:ext cx="15121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1C1C1C"/>
                </a:solidFill>
              </a:rPr>
              <a:t>БЛАГОТВОРИ-ТЕЛЬНОСТЬ</a:t>
            </a:r>
            <a:endParaRPr lang="en-US" sz="1600" b="1" dirty="0">
              <a:solidFill>
                <a:srgbClr val="1C1C1C"/>
              </a:solidFill>
            </a:endParaRPr>
          </a:p>
        </p:txBody>
      </p:sp>
      <p:grpSp>
        <p:nvGrpSpPr>
          <p:cNvPr id="52" name="Group 53"/>
          <p:cNvGrpSpPr>
            <a:grpSpLocks/>
          </p:cNvGrpSpPr>
          <p:nvPr/>
        </p:nvGrpSpPr>
        <p:grpSpPr bwMode="auto">
          <a:xfrm rot="-1297425" flipH="1" flipV="1">
            <a:off x="1223963" y="5532438"/>
            <a:ext cx="1293812" cy="309562"/>
            <a:chOff x="2532" y="1051"/>
            <a:chExt cx="893" cy="246"/>
          </a:xfrm>
        </p:grpSpPr>
        <p:grpSp>
          <p:nvGrpSpPr>
            <p:cNvPr id="53" name="Group 54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60" name="AutoShape 5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" name="AutoShape 5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" name="AutoShape 5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3" name="AutoShape 5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4" name="Group 59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56" name="AutoShape 6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" name="AutoShape 6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" name="AutoShape 6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9" name="AutoShape 6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55" name="Group 64"/>
          <p:cNvGrpSpPr>
            <a:grpSpLocks/>
          </p:cNvGrpSpPr>
          <p:nvPr/>
        </p:nvGrpSpPr>
        <p:grpSpPr bwMode="auto">
          <a:xfrm>
            <a:off x="2286000" y="1124744"/>
            <a:ext cx="4302125" cy="1191490"/>
            <a:chOff x="1440" y="924"/>
            <a:chExt cx="2710" cy="431"/>
          </a:xfrm>
        </p:grpSpPr>
        <p:grpSp>
          <p:nvGrpSpPr>
            <p:cNvPr id="64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431"/>
              <a:chOff x="1596" y="1167"/>
              <a:chExt cx="2448" cy="431"/>
            </a:xfrm>
          </p:grpSpPr>
          <p:sp>
            <p:nvSpPr>
              <p:cNvPr id="67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gamma/>
                      <a:tint val="33725"/>
                      <a:invGamma/>
                    </a:schemeClr>
                  </a:gs>
                  <a:gs pos="50000">
                    <a:schemeClr val="tx2">
                      <a:alpha val="89999"/>
                    </a:schemeClr>
                  </a:gs>
                  <a:gs pos="100000">
                    <a:schemeClr val="tx2">
                      <a:gamma/>
                      <a:tint val="3372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" name="AutoShape 67"/>
              <p:cNvSpPr>
                <a:spLocks noChangeArrowheads="1"/>
              </p:cNvSpPr>
              <p:nvPr/>
            </p:nvSpPr>
            <p:spPr bwMode="gray">
              <a:xfrm>
                <a:off x="1632" y="1200"/>
                <a:ext cx="2371" cy="39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89999"/>
                    </a:schemeClr>
                  </a:gs>
                  <a:gs pos="5000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89999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6" name="Rectangle 68"/>
            <p:cNvSpPr>
              <a:spLocks noChangeArrowheads="1"/>
            </p:cNvSpPr>
            <p:nvPr/>
          </p:nvSpPr>
          <p:spPr bwMode="auto">
            <a:xfrm>
              <a:off x="1519" y="1002"/>
              <a:ext cx="2631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latin typeface="Arial" charset="0"/>
                </a:rPr>
                <a:t>ЖИЗНЕННОЕ КРЕДО</a:t>
              </a:r>
            </a:p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latin typeface="Arial" charset="0"/>
                </a:rPr>
                <a:t>Когда человек хочет – он ищет средства, когда не хочет – ищет причину</a:t>
              </a:r>
              <a:endParaRPr lang="en-US" b="1" dirty="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85397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4248472" cy="122413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116632"/>
            <a:ext cx="4464496" cy="6552728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</a:rPr>
              <a:t>    </a:t>
            </a:r>
            <a:r>
              <a:rPr lang="ru-RU" sz="2400" b="1" i="1" dirty="0" smtClean="0">
                <a:solidFill>
                  <a:schemeClr val="tx1"/>
                </a:solidFill>
              </a:rPr>
              <a:t> Педагогические идеи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Цель образования — помочь учащимся максимально понять окружающий мир и выявить свои внутренние таланты с тем, чтобы реализовать себя как личности и стать активными и сопереживающими гражданами своей страны. Кен Робинсон.</a:t>
            </a:r>
          </a:p>
          <a:p>
            <a:pPr algn="just"/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Каждое мгновение той работы, которая называется воспитанием, — это творение будущего и взгляд в будущее.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Василий Александрович Сухомлинский. 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Светлана\Desktop\Горелка\IMG_20200816_1052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4320480" cy="3240360"/>
          </a:xfrm>
          <a:prstGeom prst="rect">
            <a:avLst/>
          </a:prstGeom>
          <a:noFill/>
        </p:spPr>
      </p:pic>
      <p:pic>
        <p:nvPicPr>
          <p:cNvPr id="5" name="Рисунок 4" descr="http://zhirnovsk-cdt.ucoz.ru/_tbkp/logotip_konkurs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0"/>
            <a:ext cx="43924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Жёсткий диск Центра\2012-2013 уч.г\фото на банер\DSCF456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420888"/>
            <a:ext cx="36004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Светлана\Desktop\Фото Варварино 2021\Фото Спицин 2\20210725_1025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19" y="4509120"/>
            <a:ext cx="4316671" cy="1944216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="" xmlns:p14="http://schemas.microsoft.com/office/powerpoint/2010/main" val="1592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572000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Педагогические идеи</a:t>
            </a:r>
            <a:br>
              <a:rPr lang="ru-RU" sz="2000" b="1" i="1" dirty="0" smtClean="0"/>
            </a:br>
            <a:r>
              <a:rPr lang="ru-RU" sz="2000" b="1" i="1" dirty="0" smtClean="0"/>
              <a:t>Образовательные технологии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1412776"/>
            <a:ext cx="4474840" cy="5184576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900" b="1" dirty="0" smtClean="0"/>
              <a:t>      «Вопрос о современной русской школе не есть вопрос технический и частный, зависящий от более или менее успешной деятельности того или другого правительственного ведомства, не есть вопрос программ и более или менее практически устроенного надзора. Это – вопрос роковой и грозный. </a:t>
            </a:r>
            <a:r>
              <a:rPr lang="ru-RU" sz="2900" b="1" i="1" dirty="0" smtClean="0"/>
              <a:t>От качеств ныне подрастающих русских поколений зависят судьбы мира.». </a:t>
            </a:r>
            <a:r>
              <a:rPr lang="ru-RU" sz="2900" b="1" dirty="0" smtClean="0"/>
              <a:t>Сергей Александрович Рачинский (1833–1902), </a:t>
            </a:r>
          </a:p>
          <a:p>
            <a:pPr algn="just">
              <a:buNone/>
            </a:pPr>
            <a:r>
              <a:rPr lang="ru-RU" sz="2900" b="1" dirty="0" smtClean="0"/>
              <a:t>      </a:t>
            </a:r>
          </a:p>
          <a:p>
            <a:pPr algn="just">
              <a:buFont typeface="Wingdings" pitchFamily="2" charset="2"/>
              <a:buChar char="Ø"/>
            </a:pPr>
            <a:endParaRPr lang="ru-RU" sz="2900" b="1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900" b="1" i="1" dirty="0" smtClean="0"/>
              <a:t>Ученики превращаются в учителей. </a:t>
            </a:r>
          </a:p>
          <a:p>
            <a:pPr algn="just">
              <a:buNone/>
            </a:pPr>
            <a:r>
              <a:rPr lang="ru-RU" sz="2900" b="1" i="1" dirty="0" smtClean="0"/>
              <a:t>      </a:t>
            </a:r>
            <a:r>
              <a:rPr lang="ru-RU" sz="2900" b="1" dirty="0" err="1" smtClean="0"/>
              <a:t>Э.Белл-Д.Ланкастерская</a:t>
            </a:r>
            <a:r>
              <a:rPr lang="ru-RU" sz="2900" b="1" dirty="0" smtClean="0"/>
              <a:t> система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43924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Жёсткий диск Центра\2013-2014 уч.г\варварино 2014 2\IMG_587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05064"/>
            <a:ext cx="40324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Светлана\Desktop\ВАРВАРИНО 2021\Альбом полный Варварино\гидроботаника\1 (14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68496"/>
            <a:ext cx="4032448" cy="2683363"/>
          </a:xfrm>
          <a:prstGeom prst="rect">
            <a:avLst/>
          </a:prstGeom>
          <a:noFill/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60648"/>
            <a:ext cx="4608512" cy="1008112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Великая цель образования — это не знания, а действия. Действие со стороны педагога, ребёнка, родителей.</a:t>
            </a:r>
            <a:endParaRPr lang="ru-RU" sz="2000" b="1" i="1" dirty="0"/>
          </a:p>
        </p:txBody>
      </p:sp>
      <p:pic>
        <p:nvPicPr>
          <p:cNvPr id="3" name="Picture 4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1425" y="1412777"/>
            <a:ext cx="2024063" cy="2088232"/>
          </a:xfrm>
          <a:prstGeom prst="rect">
            <a:avLst/>
          </a:prstGeom>
          <a:noFill/>
        </p:spPr>
      </p:pic>
      <p:pic>
        <p:nvPicPr>
          <p:cNvPr id="4" name="Picture 5" descr="LB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2146300" cy="2088232"/>
          </a:xfrm>
          <a:prstGeom prst="rect">
            <a:avLst/>
          </a:prstGeom>
          <a:noFill/>
        </p:spPr>
      </p:pic>
      <p:pic>
        <p:nvPicPr>
          <p:cNvPr id="5" name="Picture 6" descr="O_chevron001"/>
          <p:cNvPicPr>
            <a:picLocks noChangeAspect="1" noChangeArrowheads="1"/>
          </p:cNvPicPr>
          <p:nvPr/>
        </p:nvPicPr>
        <p:blipFill>
          <a:blip r:embed="rId4" cstate="print">
            <a:lum bright="6000" contrast="42000"/>
            <a:grayscl/>
          </a:blip>
          <a:srcRect/>
          <a:stretch>
            <a:fillRect/>
          </a:stretch>
        </p:blipFill>
        <p:spPr bwMode="auto">
          <a:xfrm>
            <a:off x="3059832" y="2060848"/>
            <a:ext cx="517525" cy="582613"/>
          </a:xfrm>
          <a:prstGeom prst="rect">
            <a:avLst/>
          </a:prstGeom>
          <a:noFill/>
        </p:spPr>
      </p:pic>
      <p:pic>
        <p:nvPicPr>
          <p:cNvPr id="6" name="Picture 7" descr="O_chevron001"/>
          <p:cNvPicPr>
            <a:picLocks noChangeAspect="1" noChangeArrowheads="1"/>
          </p:cNvPicPr>
          <p:nvPr/>
        </p:nvPicPr>
        <p:blipFill>
          <a:blip r:embed="rId4" cstate="print">
            <a:lum bright="6000" contrast="42000"/>
            <a:grayscl/>
          </a:blip>
          <a:srcRect/>
          <a:stretch>
            <a:fillRect/>
          </a:stretch>
        </p:blipFill>
        <p:spPr bwMode="auto">
          <a:xfrm rot="10800000">
            <a:off x="5724128" y="2132856"/>
            <a:ext cx="517525" cy="582612"/>
          </a:xfrm>
          <a:prstGeom prst="rect">
            <a:avLst/>
          </a:prstGeom>
          <a:noFill/>
        </p:spPr>
      </p:pic>
      <p:pic>
        <p:nvPicPr>
          <p:cNvPr id="7" name="Picture 8" descr="YG_circle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5838" y="1412777"/>
            <a:ext cx="2182812" cy="2160239"/>
          </a:xfrm>
          <a:prstGeom prst="rect">
            <a:avLst/>
          </a:prstGeom>
          <a:noFill/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gray">
          <a:xfrm>
            <a:off x="1259632" y="1988840"/>
            <a:ext cx="137085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1600" b="1" dirty="0" smtClean="0">
                <a:latin typeface="Arial" charset="0"/>
              </a:rPr>
              <a:t>Педагог-наставник </a:t>
            </a:r>
            <a:endParaRPr lang="en-US" sz="1600" b="1" dirty="0">
              <a:latin typeface="Arial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gray">
          <a:xfrm>
            <a:off x="3851920" y="1988840"/>
            <a:ext cx="1512168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b="1" dirty="0" smtClean="0">
                <a:latin typeface="Arial" charset="0"/>
              </a:rPr>
              <a:t> </a:t>
            </a:r>
            <a:r>
              <a:rPr lang="ru-RU" b="1" dirty="0" smtClean="0"/>
              <a:t>Ребёнок -    ученик,</a:t>
            </a:r>
          </a:p>
          <a:p>
            <a:pPr eaLnBrk="0" hangingPunct="0"/>
            <a:r>
              <a:rPr lang="ru-RU" b="1" dirty="0" smtClean="0"/>
              <a:t>воспитанник </a:t>
            </a:r>
            <a:endParaRPr lang="en-US" b="1" dirty="0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gray">
          <a:xfrm>
            <a:off x="6732240" y="2132856"/>
            <a:ext cx="139099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b="1" dirty="0" smtClean="0">
                <a:latin typeface="Arial" charset="0"/>
              </a:rPr>
              <a:t>Семья</a:t>
            </a:r>
            <a:endParaRPr lang="en-US" b="1" dirty="0">
              <a:latin typeface="Arial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black">
          <a:xfrm>
            <a:off x="1147763" y="4624388"/>
            <a:ext cx="6138862" cy="404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buFontTx/>
              <a:buChar char="•"/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 </a:t>
            </a:r>
            <a:endParaRPr lang="en-US" sz="1600" dirty="0">
              <a:latin typeface="Arial" charset="0"/>
            </a:endParaRPr>
          </a:p>
        </p:txBody>
      </p:sp>
      <p:pic>
        <p:nvPicPr>
          <p:cNvPr id="12" name="Содержимое 5" descr="C:\Users\Светлана\Desktop\ПОРТФОЛИО  Владимировой С.И\DSC08307.JPG"/>
          <p:cNvPicPr>
            <a:picLocks noGrp="1"/>
          </p:cNvPicPr>
          <p:nvPr>
            <p:ph idx="1"/>
          </p:nvPr>
        </p:nvPicPr>
        <p:blipFill>
          <a:blip r:embed="rId6" cstate="print"/>
          <a:srcRect l="13255" t="5302" r="1336" b="24166"/>
          <a:stretch>
            <a:fillRect/>
          </a:stretch>
        </p:blipFill>
        <p:spPr>
          <a:xfrm>
            <a:off x="323528" y="3717032"/>
            <a:ext cx="5616624" cy="2880320"/>
          </a:xfrm>
          <a:effectLst/>
        </p:spPr>
      </p:pic>
      <p:pic>
        <p:nvPicPr>
          <p:cNvPr id="13" name="Рисунок 12" descr="http://zhirnovsk-cdt.ucoz.ru/_tbkp/logotip_konkursa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3" y="0"/>
            <a:ext cx="43924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Светлана\Desktop\Стенды в Центре П\Для Алексея Печать\IMG_058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5400000">
            <a:off x="5812702" y="4204522"/>
            <a:ext cx="2924945" cy="1949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4986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60648"/>
            <a:ext cx="4464496" cy="936104"/>
          </a:xfrm>
        </p:spPr>
        <p:txBody>
          <a:bodyPr>
            <a:noAutofit/>
          </a:bodyPr>
          <a:lstStyle/>
          <a:p>
            <a:r>
              <a:rPr lang="ru-RU" sz="2400" b="1" i="1" dirty="0" smtClean="0"/>
              <a:t>5 реализованных педагогических проектов</a:t>
            </a:r>
            <a:endParaRPr lang="ru-RU" sz="2400" b="1" i="1" dirty="0"/>
          </a:p>
        </p:txBody>
      </p:sp>
      <p:sp>
        <p:nvSpPr>
          <p:cNvPr id="3" name="Freeform 4"/>
          <p:cNvSpPr>
            <a:spLocks/>
          </p:cNvSpPr>
          <p:nvPr/>
        </p:nvSpPr>
        <p:spPr bwMode="ltGray">
          <a:xfrm>
            <a:off x="1003300" y="1931988"/>
            <a:ext cx="7389813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2076450" y="2281238"/>
            <a:ext cx="227013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2982913" y="2611438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>
            <a:off x="3967163" y="2927350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gray">
          <a:xfrm>
            <a:off x="6335713" y="3584575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gray">
          <a:xfrm>
            <a:off x="5124450" y="3309938"/>
            <a:ext cx="442913" cy="427037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gray">
          <a:xfrm>
            <a:off x="1475656" y="1608138"/>
            <a:ext cx="1387326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b="1" dirty="0" smtClean="0"/>
              <a:t>2002 г</a:t>
            </a:r>
            <a:endParaRPr lang="en-US" sz="1600" b="1" dirty="0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gray">
          <a:xfrm>
            <a:off x="2510334" y="1622425"/>
            <a:ext cx="119757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b="1" dirty="0" smtClean="0"/>
              <a:t>2010 г.</a:t>
            </a:r>
            <a:endParaRPr lang="en-US" sz="1600" b="1" dirty="0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gray">
          <a:xfrm>
            <a:off x="3572322" y="1627188"/>
            <a:ext cx="135971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b="1" dirty="0" smtClean="0"/>
              <a:t>2012-2013гг. </a:t>
            </a:r>
            <a:r>
              <a:rPr lang="ru-RU" sz="1600" b="1" dirty="0" err="1" smtClean="0"/>
              <a:t>гг</a:t>
            </a:r>
            <a:endParaRPr lang="en-US" sz="1600" b="1" dirty="0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gray">
          <a:xfrm>
            <a:off x="4735786" y="1619250"/>
            <a:ext cx="1204366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b="1" dirty="0" smtClean="0"/>
              <a:t>2016г.</a:t>
            </a:r>
            <a:endParaRPr lang="en-US" sz="1600" b="1" dirty="0"/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gray">
          <a:xfrm>
            <a:off x="5946304" y="1617663"/>
            <a:ext cx="128999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b="1" dirty="0" smtClean="0"/>
              <a:t>2019 г.</a:t>
            </a:r>
            <a:endParaRPr lang="en-US" sz="1600" b="1" dirty="0"/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gray">
          <a:xfrm>
            <a:off x="0" y="2564904"/>
            <a:ext cx="295275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 smtClean="0"/>
              <a:t>Проект№1</a:t>
            </a:r>
            <a:r>
              <a:rPr lang="en-US" sz="1400" b="1" dirty="0" smtClean="0"/>
              <a:t> </a:t>
            </a:r>
            <a:r>
              <a:rPr lang="ru-RU" sz="1400" b="1" dirty="0" smtClean="0"/>
              <a:t>Летняя научная школа «Варварино», НОУ «Варварино»</a:t>
            </a:r>
            <a:endParaRPr lang="en-US" sz="1400" b="1" dirty="0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0" y="3068960"/>
            <a:ext cx="377991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 smtClean="0"/>
              <a:t>Проект№2 Межрайонная конференция Русского географического общества</a:t>
            </a:r>
            <a:endParaRPr lang="en-US" sz="1400" b="1" dirty="0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gray">
          <a:xfrm>
            <a:off x="251520" y="3861047"/>
            <a:ext cx="433635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 smtClean="0"/>
              <a:t>Проект№3«Учебно-исследовательский экологический центр </a:t>
            </a:r>
            <a:r>
              <a:rPr lang="ru-RU" sz="1400" b="1" dirty="0" err="1" smtClean="0"/>
              <a:t>им.Е.Н.Павловского</a:t>
            </a:r>
            <a:r>
              <a:rPr lang="ru-RU" sz="1400" b="1" dirty="0" smtClean="0"/>
              <a:t>»</a:t>
            </a:r>
            <a:endParaRPr lang="en-US" sz="1400" b="1" dirty="0"/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gray">
          <a:xfrm>
            <a:off x="3635896" y="4246563"/>
            <a:ext cx="2448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 smtClean="0"/>
              <a:t>Проект№4 «</a:t>
            </a:r>
            <a:r>
              <a:rPr lang="ru-RU" sz="1400" b="1" dirty="0" err="1" smtClean="0"/>
              <a:t>Эковолонтёр</a:t>
            </a:r>
            <a:r>
              <a:rPr lang="ru-RU" sz="1400" b="1" dirty="0" smtClean="0"/>
              <a:t>»</a:t>
            </a:r>
            <a:endParaRPr lang="en-US" sz="1400" b="1" dirty="0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gray">
          <a:xfrm>
            <a:off x="4284663" y="4900613"/>
            <a:ext cx="245268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 smtClean="0"/>
              <a:t> Проект№5 «Окружная  научная школа «Вуз</a:t>
            </a:r>
            <a:r>
              <a:rPr lang="en-US" sz="1400" b="1" dirty="0" smtClean="0"/>
              <a:t>-offline</a:t>
            </a:r>
            <a:r>
              <a:rPr lang="ru-RU" sz="1400" b="1" dirty="0" smtClean="0"/>
              <a:t>»</a:t>
            </a:r>
            <a:endParaRPr lang="en-US" sz="1400" b="1" dirty="0"/>
          </a:p>
        </p:txBody>
      </p:sp>
      <p:cxnSp>
        <p:nvCxnSpPr>
          <p:cNvPr id="19" name="AutoShape 20"/>
          <p:cNvCxnSpPr>
            <a:cxnSpLocks noChangeShapeType="1"/>
            <a:stCxn id="4" idx="3"/>
            <a:endCxn id="14" idx="0"/>
          </p:cNvCxnSpPr>
          <p:nvPr/>
        </p:nvCxnSpPr>
        <p:spPr bwMode="gray">
          <a:xfrm rot="5400000">
            <a:off x="1761183" y="2136130"/>
            <a:ext cx="143966" cy="71358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20" name="AutoShape 21"/>
          <p:cNvCxnSpPr>
            <a:cxnSpLocks noChangeShapeType="1"/>
            <a:stCxn id="5" idx="3"/>
            <a:endCxn id="15" idx="0"/>
          </p:cNvCxnSpPr>
          <p:nvPr/>
        </p:nvCxnSpPr>
        <p:spPr bwMode="gray">
          <a:xfrm rot="5400000">
            <a:off x="2368805" y="2323089"/>
            <a:ext cx="267022" cy="122472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21" name="AutoShape 22"/>
          <p:cNvCxnSpPr>
            <a:cxnSpLocks noChangeShapeType="1"/>
            <a:stCxn id="6" idx="3"/>
            <a:endCxn id="16" idx="0"/>
          </p:cNvCxnSpPr>
          <p:nvPr/>
        </p:nvCxnSpPr>
        <p:spPr bwMode="gray">
          <a:xfrm rot="5400000">
            <a:off x="2970264" y="2684760"/>
            <a:ext cx="625722" cy="172685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22" name="AutoShape 23"/>
          <p:cNvCxnSpPr>
            <a:cxnSpLocks noChangeShapeType="1"/>
            <a:stCxn id="8" idx="3"/>
            <a:endCxn id="17" idx="0"/>
          </p:cNvCxnSpPr>
          <p:nvPr/>
        </p:nvCxnSpPr>
        <p:spPr bwMode="gray">
          <a:xfrm rot="5400000">
            <a:off x="4848176" y="3748832"/>
            <a:ext cx="509588" cy="4858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23" name="AutoShape 24"/>
          <p:cNvCxnSpPr>
            <a:cxnSpLocks noChangeShapeType="1"/>
            <a:stCxn id="7" idx="3"/>
            <a:endCxn id="18" idx="0"/>
          </p:cNvCxnSpPr>
          <p:nvPr/>
        </p:nvCxnSpPr>
        <p:spPr bwMode="gray">
          <a:xfrm rot="5400000">
            <a:off x="5747942" y="4030266"/>
            <a:ext cx="633413" cy="110728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sp>
        <p:nvSpPr>
          <p:cNvPr id="24" name="AutoShape 25"/>
          <p:cNvSpPr>
            <a:spLocks noChangeArrowheads="1"/>
          </p:cNvSpPr>
          <p:nvPr/>
        </p:nvSpPr>
        <p:spPr bwMode="gray">
          <a:xfrm>
            <a:off x="6335713" y="1976438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AutoShape 26"/>
          <p:cNvSpPr>
            <a:spLocks noChangeArrowheads="1"/>
          </p:cNvSpPr>
          <p:nvPr/>
        </p:nvSpPr>
        <p:spPr bwMode="gray">
          <a:xfrm>
            <a:off x="5124450" y="1974850"/>
            <a:ext cx="442913" cy="1433513"/>
          </a:xfrm>
          <a:prstGeom prst="can">
            <a:avLst>
              <a:gd name="adj" fmla="val 2755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gray">
          <a:xfrm>
            <a:off x="3967163" y="1971675"/>
            <a:ext cx="358775" cy="1049338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AutoShape 28"/>
          <p:cNvSpPr>
            <a:spLocks noChangeArrowheads="1"/>
          </p:cNvSpPr>
          <p:nvPr/>
        </p:nvSpPr>
        <p:spPr bwMode="gray">
          <a:xfrm>
            <a:off x="2982913" y="1978025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29"/>
          <p:cNvSpPr>
            <a:spLocks noChangeArrowheads="1"/>
          </p:cNvSpPr>
          <p:nvPr/>
        </p:nvSpPr>
        <p:spPr bwMode="gray">
          <a:xfrm>
            <a:off x="2076450" y="1979613"/>
            <a:ext cx="227013" cy="358775"/>
          </a:xfrm>
          <a:prstGeom prst="can">
            <a:avLst>
              <a:gd name="adj" fmla="val 26830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 flipV="1">
            <a:off x="1371600" y="5589240"/>
            <a:ext cx="4571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Char char="v"/>
            </a:pPr>
            <a:r>
              <a:rPr lang="en-US" sz="1600" b="1" dirty="0">
                <a:solidFill>
                  <a:srgbClr val="000000"/>
                </a:solidFill>
              </a:rPr>
              <a:t> </a:t>
            </a:r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30" name="Рисунок 29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924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5675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4392488" cy="1224135"/>
          </a:xfrm>
        </p:spPr>
        <p:txBody>
          <a:bodyPr/>
          <a:lstStyle/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188640"/>
            <a:ext cx="4464496" cy="108012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</a:rPr>
              <a:t>Проект№1</a:t>
            </a:r>
            <a:r>
              <a:rPr lang="en-US" sz="2000" b="1" i="1" dirty="0" smtClean="0">
                <a:solidFill>
                  <a:schemeClr val="tx1"/>
                </a:solidFill>
              </a:rPr>
              <a:t> </a:t>
            </a:r>
            <a:endParaRPr lang="ru-RU" sz="2000" b="1" i="1" dirty="0" smtClean="0">
              <a:solidFill>
                <a:schemeClr val="tx1"/>
              </a:solidFill>
            </a:endParaRP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Летняя научная школа «Варварино», НОУ «Варварино»</a:t>
            </a:r>
            <a:endParaRPr lang="en-US" sz="2000" b="1" i="1" dirty="0" smtClean="0">
              <a:solidFill>
                <a:schemeClr val="tx1"/>
              </a:solidFill>
            </a:endParaRPr>
          </a:p>
          <a:p>
            <a:endParaRPr lang="ru-RU" sz="2000" b="1" i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http://zhirnovsk-cdt.ucoz.ru/_tbkp/logotip_konkurs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43924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412776"/>
            <a:ext cx="168029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8" descr="C:\Users\Светлана\Desktop\ВАРВАРИНО\Эмблема Варварино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412776"/>
            <a:ext cx="177740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вариварино исходник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700808"/>
            <a:ext cx="136815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Жесткий диск Центра 4\20.07\20.07.18-2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1268760"/>
            <a:ext cx="383063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Жесткий диск Центра 4\20.07\20.07.18-8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4149080"/>
            <a:ext cx="309634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Жесткий диск Центра 4\20.07\20.07.18-10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4005064"/>
            <a:ext cx="316835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C:\Users\Светлана\Desktop\ВАРВАРИНО 2021\Альбом полный Варварино\Ланшафтоведение\1 (74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3254697"/>
            <a:ext cx="2109761" cy="3170461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="" xmlns:p14="http://schemas.microsoft.com/office/powerpoint/2010/main" val="1592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16632"/>
            <a:ext cx="4536504" cy="1800200"/>
          </a:xfrm>
        </p:spPr>
        <p:txBody>
          <a:bodyPr>
            <a:normAutofit fontScale="90000"/>
          </a:bodyPr>
          <a:lstStyle/>
          <a:p>
            <a:r>
              <a:rPr lang="ru-RU" sz="2000" b="1" i="1" dirty="0" smtClean="0"/>
              <a:t>Совместное экологическое образование детей и родителей является эффективной формой повышения уровня знаний не только о природе, но и способствует укреплению института семьи</a:t>
            </a:r>
            <a:endParaRPr lang="ru-RU" sz="2000" b="1" i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446449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zhirnovsk-cdt.ucoz.ru/_tbkp/logotip_konkurs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0"/>
            <a:ext cx="43924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504" y="4293096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/>
              <a:t>Семейные образовательные программы по экологии  на территории </a:t>
            </a:r>
            <a:br>
              <a:rPr lang="ru-RU" sz="1600" b="1" i="1" dirty="0" smtClean="0"/>
            </a:br>
            <a:r>
              <a:rPr lang="ru-RU" sz="1600" b="1" i="1" dirty="0" err="1" smtClean="0"/>
              <a:t>Хопёрского</a:t>
            </a:r>
            <a:r>
              <a:rPr lang="ru-RU" sz="1600" b="1" i="1" dirty="0" smtClean="0"/>
              <a:t> заповедника </a:t>
            </a:r>
            <a:r>
              <a:rPr lang="ru-RU" sz="1600" i="1" dirty="0" smtClean="0"/>
              <a:t> </a:t>
            </a:r>
          </a:p>
          <a:p>
            <a:r>
              <a:rPr lang="ru-RU" sz="1600" b="1" i="1" dirty="0" smtClean="0">
                <a:cs typeface="Calibri" pitchFamily="32" charset="0"/>
              </a:rPr>
              <a:t>Образовательное событие  «</a:t>
            </a:r>
            <a:r>
              <a:rPr lang="ru-RU" sz="1600" b="1" i="1" dirty="0" err="1" smtClean="0">
                <a:cs typeface="Calibri" pitchFamily="32" charset="0"/>
              </a:rPr>
              <a:t>Эковсеобуч</a:t>
            </a:r>
            <a:r>
              <a:rPr lang="ru-RU" sz="1600" b="1" i="1" dirty="0" smtClean="0">
                <a:cs typeface="Calibri" pitchFamily="32" charset="0"/>
              </a:rPr>
              <a:t>» ( «Варварино – 2021»)</a:t>
            </a:r>
            <a:r>
              <a:rPr lang="en-US" sz="1600" b="1" i="1" dirty="0" smtClean="0">
                <a:cs typeface="Calibri" pitchFamily="32" charset="0"/>
              </a:rPr>
              <a:t> - </a:t>
            </a:r>
            <a:r>
              <a:rPr lang="ru-RU" sz="1600" b="1" i="1" dirty="0" smtClean="0">
                <a:cs typeface="Calibri" pitchFamily="32" charset="0"/>
              </a:rPr>
              <a:t> выездное мероприятие для обучающихся «</a:t>
            </a:r>
            <a:r>
              <a:rPr lang="ru-RU" sz="1600" b="1" i="1" dirty="0" err="1" smtClean="0">
                <a:cs typeface="Calibri" pitchFamily="32" charset="0"/>
              </a:rPr>
              <a:t>Учебно</a:t>
            </a:r>
            <a:r>
              <a:rPr lang="ru-RU" sz="1600" b="1" i="1" dirty="0" smtClean="0">
                <a:cs typeface="Calibri" pitchFamily="32" charset="0"/>
              </a:rPr>
              <a:t> – исследовательский экологический центр им. Е.Н.Павловского», членов НОУ «Варварино»  и их родителей </a:t>
            </a:r>
            <a:br>
              <a:rPr lang="ru-RU" sz="1600" b="1" i="1" dirty="0" smtClean="0">
                <a:cs typeface="Calibri" pitchFamily="32" charset="0"/>
              </a:rPr>
            </a:br>
            <a:r>
              <a:rPr lang="ru-RU" sz="1600" b="1" i="1" dirty="0" smtClean="0">
                <a:cs typeface="Calibri" pitchFamily="32" charset="0"/>
              </a:rPr>
              <a:t>(5 дней. С 21-25 июля), пос.Варварино, Новохопёрского района</a:t>
            </a:r>
            <a:endParaRPr lang="ru-RU" sz="1600" dirty="0" smtClean="0"/>
          </a:p>
          <a:p>
            <a:endParaRPr lang="ru-RU" sz="1600" b="1" i="1" dirty="0" smtClean="0"/>
          </a:p>
          <a:p>
            <a:r>
              <a:rPr lang="ru-RU" sz="1600" b="1" i="1" dirty="0" smtClean="0"/>
              <a:t>Волшебное Варварино-2022:</a:t>
            </a:r>
            <a:r>
              <a:rPr lang="ru-RU" sz="1600" b="1" dirty="0" smtClean="0"/>
              <a:t> </a:t>
            </a:r>
            <a:r>
              <a:rPr lang="en-US" sz="1600" b="1" dirty="0" smtClean="0">
                <a:cs typeface="Times New Roman" pitchFamily="16" charset="0"/>
              </a:rPr>
              <a:t>https://vk.com/video47875501_456239546</a:t>
            </a:r>
            <a:endParaRPr lang="ru-RU" sz="1600" b="1" dirty="0" smtClean="0">
              <a:cs typeface="Times New Roman" pitchFamily="16" charset="0"/>
            </a:endParaRPr>
          </a:p>
          <a:p>
            <a:r>
              <a:rPr lang="ru-RU" sz="1600" b="1" i="1" dirty="0" err="1" smtClean="0"/>
              <a:t>ВарвариНОвости</a:t>
            </a:r>
            <a:r>
              <a:rPr lang="ru-RU" sz="1600" b="1" i="1" dirty="0" smtClean="0"/>
              <a:t> </a:t>
            </a:r>
            <a:r>
              <a:rPr lang="en-US" sz="1600" b="1" dirty="0" smtClean="0"/>
              <a:t>https://yandex.ru/video/preview/553626</a:t>
            </a:r>
            <a:r>
              <a:rPr lang="ru-RU" sz="1600" b="1" dirty="0" smtClean="0"/>
              <a:t> </a:t>
            </a:r>
            <a:endParaRPr lang="ru-RU" sz="1600" dirty="0" smtClean="0"/>
          </a:p>
        </p:txBody>
      </p:sp>
      <p:pic>
        <p:nvPicPr>
          <p:cNvPr id="7" name="Рисунок 6" descr="C:\Users\Светлана\Desktop\ЛЕТО 2022\фото Варварино 202 со смартфона\IMG_20220723_12055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916832"/>
            <a:ext cx="324036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c5ff40a91f3891e785b6855043e19d044351"/>
</p:tagLst>
</file>

<file path=ppt/theme/theme1.xml><?xml version="1.0" encoding="utf-8"?>
<a:theme xmlns:a="http://schemas.openxmlformats.org/drawingml/2006/main" name="Тема Office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929</Words>
  <Application>Microsoft Office PowerPoint</Application>
  <PresentationFormat>Экран (4:3)</PresentationFormat>
  <Paragraphs>180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Заголовок слайда</vt:lpstr>
      <vt:lpstr>Слайд 2</vt:lpstr>
      <vt:lpstr>Жизненные приоритеты и установки</vt:lpstr>
      <vt:lpstr>Заголовок слайда</vt:lpstr>
      <vt:lpstr>Педагогические идеи Образовательные технологии</vt:lpstr>
      <vt:lpstr>Великая цель образования — это не знания, а действия. Действие со стороны педагога, ребёнка, родителей.</vt:lpstr>
      <vt:lpstr>5 реализованных педагогических проектов</vt:lpstr>
      <vt:lpstr>Заголовок слайда</vt:lpstr>
      <vt:lpstr>Совместное экологическое образование детей и родителей является эффективной формой повышения уровня знаний не только о природе, но и способствует укреплению института семьи</vt:lpstr>
      <vt:lpstr>Проект №2  Межрайонная конференция  Русского географического общества </vt:lpstr>
      <vt:lpstr>Заголовок слайда</vt:lpstr>
      <vt:lpstr>Заголовок слайда</vt:lpstr>
      <vt:lpstr> Проект№3 «Учебно-исследовательский экологический центр им.Е.Н.Павловского» </vt:lpstr>
      <vt:lpstr>Создание новых учебно-исследовательских площадок</vt:lpstr>
      <vt:lpstr>Проект№4  «Эковолонтёр» </vt:lpstr>
      <vt:lpstr>Заголовок слайда</vt:lpstr>
      <vt:lpstr>Слайд 17</vt:lpstr>
      <vt:lpstr>Слайд 18</vt:lpstr>
      <vt:lpstr>Слайд 19</vt:lpstr>
      <vt:lpstr>Слайд 20</vt:lpstr>
      <vt:lpstr>Слайд 21</vt:lpstr>
      <vt:lpstr>Заголовок слайда</vt:lpstr>
      <vt:lpstr>Участие в мероприятиях «Экософия» – проект президентской платформы  «Россия страна возможностей»  Заголовок слайда</vt:lpstr>
      <vt:lpstr> Проект№5  «Окружная  научная школа  «Вуз-offline» </vt:lpstr>
      <vt:lpstr>Погружение в мир профессий. Мастер-классы от преподавателей высшей школы</vt:lpstr>
      <vt:lpstr>Учитель без учеников, что дуб без желудей  </vt:lpstr>
      <vt:lpstr>Спасибо за внимание</vt:lpstr>
    </vt:vector>
  </TitlesOfParts>
  <Company>http://presentation-creation.ru/powerpoint-templates.html</Company>
  <LinksUpToDate>false</LinksUpToDate>
  <SharedDoc>false</SharedDoc>
  <HyperlinkBase>http://presentation-creation.ru/powerpoint-templates.html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Красочный абстрактный фон - шаблон презентации с сайта http://presentation-creation.ru</dc:title>
  <dc:creator>obstinate</dc:creator>
  <dc:description>Шаблон презентации с сайта http://presentation-creation.ru/</dc:description>
  <cp:lastModifiedBy>Светлана</cp:lastModifiedBy>
  <cp:revision>179</cp:revision>
  <dcterms:created xsi:type="dcterms:W3CDTF">2017-10-03T10:03:42Z</dcterms:created>
  <dcterms:modified xsi:type="dcterms:W3CDTF">2023-05-18T04:44:07Z</dcterms:modified>
</cp:coreProperties>
</file>