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7" r:id="rId2"/>
    <p:sldId id="306" r:id="rId3"/>
    <p:sldId id="305" r:id="rId4"/>
    <p:sldId id="307" r:id="rId5"/>
    <p:sldId id="289" r:id="rId6"/>
    <p:sldId id="308" r:id="rId7"/>
    <p:sldId id="310" r:id="rId8"/>
    <p:sldId id="290" r:id="rId9"/>
    <p:sldId id="313" r:id="rId10"/>
    <p:sldId id="320" r:id="rId11"/>
    <p:sldId id="321" r:id="rId12"/>
    <p:sldId id="315" r:id="rId13"/>
    <p:sldId id="291" r:id="rId14"/>
    <p:sldId id="294" r:id="rId15"/>
    <p:sldId id="292" r:id="rId16"/>
    <p:sldId id="296" r:id="rId17"/>
    <p:sldId id="303" r:id="rId18"/>
    <p:sldId id="335" r:id="rId19"/>
    <p:sldId id="298" r:id="rId20"/>
    <p:sldId id="328" r:id="rId21"/>
    <p:sldId id="327" r:id="rId22"/>
    <p:sldId id="325" r:id="rId23"/>
    <p:sldId id="326" r:id="rId24"/>
    <p:sldId id="330" r:id="rId25"/>
    <p:sldId id="331" r:id="rId26"/>
    <p:sldId id="286" r:id="rId27"/>
    <p:sldId id="332" r:id="rId28"/>
    <p:sldId id="333" r:id="rId29"/>
    <p:sldId id="283" r:id="rId30"/>
    <p:sldId id="285" r:id="rId31"/>
    <p:sldId id="319" r:id="rId32"/>
    <p:sldId id="318" r:id="rId33"/>
    <p:sldId id="269" r:id="rId34"/>
    <p:sldId id="270" r:id="rId35"/>
    <p:sldId id="33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2C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33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окружные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2019-2020 уч.г.</c:v>
                </c:pt>
                <c:pt idx="1">
                  <c:v>2020-2021 уч.г.</c:v>
                </c:pt>
                <c:pt idx="2">
                  <c:v>2021-2022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12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областные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2019-2020 уч.г.</c:v>
                </c:pt>
                <c:pt idx="1">
                  <c:v>2020-2021 уч.г.</c:v>
                </c:pt>
                <c:pt idx="2">
                  <c:v>2021-2022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</c:v>
                </c:pt>
                <c:pt idx="1">
                  <c:v>28</c:v>
                </c:pt>
                <c:pt idx="2">
                  <c:v>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всероссийские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2019-2020 уч.г.</c:v>
                </c:pt>
                <c:pt idx="1">
                  <c:v>2020-2021 уч.г.</c:v>
                </c:pt>
                <c:pt idx="2">
                  <c:v>2021-2022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</c:v>
                </c:pt>
                <c:pt idx="1">
                  <c:v>9</c:v>
                </c:pt>
                <c:pt idx="2">
                  <c:v>11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международные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2019-2020 уч.г.</c:v>
                </c:pt>
                <c:pt idx="1">
                  <c:v>2020-2021 уч.г.</c:v>
                </c:pt>
                <c:pt idx="2">
                  <c:v>2021-2022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15</c:v>
                </c:pt>
                <c:pt idx="1">
                  <c:v>19</c:v>
                </c:pt>
                <c:pt idx="2">
                  <c:v>13</c:v>
                </c:pt>
              </c:numCache>
            </c:numRef>
          </c:val>
        </c:ser>
        <c:dLbls>
          <c:showVal val="1"/>
        </c:dLbls>
        <c:axId val="141008256"/>
        <c:axId val="106038400"/>
      </c:barChart>
      <c:catAx>
        <c:axId val="1410082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6038400"/>
        <c:crosses val="autoZero"/>
        <c:auto val="1"/>
        <c:lblAlgn val="ctr"/>
        <c:lblOffset val="100"/>
      </c:catAx>
      <c:valAx>
        <c:axId val="1060384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10082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3D903-2D84-4BD4-9C6C-F11B08D65995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24A409A-0C67-4A5D-A377-A3E2D7E6B1C9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1800" b="1" dirty="0" smtClean="0">
              <a:latin typeface="+mn-lt"/>
            </a:rPr>
            <a:t>Межсетевое взаимодействие</a:t>
          </a:r>
          <a:endParaRPr lang="ru-RU" sz="1800" b="1" dirty="0">
            <a:latin typeface="+mn-lt"/>
          </a:endParaRPr>
        </a:p>
      </dgm:t>
    </dgm:pt>
    <dgm:pt modelId="{28CD9446-B352-4F35-AD1C-88D03CEC3323}" type="parTrans" cxnId="{8F07449F-A5AC-4D64-A7AB-AEAA3A5B764F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EBB99B9C-F104-461F-856E-D4EFA8770CB3}" type="sibTrans" cxnId="{8F07449F-A5AC-4D64-A7AB-AEAA3A5B764F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4855A374-D222-473D-9BF1-78625B58ACE7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Общеобразовательные учреждения БГО</a:t>
          </a:r>
          <a:endParaRPr lang="ru-RU" sz="1800" b="1" dirty="0">
            <a:latin typeface="+mn-lt"/>
          </a:endParaRPr>
        </a:p>
      </dgm:t>
    </dgm:pt>
    <dgm:pt modelId="{21B2C1F1-B57F-404B-A76E-CEF2EECCD3B2}" type="parTrans" cxnId="{E232CF2E-3848-42A8-A3FE-5B3F329AA15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6A222ECE-C2C0-4D16-8640-ABA9BF71ED21}" type="sibTrans" cxnId="{E232CF2E-3848-42A8-A3FE-5B3F329AA15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A281DBB5-4C68-4C36-B18A-9B0CE63DD2D2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Учреждения ДО</a:t>
          </a:r>
          <a:endParaRPr lang="ru-RU" sz="1800" b="1" dirty="0">
            <a:latin typeface="+mn-lt"/>
          </a:endParaRPr>
        </a:p>
      </dgm:t>
    </dgm:pt>
    <dgm:pt modelId="{C843D8EC-4E05-438E-9B7B-AF9766CDBAB8}" type="parTrans" cxnId="{D9D9D0B4-09DD-4C75-B42D-8DA14CF07B56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CC7D5277-8740-498C-BC49-37DB432054A7}" type="sibTrans" cxnId="{D9D9D0B4-09DD-4C75-B42D-8DA14CF07B56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DDA19DB2-B9A2-4830-8948-24324B190198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Межведомственное взаимодействие</a:t>
          </a:r>
          <a:endParaRPr lang="ru-RU" sz="1800" b="1" dirty="0">
            <a:latin typeface="+mn-lt"/>
          </a:endParaRPr>
        </a:p>
      </dgm:t>
    </dgm:pt>
    <dgm:pt modelId="{8C778D41-3A53-4707-87F7-176FCFE94300}" type="parTrans" cxnId="{37DEE639-6DDA-48B4-8F8F-A742BF9E068E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6B6A9E86-6BB3-4BF4-A6DA-94C704EE01F3}" type="sibTrans" cxnId="{37DEE639-6DDA-48B4-8F8F-A742BF9E068E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6DDCBEB6-9F90-4395-A025-FAA5E5639557}">
      <dgm:prSet phldrT="[Текст]" custT="1"/>
      <dgm:spPr/>
      <dgm:t>
        <a:bodyPr/>
        <a:lstStyle/>
        <a:p>
          <a:r>
            <a:rPr lang="ru-RU" sz="1800" b="1" dirty="0" err="1" smtClean="0">
              <a:latin typeface="+mn-lt"/>
            </a:rPr>
            <a:t>Хопёрский</a:t>
          </a:r>
          <a:r>
            <a:rPr lang="ru-RU" sz="1800" b="1" dirty="0" smtClean="0">
              <a:latin typeface="+mn-lt"/>
            </a:rPr>
            <a:t> государственный природный заповедник</a:t>
          </a:r>
          <a:endParaRPr lang="ru-RU" sz="1800" b="1" dirty="0">
            <a:latin typeface="+mn-lt"/>
          </a:endParaRPr>
        </a:p>
      </dgm:t>
    </dgm:pt>
    <dgm:pt modelId="{A21192A7-303B-400D-83E5-0B5DC09AB3A3}" type="parTrans" cxnId="{BEF27FE7-45C9-490F-80B3-B3ABC33B007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17849E13-0BCC-40F1-AEA3-25DAF5698B61}" type="sibTrans" cxnId="{BEF27FE7-45C9-490F-80B3-B3ABC33B007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F218082C-9A85-4DF5-B4AF-8D45E0D6FAE5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Теллермановское опытное лесничество НИИ Лесоведения РАН</a:t>
          </a:r>
        </a:p>
      </dgm:t>
    </dgm:pt>
    <dgm:pt modelId="{1E3781EC-E2F6-413B-BAA2-77D018430E80}" type="parTrans" cxnId="{B856EAC8-5D82-4413-9785-844C0DA5ECCC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91D48815-542B-49A5-AC63-A0D8E36CE93C}" type="sibTrans" cxnId="{B856EAC8-5D82-4413-9785-844C0DA5ECCC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98092453-59C0-4569-94A6-5D87246C9C7D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Некоммерческие организации</a:t>
          </a:r>
          <a:endParaRPr lang="ru-RU" sz="1800" b="1" dirty="0">
            <a:latin typeface="+mn-lt"/>
          </a:endParaRPr>
        </a:p>
      </dgm:t>
    </dgm:pt>
    <dgm:pt modelId="{CB0E90F5-22AA-467C-94AA-7FBB4BAA1138}" type="parTrans" cxnId="{DE4DA3B5-F45E-4A00-A9F1-082C744FBB7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92CCD716-EE29-451A-BF7B-4FA9446EFE37}" type="sibTrans" cxnId="{DE4DA3B5-F45E-4A00-A9F1-082C744FBB7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D0114AEE-B72F-4C33-ABE6-03573971634A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«Лифт в будущее», </a:t>
          </a:r>
        </a:p>
        <a:p>
          <a:r>
            <a:rPr lang="ru-RU" sz="1800" b="1" dirty="0" smtClean="0">
              <a:latin typeface="+mn-lt"/>
            </a:rPr>
            <a:t>«Твоя природа»</a:t>
          </a:r>
          <a:endParaRPr lang="ru-RU" sz="1800" b="1" dirty="0">
            <a:latin typeface="+mn-lt"/>
          </a:endParaRPr>
        </a:p>
      </dgm:t>
    </dgm:pt>
    <dgm:pt modelId="{EF95A326-CC8E-4884-A519-6E013083188D}" type="parTrans" cxnId="{B7DC6D66-2DAC-4C3C-A7B3-C7725AA71455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135924F0-181C-4C78-B3DF-99A8195BEC3B}" type="sibTrans" cxnId="{B7DC6D66-2DAC-4C3C-A7B3-C7725AA71455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11158C25-8EFE-4514-9CAB-C9A2BDA0B635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НП «Люди и птицы»</a:t>
          </a:r>
        </a:p>
      </dgm:t>
    </dgm:pt>
    <dgm:pt modelId="{AB0A14F8-F25C-42A5-8CDF-70E632BAD072}" type="parTrans" cxnId="{3F0E3639-2AE1-4704-9DF3-90762EEF1F66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9B0FDAC8-6986-4492-BC66-D306CDA9E092}" type="sibTrans" cxnId="{3F0E3639-2AE1-4704-9DF3-90762EEF1F66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A6278D70-8B43-42B9-BAF4-C16C5E598CA7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ВУЗы и научные центры</a:t>
          </a:r>
          <a:endParaRPr lang="ru-RU" sz="1800" b="1" dirty="0">
            <a:latin typeface="+mn-lt"/>
          </a:endParaRPr>
        </a:p>
      </dgm:t>
    </dgm:pt>
    <dgm:pt modelId="{AF0AF980-4232-4736-939D-3C9586344BA2}" type="parTrans" cxnId="{E7CAA709-F33D-4769-8117-A903AD9D15B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4E58F254-0E51-4EE9-B66A-02CB2FD281A6}" type="sibTrans" cxnId="{E7CAA709-F33D-4769-8117-A903AD9D15B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45C7F6E1-D15B-4431-8897-44BC330A3987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НИИ им. Докучаева</a:t>
          </a:r>
        </a:p>
      </dgm:t>
    </dgm:pt>
    <dgm:pt modelId="{F8123610-85E2-42B9-945B-2A4E24F907B2}" type="parTrans" cxnId="{EC8C2D04-BE31-4A85-B3BA-C80668E9D6D1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C5341E4D-501E-48D6-87A1-46162BDA0D35}" type="sibTrans" cxnId="{EC8C2D04-BE31-4A85-B3BA-C80668E9D6D1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D9FABE64-2CF4-4E50-8D26-484F331F2632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«Русское географическое общество»</a:t>
          </a:r>
        </a:p>
      </dgm:t>
    </dgm:pt>
    <dgm:pt modelId="{0EA103F6-1399-48F8-9567-5FDD21629280}" type="parTrans" cxnId="{B25ACE7B-2B18-4D94-8F77-9F4D234AFE4F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BD18CE57-93CB-4F33-B2F6-D2520F09463B}" type="sibTrans" cxnId="{B25ACE7B-2B18-4D94-8F77-9F4D234AFE4F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A5484849-0092-4657-BBE0-358628DCBD0C}">
      <dgm:prSet phldrT="[Текст]" custT="1"/>
      <dgm:spPr/>
      <dgm:t>
        <a:bodyPr/>
        <a:lstStyle/>
        <a:p>
          <a:r>
            <a:rPr lang="ru-RU" sz="1800" b="1" dirty="0" err="1" smtClean="0">
              <a:latin typeface="+mn-lt"/>
            </a:rPr>
            <a:t>Экоцентр</a:t>
          </a:r>
          <a:r>
            <a:rPr lang="ru-RU" sz="1800" b="1" dirty="0" smtClean="0">
              <a:latin typeface="+mn-lt"/>
            </a:rPr>
            <a:t> «Заповедники»</a:t>
          </a:r>
        </a:p>
      </dgm:t>
    </dgm:pt>
    <dgm:pt modelId="{80CE7C80-7FE3-4166-B548-9DC8432CAB3B}" type="parTrans" cxnId="{04BAACF0-16DD-435B-9936-58952F90707C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0C428A32-026C-4489-A839-C6C85CEB9DDD}" type="sibTrans" cxnId="{04BAACF0-16DD-435B-9936-58952F90707C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C4750D72-95A2-4510-9652-F468B7BDEE79}" type="pres">
      <dgm:prSet presAssocID="{3F23D903-2D84-4BD4-9C6C-F11B08D6599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74C373-DD49-497C-A8CA-7BEF708EC2C6}" type="pres">
      <dgm:prSet presAssocID="{F24A409A-0C67-4A5D-A377-A3E2D7E6B1C9}" presName="root" presStyleCnt="0"/>
      <dgm:spPr/>
    </dgm:pt>
    <dgm:pt modelId="{2281FC89-9173-4FF3-ABA8-002A560C4FEE}" type="pres">
      <dgm:prSet presAssocID="{F24A409A-0C67-4A5D-A377-A3E2D7E6B1C9}" presName="rootComposite" presStyleCnt="0"/>
      <dgm:spPr/>
    </dgm:pt>
    <dgm:pt modelId="{F7E41A29-F17D-41C6-BBC5-1360B6E5F507}" type="pres">
      <dgm:prSet presAssocID="{F24A409A-0C67-4A5D-A377-A3E2D7E6B1C9}" presName="rootText" presStyleLbl="node1" presStyleIdx="0" presStyleCnt="3" custScaleX="121643"/>
      <dgm:spPr/>
      <dgm:t>
        <a:bodyPr/>
        <a:lstStyle/>
        <a:p>
          <a:endParaRPr lang="ru-RU"/>
        </a:p>
      </dgm:t>
    </dgm:pt>
    <dgm:pt modelId="{52A742F7-AE11-4F46-A4F7-893A49DA8590}" type="pres">
      <dgm:prSet presAssocID="{F24A409A-0C67-4A5D-A377-A3E2D7E6B1C9}" presName="rootConnector" presStyleLbl="node1" presStyleIdx="0" presStyleCnt="3"/>
      <dgm:spPr/>
      <dgm:t>
        <a:bodyPr/>
        <a:lstStyle/>
        <a:p>
          <a:endParaRPr lang="ru-RU"/>
        </a:p>
      </dgm:t>
    </dgm:pt>
    <dgm:pt modelId="{A0EF1D37-45DA-419E-98D6-8C376F3F3F1B}" type="pres">
      <dgm:prSet presAssocID="{F24A409A-0C67-4A5D-A377-A3E2D7E6B1C9}" presName="childShape" presStyleCnt="0"/>
      <dgm:spPr/>
    </dgm:pt>
    <dgm:pt modelId="{677676AC-6B6C-452E-9DC0-F5ACD36E4AE7}" type="pres">
      <dgm:prSet presAssocID="{21B2C1F1-B57F-404B-A76E-CEF2EECCD3B2}" presName="Name13" presStyleLbl="parChTrans1D2" presStyleIdx="0" presStyleCnt="10"/>
      <dgm:spPr/>
      <dgm:t>
        <a:bodyPr/>
        <a:lstStyle/>
        <a:p>
          <a:endParaRPr lang="ru-RU"/>
        </a:p>
      </dgm:t>
    </dgm:pt>
    <dgm:pt modelId="{D7B6A660-F798-4581-A6F7-22DF3BBB8C12}" type="pres">
      <dgm:prSet presAssocID="{4855A374-D222-473D-9BF1-78625B58ACE7}" presName="childText" presStyleLbl="bgAcc1" presStyleIdx="0" presStyleCnt="10" custScaleX="184032" custScaleY="815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9D0AD-C0F9-4AC2-BAC2-DC5B10C1C228}" type="pres">
      <dgm:prSet presAssocID="{C843D8EC-4E05-438E-9B7B-AF9766CDBAB8}" presName="Name13" presStyleLbl="parChTrans1D2" presStyleIdx="1" presStyleCnt="10"/>
      <dgm:spPr/>
      <dgm:t>
        <a:bodyPr/>
        <a:lstStyle/>
        <a:p>
          <a:endParaRPr lang="ru-RU"/>
        </a:p>
      </dgm:t>
    </dgm:pt>
    <dgm:pt modelId="{91B3F01A-E3EC-4F53-8928-A34137D8107A}" type="pres">
      <dgm:prSet presAssocID="{A281DBB5-4C68-4C36-B18A-9B0CE63DD2D2}" presName="childText" presStyleLbl="bgAcc1" presStyleIdx="1" presStyleCnt="10" custScaleX="178928" custScaleY="59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18C77-D2E5-4C54-B253-077838DA8947}" type="pres">
      <dgm:prSet presAssocID="{AF0AF980-4232-4736-939D-3C9586344BA2}" presName="Name13" presStyleLbl="parChTrans1D2" presStyleIdx="2" presStyleCnt="10"/>
      <dgm:spPr/>
      <dgm:t>
        <a:bodyPr/>
        <a:lstStyle/>
        <a:p>
          <a:endParaRPr lang="ru-RU"/>
        </a:p>
      </dgm:t>
    </dgm:pt>
    <dgm:pt modelId="{08D8A586-5F0E-41D9-A0BE-81D993D61C79}" type="pres">
      <dgm:prSet presAssocID="{A6278D70-8B43-42B9-BAF4-C16C5E598CA7}" presName="childText" presStyleLbl="bgAcc1" presStyleIdx="2" presStyleCnt="10" custScaleX="183176" custScaleY="747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757C2-FB83-4BD9-92F0-BFF5368A7F05}" type="pres">
      <dgm:prSet presAssocID="{DDA19DB2-B9A2-4830-8948-24324B190198}" presName="root" presStyleCnt="0"/>
      <dgm:spPr/>
    </dgm:pt>
    <dgm:pt modelId="{E5FE1130-4F9C-484C-9577-F1359234ACEB}" type="pres">
      <dgm:prSet presAssocID="{DDA19DB2-B9A2-4830-8948-24324B190198}" presName="rootComposite" presStyleCnt="0"/>
      <dgm:spPr/>
    </dgm:pt>
    <dgm:pt modelId="{80295BCC-EB93-4E37-9CCE-7B21EA6B4A9C}" type="pres">
      <dgm:prSet presAssocID="{DDA19DB2-B9A2-4830-8948-24324B190198}" presName="rootText" presStyleLbl="node1" presStyleIdx="1" presStyleCnt="3" custScaleX="153110" custLinFactNeighborX="-1857" custLinFactNeighborY="1301"/>
      <dgm:spPr/>
      <dgm:t>
        <a:bodyPr/>
        <a:lstStyle/>
        <a:p>
          <a:endParaRPr lang="ru-RU"/>
        </a:p>
      </dgm:t>
    </dgm:pt>
    <dgm:pt modelId="{89ABA6CD-F7D4-4925-878B-0198DA9FCF7D}" type="pres">
      <dgm:prSet presAssocID="{DDA19DB2-B9A2-4830-8948-24324B190198}" presName="rootConnector" presStyleLbl="node1" presStyleIdx="1" presStyleCnt="3"/>
      <dgm:spPr/>
      <dgm:t>
        <a:bodyPr/>
        <a:lstStyle/>
        <a:p>
          <a:endParaRPr lang="ru-RU"/>
        </a:p>
      </dgm:t>
    </dgm:pt>
    <dgm:pt modelId="{2B93C9F6-9846-4E30-99D0-015728CD7322}" type="pres">
      <dgm:prSet presAssocID="{DDA19DB2-B9A2-4830-8948-24324B190198}" presName="childShape" presStyleCnt="0"/>
      <dgm:spPr/>
    </dgm:pt>
    <dgm:pt modelId="{03E63B1F-5E89-475F-A2E2-2D4A3F310BE2}" type="pres">
      <dgm:prSet presAssocID="{A21192A7-303B-400D-83E5-0B5DC09AB3A3}" presName="Name13" presStyleLbl="parChTrans1D2" presStyleIdx="3" presStyleCnt="10"/>
      <dgm:spPr/>
      <dgm:t>
        <a:bodyPr/>
        <a:lstStyle/>
        <a:p>
          <a:endParaRPr lang="ru-RU"/>
        </a:p>
      </dgm:t>
    </dgm:pt>
    <dgm:pt modelId="{D3EDA36C-9FB8-4E00-8E1C-12EAE2796601}" type="pres">
      <dgm:prSet presAssocID="{6DDCBEB6-9F90-4395-A025-FAA5E5639557}" presName="childText" presStyleLbl="bgAcc1" presStyleIdx="3" presStyleCnt="10" custScaleX="204958" custScaleY="94839" custLinFactNeighborX="-2321" custLinFactNeighborY="1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16CAD-CACB-4AFC-A09B-5842F7C69249}" type="pres">
      <dgm:prSet presAssocID="{1E3781EC-E2F6-413B-BAA2-77D018430E80}" presName="Name13" presStyleLbl="parChTrans1D2" presStyleIdx="4" presStyleCnt="10" custSzX="228796"/>
      <dgm:spPr/>
      <dgm:t>
        <a:bodyPr/>
        <a:lstStyle/>
        <a:p>
          <a:endParaRPr lang="ru-RU"/>
        </a:p>
      </dgm:t>
    </dgm:pt>
    <dgm:pt modelId="{2A96525D-2FCB-448C-AC79-3FE6FF3F593E}" type="pres">
      <dgm:prSet presAssocID="{F218082C-9A85-4DF5-B4AF-8D45E0D6FAE5}" presName="childText" presStyleLbl="bgAcc1" presStyleIdx="4" presStyleCnt="10" custScaleX="200677" custScaleY="103180" custLinFactNeighborX="-2321" custLinFactNeighborY="1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245E49-C3C2-43DC-8DDE-0AD7F1E0E925}" type="pres">
      <dgm:prSet presAssocID="{F8123610-85E2-42B9-945B-2A4E24F907B2}" presName="Name13" presStyleLbl="parChTrans1D2" presStyleIdx="5" presStyleCnt="10"/>
      <dgm:spPr/>
      <dgm:t>
        <a:bodyPr/>
        <a:lstStyle/>
        <a:p>
          <a:endParaRPr lang="ru-RU"/>
        </a:p>
      </dgm:t>
    </dgm:pt>
    <dgm:pt modelId="{E8C7EDD0-BFD9-4688-B39C-90E569D6C49F}" type="pres">
      <dgm:prSet presAssocID="{45C7F6E1-D15B-4431-8897-44BC330A3987}" presName="childText" presStyleLbl="bgAcc1" presStyleIdx="5" presStyleCnt="10" custScaleX="202233" custScaleY="69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676EB-CC39-473B-8A3D-ED221A32129A}" type="pres">
      <dgm:prSet presAssocID="{0EA103F6-1399-48F8-9567-5FDD21629280}" presName="Name13" presStyleLbl="parChTrans1D2" presStyleIdx="6" presStyleCnt="10"/>
      <dgm:spPr/>
      <dgm:t>
        <a:bodyPr/>
        <a:lstStyle/>
        <a:p>
          <a:endParaRPr lang="ru-RU"/>
        </a:p>
      </dgm:t>
    </dgm:pt>
    <dgm:pt modelId="{B96FCBE6-B8EA-42A8-AE16-CFE03E2B2638}" type="pres">
      <dgm:prSet presAssocID="{D9FABE64-2CF4-4E50-8D26-484F331F2632}" presName="childText" presStyleLbl="bgAcc1" presStyleIdx="6" presStyleCnt="10" custScaleX="199922" custScaleY="80141" custLinFactNeighborX="-851" custLinFactNeighborY="8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35978F-1B86-4936-BAFC-4B7E3BDF0368}" type="pres">
      <dgm:prSet presAssocID="{98092453-59C0-4569-94A6-5D87246C9C7D}" presName="root" presStyleCnt="0"/>
      <dgm:spPr/>
    </dgm:pt>
    <dgm:pt modelId="{D714355D-DF3F-4D1F-B5E9-CB4068666750}" type="pres">
      <dgm:prSet presAssocID="{98092453-59C0-4569-94A6-5D87246C9C7D}" presName="rootComposite" presStyleCnt="0"/>
      <dgm:spPr/>
    </dgm:pt>
    <dgm:pt modelId="{E23198CF-3824-4E38-909E-1244E3381740}" type="pres">
      <dgm:prSet presAssocID="{98092453-59C0-4569-94A6-5D87246C9C7D}" presName="rootText" presStyleLbl="node1" presStyleIdx="2" presStyleCnt="3" custScaleX="134755" custLinFactNeighborX="-1857" custLinFactNeighborY="1301"/>
      <dgm:spPr/>
      <dgm:t>
        <a:bodyPr/>
        <a:lstStyle/>
        <a:p>
          <a:endParaRPr lang="ru-RU"/>
        </a:p>
      </dgm:t>
    </dgm:pt>
    <dgm:pt modelId="{455BBC6D-4F98-4346-9ED7-572222204EC4}" type="pres">
      <dgm:prSet presAssocID="{98092453-59C0-4569-94A6-5D87246C9C7D}" presName="rootConnector" presStyleLbl="node1" presStyleIdx="2" presStyleCnt="3"/>
      <dgm:spPr/>
      <dgm:t>
        <a:bodyPr/>
        <a:lstStyle/>
        <a:p>
          <a:endParaRPr lang="ru-RU"/>
        </a:p>
      </dgm:t>
    </dgm:pt>
    <dgm:pt modelId="{4709960E-5AEC-4F9B-AAEE-C59CCC20035B}" type="pres">
      <dgm:prSet presAssocID="{98092453-59C0-4569-94A6-5D87246C9C7D}" presName="childShape" presStyleCnt="0"/>
      <dgm:spPr/>
    </dgm:pt>
    <dgm:pt modelId="{1E5A145B-6C2A-4CBB-BDA0-52F6CF87384C}" type="pres">
      <dgm:prSet presAssocID="{EF95A326-CC8E-4884-A519-6E013083188D}" presName="Name13" presStyleLbl="parChTrans1D2" presStyleIdx="7" presStyleCnt="10"/>
      <dgm:spPr/>
      <dgm:t>
        <a:bodyPr/>
        <a:lstStyle/>
        <a:p>
          <a:endParaRPr lang="ru-RU"/>
        </a:p>
      </dgm:t>
    </dgm:pt>
    <dgm:pt modelId="{6920CA81-E51F-4395-B67C-0C82BB7CDAAF}" type="pres">
      <dgm:prSet presAssocID="{D0114AEE-B72F-4C33-ABE6-03573971634A}" presName="childText" presStyleLbl="bgAcc1" presStyleIdx="7" presStyleCnt="10" custScaleX="137147" custScaleY="90142" custLinFactNeighborX="-2321" custLinFactNeighborY="1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DD1626-60B1-481D-9D00-BAD968C75F77}" type="pres">
      <dgm:prSet presAssocID="{AB0A14F8-F25C-42A5-8CDF-70E632BAD072}" presName="Name13" presStyleLbl="parChTrans1D2" presStyleIdx="8" presStyleCnt="10" custSzX="228796"/>
      <dgm:spPr/>
      <dgm:t>
        <a:bodyPr/>
        <a:lstStyle/>
        <a:p>
          <a:endParaRPr lang="ru-RU"/>
        </a:p>
      </dgm:t>
    </dgm:pt>
    <dgm:pt modelId="{28119AEC-820C-477A-A468-AF0DFFD5F3A5}" type="pres">
      <dgm:prSet presAssocID="{11158C25-8EFE-4514-9CAB-C9A2BDA0B635}" presName="childText" presStyleLbl="bgAcc1" presStyleIdx="8" presStyleCnt="10" custScaleX="134656" custScaleY="70457" custLinFactNeighborX="-2321" custLinFactNeighborY="1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4D51F-97FC-4AD9-835E-978153403586}" type="pres">
      <dgm:prSet presAssocID="{80CE7C80-7FE3-4166-B548-9DC8432CAB3B}" presName="Name13" presStyleLbl="parChTrans1D2" presStyleIdx="9" presStyleCnt="10"/>
      <dgm:spPr/>
      <dgm:t>
        <a:bodyPr/>
        <a:lstStyle/>
        <a:p>
          <a:endParaRPr lang="ru-RU"/>
        </a:p>
      </dgm:t>
    </dgm:pt>
    <dgm:pt modelId="{8CC855D1-D5AF-40EE-8C9D-CFB67C36879A}" type="pres">
      <dgm:prSet presAssocID="{A5484849-0092-4657-BBE0-358628DCBD0C}" presName="childText" presStyleLbl="bgAcc1" presStyleIdx="9" presStyleCnt="10" custScaleX="134755" custScaleY="92900" custLinFactNeighborX="-851" custLinFactNeighborY="-5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07449F-A5AC-4D64-A7AB-AEAA3A5B764F}" srcId="{3F23D903-2D84-4BD4-9C6C-F11B08D65995}" destId="{F24A409A-0C67-4A5D-A377-A3E2D7E6B1C9}" srcOrd="0" destOrd="0" parTransId="{28CD9446-B352-4F35-AD1C-88D03CEC3323}" sibTransId="{EBB99B9C-F104-461F-856E-D4EFA8770CB3}"/>
    <dgm:cxn modelId="{DE4DA3B5-F45E-4A00-A9F1-082C744FBB7D}" srcId="{3F23D903-2D84-4BD4-9C6C-F11B08D65995}" destId="{98092453-59C0-4569-94A6-5D87246C9C7D}" srcOrd="2" destOrd="0" parTransId="{CB0E90F5-22AA-467C-94AA-7FBB4BAA1138}" sibTransId="{92CCD716-EE29-451A-BF7B-4FA9446EFE37}"/>
    <dgm:cxn modelId="{0A4BA394-F320-477F-A3A3-43467689E75E}" type="presOf" srcId="{EF95A326-CC8E-4884-A519-6E013083188D}" destId="{1E5A145B-6C2A-4CBB-BDA0-52F6CF87384C}" srcOrd="0" destOrd="0" presId="urn:microsoft.com/office/officeart/2005/8/layout/hierarchy3"/>
    <dgm:cxn modelId="{A35EB9EB-3668-4689-83AE-688490D6C90F}" type="presOf" srcId="{F218082C-9A85-4DF5-B4AF-8D45E0D6FAE5}" destId="{2A96525D-2FCB-448C-AC79-3FE6FF3F593E}" srcOrd="0" destOrd="0" presId="urn:microsoft.com/office/officeart/2005/8/layout/hierarchy3"/>
    <dgm:cxn modelId="{471FCF67-E582-47A6-A458-353F6451813A}" type="presOf" srcId="{6DDCBEB6-9F90-4395-A025-FAA5E5639557}" destId="{D3EDA36C-9FB8-4E00-8E1C-12EAE2796601}" srcOrd="0" destOrd="0" presId="urn:microsoft.com/office/officeart/2005/8/layout/hierarchy3"/>
    <dgm:cxn modelId="{5F2F5B6B-7672-40E4-9DE4-7C2994B4E702}" type="presOf" srcId="{D9FABE64-2CF4-4E50-8D26-484F331F2632}" destId="{B96FCBE6-B8EA-42A8-AE16-CFE03E2B2638}" srcOrd="0" destOrd="0" presId="urn:microsoft.com/office/officeart/2005/8/layout/hierarchy3"/>
    <dgm:cxn modelId="{B856EAC8-5D82-4413-9785-844C0DA5ECCC}" srcId="{DDA19DB2-B9A2-4830-8948-24324B190198}" destId="{F218082C-9A85-4DF5-B4AF-8D45E0D6FAE5}" srcOrd="1" destOrd="0" parTransId="{1E3781EC-E2F6-413B-BAA2-77D018430E80}" sibTransId="{91D48815-542B-49A5-AC63-A0D8E36CE93C}"/>
    <dgm:cxn modelId="{F9F79595-0314-439F-88F3-233FFFC28D6B}" type="presOf" srcId="{A6278D70-8B43-42B9-BAF4-C16C5E598CA7}" destId="{08D8A586-5F0E-41D9-A0BE-81D993D61C79}" srcOrd="0" destOrd="0" presId="urn:microsoft.com/office/officeart/2005/8/layout/hierarchy3"/>
    <dgm:cxn modelId="{BFF3F7B8-9649-4C38-9367-31F6D3AE1FA8}" type="presOf" srcId="{A281DBB5-4C68-4C36-B18A-9B0CE63DD2D2}" destId="{91B3F01A-E3EC-4F53-8928-A34137D8107A}" srcOrd="0" destOrd="0" presId="urn:microsoft.com/office/officeart/2005/8/layout/hierarchy3"/>
    <dgm:cxn modelId="{912A5935-CA85-47FA-9ADE-2FF3BD15A721}" type="presOf" srcId="{C843D8EC-4E05-438E-9B7B-AF9766CDBAB8}" destId="{F3F9D0AD-C0F9-4AC2-BAC2-DC5B10C1C228}" srcOrd="0" destOrd="0" presId="urn:microsoft.com/office/officeart/2005/8/layout/hierarchy3"/>
    <dgm:cxn modelId="{7B477840-0F36-4205-8198-459FA507E716}" type="presOf" srcId="{98092453-59C0-4569-94A6-5D87246C9C7D}" destId="{E23198CF-3824-4E38-909E-1244E3381740}" srcOrd="0" destOrd="0" presId="urn:microsoft.com/office/officeart/2005/8/layout/hierarchy3"/>
    <dgm:cxn modelId="{31146AF8-F8C5-4218-BCF2-FA65394E364B}" type="presOf" srcId="{4855A374-D222-473D-9BF1-78625B58ACE7}" destId="{D7B6A660-F798-4581-A6F7-22DF3BBB8C12}" srcOrd="0" destOrd="0" presId="urn:microsoft.com/office/officeart/2005/8/layout/hierarchy3"/>
    <dgm:cxn modelId="{C9BBAD42-4B69-43E3-AC8D-08E9B1DA8A86}" type="presOf" srcId="{1E3781EC-E2F6-413B-BAA2-77D018430E80}" destId="{51216CAD-CACB-4AFC-A09B-5842F7C69249}" srcOrd="0" destOrd="0" presId="urn:microsoft.com/office/officeart/2005/8/layout/hierarchy3"/>
    <dgm:cxn modelId="{1526EB4A-E7BE-44AE-9CE4-F3E125755687}" type="presOf" srcId="{F24A409A-0C67-4A5D-A377-A3E2D7E6B1C9}" destId="{F7E41A29-F17D-41C6-BBC5-1360B6E5F507}" srcOrd="0" destOrd="0" presId="urn:microsoft.com/office/officeart/2005/8/layout/hierarchy3"/>
    <dgm:cxn modelId="{B7DC6D66-2DAC-4C3C-A7B3-C7725AA71455}" srcId="{98092453-59C0-4569-94A6-5D87246C9C7D}" destId="{D0114AEE-B72F-4C33-ABE6-03573971634A}" srcOrd="0" destOrd="0" parTransId="{EF95A326-CC8E-4884-A519-6E013083188D}" sibTransId="{135924F0-181C-4C78-B3DF-99A8195BEC3B}"/>
    <dgm:cxn modelId="{E7CAA709-F33D-4769-8117-A903AD9D15BD}" srcId="{F24A409A-0C67-4A5D-A377-A3E2D7E6B1C9}" destId="{A6278D70-8B43-42B9-BAF4-C16C5E598CA7}" srcOrd="2" destOrd="0" parTransId="{AF0AF980-4232-4736-939D-3C9586344BA2}" sibTransId="{4E58F254-0E51-4EE9-B66A-02CB2FD281A6}"/>
    <dgm:cxn modelId="{CB0C4A3C-D9B2-4B22-B233-B6DA60E1EB85}" type="presOf" srcId="{80CE7C80-7FE3-4166-B548-9DC8432CAB3B}" destId="{F544D51F-97FC-4AD9-835E-978153403586}" srcOrd="0" destOrd="0" presId="urn:microsoft.com/office/officeart/2005/8/layout/hierarchy3"/>
    <dgm:cxn modelId="{E9C8A8BF-BCB7-44BE-9667-9399E8D1F901}" type="presOf" srcId="{AF0AF980-4232-4736-939D-3C9586344BA2}" destId="{0E818C77-D2E5-4C54-B253-077838DA8947}" srcOrd="0" destOrd="0" presId="urn:microsoft.com/office/officeart/2005/8/layout/hierarchy3"/>
    <dgm:cxn modelId="{D9D9D0B4-09DD-4C75-B42D-8DA14CF07B56}" srcId="{F24A409A-0C67-4A5D-A377-A3E2D7E6B1C9}" destId="{A281DBB5-4C68-4C36-B18A-9B0CE63DD2D2}" srcOrd="1" destOrd="0" parTransId="{C843D8EC-4E05-438E-9B7B-AF9766CDBAB8}" sibTransId="{CC7D5277-8740-498C-BC49-37DB432054A7}"/>
    <dgm:cxn modelId="{799DFE6E-878E-4F69-9670-B05D5836E3F3}" type="presOf" srcId="{45C7F6E1-D15B-4431-8897-44BC330A3987}" destId="{E8C7EDD0-BFD9-4688-B39C-90E569D6C49F}" srcOrd="0" destOrd="0" presId="urn:microsoft.com/office/officeart/2005/8/layout/hierarchy3"/>
    <dgm:cxn modelId="{6B54C426-6164-4677-9C4D-1AA97B568860}" type="presOf" srcId="{98092453-59C0-4569-94A6-5D87246C9C7D}" destId="{455BBC6D-4F98-4346-9ED7-572222204EC4}" srcOrd="1" destOrd="0" presId="urn:microsoft.com/office/officeart/2005/8/layout/hierarchy3"/>
    <dgm:cxn modelId="{3F0E3639-2AE1-4704-9DF3-90762EEF1F66}" srcId="{98092453-59C0-4569-94A6-5D87246C9C7D}" destId="{11158C25-8EFE-4514-9CAB-C9A2BDA0B635}" srcOrd="1" destOrd="0" parTransId="{AB0A14F8-F25C-42A5-8CDF-70E632BAD072}" sibTransId="{9B0FDAC8-6986-4492-BC66-D306CDA9E092}"/>
    <dgm:cxn modelId="{86DB14DB-A6A0-4190-A365-B32B422E5831}" type="presOf" srcId="{A21192A7-303B-400D-83E5-0B5DC09AB3A3}" destId="{03E63B1F-5E89-475F-A2E2-2D4A3F310BE2}" srcOrd="0" destOrd="0" presId="urn:microsoft.com/office/officeart/2005/8/layout/hierarchy3"/>
    <dgm:cxn modelId="{C76FC5B3-15EE-4450-A497-4382D13806AB}" type="presOf" srcId="{3F23D903-2D84-4BD4-9C6C-F11B08D65995}" destId="{C4750D72-95A2-4510-9652-F468B7BDEE79}" srcOrd="0" destOrd="0" presId="urn:microsoft.com/office/officeart/2005/8/layout/hierarchy3"/>
    <dgm:cxn modelId="{356F1C04-B169-4D53-B6AF-DEC494B97E50}" type="presOf" srcId="{AB0A14F8-F25C-42A5-8CDF-70E632BAD072}" destId="{6CDD1626-60B1-481D-9D00-BAD968C75F77}" srcOrd="0" destOrd="0" presId="urn:microsoft.com/office/officeart/2005/8/layout/hierarchy3"/>
    <dgm:cxn modelId="{42CD1086-DD7D-4D9F-B798-677F664C164B}" type="presOf" srcId="{D0114AEE-B72F-4C33-ABE6-03573971634A}" destId="{6920CA81-E51F-4395-B67C-0C82BB7CDAAF}" srcOrd="0" destOrd="0" presId="urn:microsoft.com/office/officeart/2005/8/layout/hierarchy3"/>
    <dgm:cxn modelId="{BEF27FE7-45C9-490F-80B3-B3ABC33B007D}" srcId="{DDA19DB2-B9A2-4830-8948-24324B190198}" destId="{6DDCBEB6-9F90-4395-A025-FAA5E5639557}" srcOrd="0" destOrd="0" parTransId="{A21192A7-303B-400D-83E5-0B5DC09AB3A3}" sibTransId="{17849E13-0BCC-40F1-AEA3-25DAF5698B61}"/>
    <dgm:cxn modelId="{04BAACF0-16DD-435B-9936-58952F90707C}" srcId="{98092453-59C0-4569-94A6-5D87246C9C7D}" destId="{A5484849-0092-4657-BBE0-358628DCBD0C}" srcOrd="2" destOrd="0" parTransId="{80CE7C80-7FE3-4166-B548-9DC8432CAB3B}" sibTransId="{0C428A32-026C-4489-A839-C6C85CEB9DDD}"/>
    <dgm:cxn modelId="{A47FDFDB-84B0-4065-A22D-39C64C406CAE}" type="presOf" srcId="{0EA103F6-1399-48F8-9567-5FDD21629280}" destId="{E13676EB-CC39-473B-8A3D-ED221A32129A}" srcOrd="0" destOrd="0" presId="urn:microsoft.com/office/officeart/2005/8/layout/hierarchy3"/>
    <dgm:cxn modelId="{D3AF0A00-09F3-47AD-8C90-865A722731FE}" type="presOf" srcId="{DDA19DB2-B9A2-4830-8948-24324B190198}" destId="{80295BCC-EB93-4E37-9CCE-7B21EA6B4A9C}" srcOrd="0" destOrd="0" presId="urn:microsoft.com/office/officeart/2005/8/layout/hierarchy3"/>
    <dgm:cxn modelId="{9DB61DE5-AE2C-48B6-9866-5430360497B1}" type="presOf" srcId="{F8123610-85E2-42B9-945B-2A4E24F907B2}" destId="{F4245E49-C3C2-43DC-8DDE-0AD7F1E0E925}" srcOrd="0" destOrd="0" presId="urn:microsoft.com/office/officeart/2005/8/layout/hierarchy3"/>
    <dgm:cxn modelId="{979E1AB1-E97E-4863-BC10-2A83A764F161}" type="presOf" srcId="{21B2C1F1-B57F-404B-A76E-CEF2EECCD3B2}" destId="{677676AC-6B6C-452E-9DC0-F5ACD36E4AE7}" srcOrd="0" destOrd="0" presId="urn:microsoft.com/office/officeart/2005/8/layout/hierarchy3"/>
    <dgm:cxn modelId="{37DEE639-6DDA-48B4-8F8F-A742BF9E068E}" srcId="{3F23D903-2D84-4BD4-9C6C-F11B08D65995}" destId="{DDA19DB2-B9A2-4830-8948-24324B190198}" srcOrd="1" destOrd="0" parTransId="{8C778D41-3A53-4707-87F7-176FCFE94300}" sibTransId="{6B6A9E86-6BB3-4BF4-A6DA-94C704EE01F3}"/>
    <dgm:cxn modelId="{E232CF2E-3848-42A8-A3FE-5B3F329AA15D}" srcId="{F24A409A-0C67-4A5D-A377-A3E2D7E6B1C9}" destId="{4855A374-D222-473D-9BF1-78625B58ACE7}" srcOrd="0" destOrd="0" parTransId="{21B2C1F1-B57F-404B-A76E-CEF2EECCD3B2}" sibTransId="{6A222ECE-C2C0-4D16-8640-ABA9BF71ED21}"/>
    <dgm:cxn modelId="{EC8C2D04-BE31-4A85-B3BA-C80668E9D6D1}" srcId="{DDA19DB2-B9A2-4830-8948-24324B190198}" destId="{45C7F6E1-D15B-4431-8897-44BC330A3987}" srcOrd="2" destOrd="0" parTransId="{F8123610-85E2-42B9-945B-2A4E24F907B2}" sibTransId="{C5341E4D-501E-48D6-87A1-46162BDA0D35}"/>
    <dgm:cxn modelId="{B01DFE1F-9F19-4374-9230-4AEA26B5D4E9}" type="presOf" srcId="{11158C25-8EFE-4514-9CAB-C9A2BDA0B635}" destId="{28119AEC-820C-477A-A468-AF0DFFD5F3A5}" srcOrd="0" destOrd="0" presId="urn:microsoft.com/office/officeart/2005/8/layout/hierarchy3"/>
    <dgm:cxn modelId="{B25ACE7B-2B18-4D94-8F77-9F4D234AFE4F}" srcId="{DDA19DB2-B9A2-4830-8948-24324B190198}" destId="{D9FABE64-2CF4-4E50-8D26-484F331F2632}" srcOrd="3" destOrd="0" parTransId="{0EA103F6-1399-48F8-9567-5FDD21629280}" sibTransId="{BD18CE57-93CB-4F33-B2F6-D2520F09463B}"/>
    <dgm:cxn modelId="{8D62C984-B1A0-4861-9D24-673C605D3165}" type="presOf" srcId="{DDA19DB2-B9A2-4830-8948-24324B190198}" destId="{89ABA6CD-F7D4-4925-878B-0198DA9FCF7D}" srcOrd="1" destOrd="0" presId="urn:microsoft.com/office/officeart/2005/8/layout/hierarchy3"/>
    <dgm:cxn modelId="{6E3E3DC1-3D57-4AC7-BD97-B9B824C81B1A}" type="presOf" srcId="{A5484849-0092-4657-BBE0-358628DCBD0C}" destId="{8CC855D1-D5AF-40EE-8C9D-CFB67C36879A}" srcOrd="0" destOrd="0" presId="urn:microsoft.com/office/officeart/2005/8/layout/hierarchy3"/>
    <dgm:cxn modelId="{46B39707-5440-4EB3-A244-34F11A7E528E}" type="presOf" srcId="{F24A409A-0C67-4A5D-A377-A3E2D7E6B1C9}" destId="{52A742F7-AE11-4F46-A4F7-893A49DA8590}" srcOrd="1" destOrd="0" presId="urn:microsoft.com/office/officeart/2005/8/layout/hierarchy3"/>
    <dgm:cxn modelId="{A6088198-EC82-403C-B5C4-3CDF6E1C64FE}" type="presParOf" srcId="{C4750D72-95A2-4510-9652-F468B7BDEE79}" destId="{AD74C373-DD49-497C-A8CA-7BEF708EC2C6}" srcOrd="0" destOrd="0" presId="urn:microsoft.com/office/officeart/2005/8/layout/hierarchy3"/>
    <dgm:cxn modelId="{3A9D2BBA-190E-4C59-A229-43908C7BCE09}" type="presParOf" srcId="{AD74C373-DD49-497C-A8CA-7BEF708EC2C6}" destId="{2281FC89-9173-4FF3-ABA8-002A560C4FEE}" srcOrd="0" destOrd="0" presId="urn:microsoft.com/office/officeart/2005/8/layout/hierarchy3"/>
    <dgm:cxn modelId="{0CB8DE06-7910-47CB-B886-B78745E8A7A2}" type="presParOf" srcId="{2281FC89-9173-4FF3-ABA8-002A560C4FEE}" destId="{F7E41A29-F17D-41C6-BBC5-1360B6E5F507}" srcOrd="0" destOrd="0" presId="urn:microsoft.com/office/officeart/2005/8/layout/hierarchy3"/>
    <dgm:cxn modelId="{82D2C9D6-1328-4A86-8C10-E5F42DF79A8B}" type="presParOf" srcId="{2281FC89-9173-4FF3-ABA8-002A560C4FEE}" destId="{52A742F7-AE11-4F46-A4F7-893A49DA8590}" srcOrd="1" destOrd="0" presId="urn:microsoft.com/office/officeart/2005/8/layout/hierarchy3"/>
    <dgm:cxn modelId="{A24D2965-5C9A-427E-946A-37DD8854949A}" type="presParOf" srcId="{AD74C373-DD49-497C-A8CA-7BEF708EC2C6}" destId="{A0EF1D37-45DA-419E-98D6-8C376F3F3F1B}" srcOrd="1" destOrd="0" presId="urn:microsoft.com/office/officeart/2005/8/layout/hierarchy3"/>
    <dgm:cxn modelId="{06E4D21B-44C4-4CAE-93AF-F71D6DFE8EBB}" type="presParOf" srcId="{A0EF1D37-45DA-419E-98D6-8C376F3F3F1B}" destId="{677676AC-6B6C-452E-9DC0-F5ACD36E4AE7}" srcOrd="0" destOrd="0" presId="urn:microsoft.com/office/officeart/2005/8/layout/hierarchy3"/>
    <dgm:cxn modelId="{32FACC5E-4C73-4C92-ACDC-E647748C6365}" type="presParOf" srcId="{A0EF1D37-45DA-419E-98D6-8C376F3F3F1B}" destId="{D7B6A660-F798-4581-A6F7-22DF3BBB8C12}" srcOrd="1" destOrd="0" presId="urn:microsoft.com/office/officeart/2005/8/layout/hierarchy3"/>
    <dgm:cxn modelId="{B86BEA58-7768-428E-8948-C6BAF57D1D93}" type="presParOf" srcId="{A0EF1D37-45DA-419E-98D6-8C376F3F3F1B}" destId="{F3F9D0AD-C0F9-4AC2-BAC2-DC5B10C1C228}" srcOrd="2" destOrd="0" presId="urn:microsoft.com/office/officeart/2005/8/layout/hierarchy3"/>
    <dgm:cxn modelId="{54DE9FF4-4893-4FAC-8A7F-CA1030E6A6A2}" type="presParOf" srcId="{A0EF1D37-45DA-419E-98D6-8C376F3F3F1B}" destId="{91B3F01A-E3EC-4F53-8928-A34137D8107A}" srcOrd="3" destOrd="0" presId="urn:microsoft.com/office/officeart/2005/8/layout/hierarchy3"/>
    <dgm:cxn modelId="{C8CAF5F4-6BBE-4873-BBC9-D8C40D46F4A7}" type="presParOf" srcId="{A0EF1D37-45DA-419E-98D6-8C376F3F3F1B}" destId="{0E818C77-D2E5-4C54-B253-077838DA8947}" srcOrd="4" destOrd="0" presId="urn:microsoft.com/office/officeart/2005/8/layout/hierarchy3"/>
    <dgm:cxn modelId="{B1CA61B1-989F-4B13-AA20-AC5E1E0CB261}" type="presParOf" srcId="{A0EF1D37-45DA-419E-98D6-8C376F3F3F1B}" destId="{08D8A586-5F0E-41D9-A0BE-81D993D61C79}" srcOrd="5" destOrd="0" presId="urn:microsoft.com/office/officeart/2005/8/layout/hierarchy3"/>
    <dgm:cxn modelId="{C0AEA32D-90FF-4D7E-A4DA-0564BC041D9E}" type="presParOf" srcId="{C4750D72-95A2-4510-9652-F468B7BDEE79}" destId="{A5D757C2-FB83-4BD9-92F0-BFF5368A7F05}" srcOrd="1" destOrd="0" presId="urn:microsoft.com/office/officeart/2005/8/layout/hierarchy3"/>
    <dgm:cxn modelId="{A107410E-53C3-4E5D-B488-B2E56035642A}" type="presParOf" srcId="{A5D757C2-FB83-4BD9-92F0-BFF5368A7F05}" destId="{E5FE1130-4F9C-484C-9577-F1359234ACEB}" srcOrd="0" destOrd="0" presId="urn:microsoft.com/office/officeart/2005/8/layout/hierarchy3"/>
    <dgm:cxn modelId="{4B3B305E-9EA5-42FE-8CCE-FEE150012621}" type="presParOf" srcId="{E5FE1130-4F9C-484C-9577-F1359234ACEB}" destId="{80295BCC-EB93-4E37-9CCE-7B21EA6B4A9C}" srcOrd="0" destOrd="0" presId="urn:microsoft.com/office/officeart/2005/8/layout/hierarchy3"/>
    <dgm:cxn modelId="{39C5CA8D-AF2B-4622-91E1-1A07C7A09A62}" type="presParOf" srcId="{E5FE1130-4F9C-484C-9577-F1359234ACEB}" destId="{89ABA6CD-F7D4-4925-878B-0198DA9FCF7D}" srcOrd="1" destOrd="0" presId="urn:microsoft.com/office/officeart/2005/8/layout/hierarchy3"/>
    <dgm:cxn modelId="{C501AECB-93AF-4CF1-80C6-6B9C3B0585DA}" type="presParOf" srcId="{A5D757C2-FB83-4BD9-92F0-BFF5368A7F05}" destId="{2B93C9F6-9846-4E30-99D0-015728CD7322}" srcOrd="1" destOrd="0" presId="urn:microsoft.com/office/officeart/2005/8/layout/hierarchy3"/>
    <dgm:cxn modelId="{592A9380-D22E-48B7-9EAA-672AB876E1F0}" type="presParOf" srcId="{2B93C9F6-9846-4E30-99D0-015728CD7322}" destId="{03E63B1F-5E89-475F-A2E2-2D4A3F310BE2}" srcOrd="0" destOrd="0" presId="urn:microsoft.com/office/officeart/2005/8/layout/hierarchy3"/>
    <dgm:cxn modelId="{9CFB8F56-781A-49B9-9261-124C3A5D5ECF}" type="presParOf" srcId="{2B93C9F6-9846-4E30-99D0-015728CD7322}" destId="{D3EDA36C-9FB8-4E00-8E1C-12EAE2796601}" srcOrd="1" destOrd="0" presId="urn:microsoft.com/office/officeart/2005/8/layout/hierarchy3"/>
    <dgm:cxn modelId="{0AE445EA-69A7-4F77-89BB-43AECBCFC820}" type="presParOf" srcId="{2B93C9F6-9846-4E30-99D0-015728CD7322}" destId="{51216CAD-CACB-4AFC-A09B-5842F7C69249}" srcOrd="2" destOrd="0" presId="urn:microsoft.com/office/officeart/2005/8/layout/hierarchy3"/>
    <dgm:cxn modelId="{7CB2B235-0207-4EB6-BF06-AFCF9CB9C593}" type="presParOf" srcId="{2B93C9F6-9846-4E30-99D0-015728CD7322}" destId="{2A96525D-2FCB-448C-AC79-3FE6FF3F593E}" srcOrd="3" destOrd="0" presId="urn:microsoft.com/office/officeart/2005/8/layout/hierarchy3"/>
    <dgm:cxn modelId="{BBEA6B93-18DB-402C-BF2B-208CFA7026FD}" type="presParOf" srcId="{2B93C9F6-9846-4E30-99D0-015728CD7322}" destId="{F4245E49-C3C2-43DC-8DDE-0AD7F1E0E925}" srcOrd="4" destOrd="0" presId="urn:microsoft.com/office/officeart/2005/8/layout/hierarchy3"/>
    <dgm:cxn modelId="{F1C4738A-C3E5-4298-A226-61D20EA79309}" type="presParOf" srcId="{2B93C9F6-9846-4E30-99D0-015728CD7322}" destId="{E8C7EDD0-BFD9-4688-B39C-90E569D6C49F}" srcOrd="5" destOrd="0" presId="urn:microsoft.com/office/officeart/2005/8/layout/hierarchy3"/>
    <dgm:cxn modelId="{9A06D08A-6E5D-4DD8-B583-5FFC3590DC81}" type="presParOf" srcId="{2B93C9F6-9846-4E30-99D0-015728CD7322}" destId="{E13676EB-CC39-473B-8A3D-ED221A32129A}" srcOrd="6" destOrd="0" presId="urn:microsoft.com/office/officeart/2005/8/layout/hierarchy3"/>
    <dgm:cxn modelId="{4FA1582D-904A-45BF-ABAE-9CD1E6952024}" type="presParOf" srcId="{2B93C9F6-9846-4E30-99D0-015728CD7322}" destId="{B96FCBE6-B8EA-42A8-AE16-CFE03E2B2638}" srcOrd="7" destOrd="0" presId="urn:microsoft.com/office/officeart/2005/8/layout/hierarchy3"/>
    <dgm:cxn modelId="{45DBA111-ABAE-4B5B-94E3-EA8D3FC94D25}" type="presParOf" srcId="{C4750D72-95A2-4510-9652-F468B7BDEE79}" destId="{2635978F-1B86-4936-BAFC-4B7E3BDF0368}" srcOrd="2" destOrd="0" presId="urn:microsoft.com/office/officeart/2005/8/layout/hierarchy3"/>
    <dgm:cxn modelId="{EFC36D85-AEEE-4605-BFDC-E4F4EE24875D}" type="presParOf" srcId="{2635978F-1B86-4936-BAFC-4B7E3BDF0368}" destId="{D714355D-DF3F-4D1F-B5E9-CB4068666750}" srcOrd="0" destOrd="0" presId="urn:microsoft.com/office/officeart/2005/8/layout/hierarchy3"/>
    <dgm:cxn modelId="{412AAA69-D326-4F74-9E66-37CC9894EF6B}" type="presParOf" srcId="{D714355D-DF3F-4D1F-B5E9-CB4068666750}" destId="{E23198CF-3824-4E38-909E-1244E3381740}" srcOrd="0" destOrd="0" presId="urn:microsoft.com/office/officeart/2005/8/layout/hierarchy3"/>
    <dgm:cxn modelId="{81DD438E-C846-4A0C-B904-8865C5889AB2}" type="presParOf" srcId="{D714355D-DF3F-4D1F-B5E9-CB4068666750}" destId="{455BBC6D-4F98-4346-9ED7-572222204EC4}" srcOrd="1" destOrd="0" presId="urn:microsoft.com/office/officeart/2005/8/layout/hierarchy3"/>
    <dgm:cxn modelId="{C1F5867B-0435-4656-A57B-80270DF46EFF}" type="presParOf" srcId="{2635978F-1B86-4936-BAFC-4B7E3BDF0368}" destId="{4709960E-5AEC-4F9B-AAEE-C59CCC20035B}" srcOrd="1" destOrd="0" presId="urn:microsoft.com/office/officeart/2005/8/layout/hierarchy3"/>
    <dgm:cxn modelId="{4167F145-020E-41AA-8D8A-06D1BA2FDD2E}" type="presParOf" srcId="{4709960E-5AEC-4F9B-AAEE-C59CCC20035B}" destId="{1E5A145B-6C2A-4CBB-BDA0-52F6CF87384C}" srcOrd="0" destOrd="0" presId="urn:microsoft.com/office/officeart/2005/8/layout/hierarchy3"/>
    <dgm:cxn modelId="{16F46C49-57C0-4E63-89C7-DEBD01EFB9CB}" type="presParOf" srcId="{4709960E-5AEC-4F9B-AAEE-C59CCC20035B}" destId="{6920CA81-E51F-4395-B67C-0C82BB7CDAAF}" srcOrd="1" destOrd="0" presId="urn:microsoft.com/office/officeart/2005/8/layout/hierarchy3"/>
    <dgm:cxn modelId="{678208AE-D7FC-4D60-B4D3-87C65787275A}" type="presParOf" srcId="{4709960E-5AEC-4F9B-AAEE-C59CCC20035B}" destId="{6CDD1626-60B1-481D-9D00-BAD968C75F77}" srcOrd="2" destOrd="0" presId="urn:microsoft.com/office/officeart/2005/8/layout/hierarchy3"/>
    <dgm:cxn modelId="{E32DDC39-6B3F-47C6-81EB-D974ABF4261A}" type="presParOf" srcId="{4709960E-5AEC-4F9B-AAEE-C59CCC20035B}" destId="{28119AEC-820C-477A-A468-AF0DFFD5F3A5}" srcOrd="3" destOrd="0" presId="urn:microsoft.com/office/officeart/2005/8/layout/hierarchy3"/>
    <dgm:cxn modelId="{084AC42D-D2AE-409E-9E9E-9ADDADF89D12}" type="presParOf" srcId="{4709960E-5AEC-4F9B-AAEE-C59CCC20035B}" destId="{F544D51F-97FC-4AD9-835E-978153403586}" srcOrd="4" destOrd="0" presId="urn:microsoft.com/office/officeart/2005/8/layout/hierarchy3"/>
    <dgm:cxn modelId="{5D03C3A5-3E7A-449F-892D-A5298311D07D}" type="presParOf" srcId="{4709960E-5AEC-4F9B-AAEE-C59CCC20035B}" destId="{8CC855D1-D5AF-40EE-8C9D-CFB67C3687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E41A29-F17D-41C6-BBC5-1360B6E5F507}">
      <dsp:nvSpPr>
        <dsp:cNvPr id="0" name=""/>
        <dsp:cNvSpPr/>
      </dsp:nvSpPr>
      <dsp:spPr>
        <a:xfrm>
          <a:off x="397" y="173639"/>
          <a:ext cx="2105441" cy="86541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Межсетевое взаимодействие</a:t>
          </a:r>
          <a:endParaRPr lang="ru-RU" sz="1800" b="1" kern="1200" dirty="0">
            <a:latin typeface="+mn-lt"/>
          </a:endParaRPr>
        </a:p>
      </dsp:txBody>
      <dsp:txXfrm>
        <a:off x="397" y="173639"/>
        <a:ext cx="2105441" cy="865418"/>
      </dsp:txXfrm>
    </dsp:sp>
    <dsp:sp modelId="{677676AC-6B6C-452E-9DC0-F5ACD36E4AE7}">
      <dsp:nvSpPr>
        <dsp:cNvPr id="0" name=""/>
        <dsp:cNvSpPr/>
      </dsp:nvSpPr>
      <dsp:spPr>
        <a:xfrm>
          <a:off x="210941" y="1039057"/>
          <a:ext cx="210544" cy="569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9094"/>
              </a:lnTo>
              <a:lnTo>
                <a:pt x="210544" y="56909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B6A660-F798-4581-A6F7-22DF3BBB8C12}">
      <dsp:nvSpPr>
        <dsp:cNvPr id="0" name=""/>
        <dsp:cNvSpPr/>
      </dsp:nvSpPr>
      <dsp:spPr>
        <a:xfrm>
          <a:off x="421486" y="1255412"/>
          <a:ext cx="2548234" cy="705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Общеобразовательные учреждения БГО</a:t>
          </a:r>
          <a:endParaRPr lang="ru-RU" sz="1800" b="1" kern="1200" dirty="0">
            <a:latin typeface="+mn-lt"/>
          </a:endParaRPr>
        </a:p>
      </dsp:txBody>
      <dsp:txXfrm>
        <a:off x="421486" y="1255412"/>
        <a:ext cx="2548234" cy="705480"/>
      </dsp:txXfrm>
    </dsp:sp>
    <dsp:sp modelId="{F3F9D0AD-C0F9-4AC2-BAC2-DC5B10C1C228}">
      <dsp:nvSpPr>
        <dsp:cNvPr id="0" name=""/>
        <dsp:cNvSpPr/>
      </dsp:nvSpPr>
      <dsp:spPr>
        <a:xfrm>
          <a:off x="210941" y="1039057"/>
          <a:ext cx="210544" cy="1393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661"/>
              </a:lnTo>
              <a:lnTo>
                <a:pt x="210544" y="139366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B3F01A-E3EC-4F53-8928-A34137D8107A}">
      <dsp:nvSpPr>
        <dsp:cNvPr id="0" name=""/>
        <dsp:cNvSpPr/>
      </dsp:nvSpPr>
      <dsp:spPr>
        <a:xfrm>
          <a:off x="421486" y="2177247"/>
          <a:ext cx="2477561" cy="510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Учреждения ДО</a:t>
          </a:r>
          <a:endParaRPr lang="ru-RU" sz="1800" b="1" kern="1200" dirty="0">
            <a:latin typeface="+mn-lt"/>
          </a:endParaRPr>
        </a:p>
      </dsp:txBody>
      <dsp:txXfrm>
        <a:off x="421486" y="2177247"/>
        <a:ext cx="2477561" cy="510942"/>
      </dsp:txXfrm>
    </dsp:sp>
    <dsp:sp modelId="{0E818C77-D2E5-4C54-B253-077838DA8947}">
      <dsp:nvSpPr>
        <dsp:cNvPr id="0" name=""/>
        <dsp:cNvSpPr/>
      </dsp:nvSpPr>
      <dsp:spPr>
        <a:xfrm>
          <a:off x="210941" y="1039057"/>
          <a:ext cx="210544" cy="2188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8893"/>
              </a:lnTo>
              <a:lnTo>
                <a:pt x="210544" y="218889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D8A586-5F0E-41D9-A0BE-81D993D61C79}">
      <dsp:nvSpPr>
        <dsp:cNvPr id="0" name=""/>
        <dsp:cNvSpPr/>
      </dsp:nvSpPr>
      <dsp:spPr>
        <a:xfrm>
          <a:off x="421486" y="2904544"/>
          <a:ext cx="2536381" cy="6468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ВУЗы и научные центры</a:t>
          </a:r>
          <a:endParaRPr lang="ru-RU" sz="1800" b="1" kern="1200" dirty="0">
            <a:latin typeface="+mn-lt"/>
          </a:endParaRPr>
        </a:p>
      </dsp:txBody>
      <dsp:txXfrm>
        <a:off x="421486" y="2904544"/>
        <a:ext cx="2536381" cy="646813"/>
      </dsp:txXfrm>
    </dsp:sp>
    <dsp:sp modelId="{80295BCC-EB93-4E37-9CCE-7B21EA6B4A9C}">
      <dsp:nvSpPr>
        <dsp:cNvPr id="0" name=""/>
        <dsp:cNvSpPr/>
      </dsp:nvSpPr>
      <dsp:spPr>
        <a:xfrm>
          <a:off x="2840271" y="184898"/>
          <a:ext cx="2650084" cy="86541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Межведомственное взаимодействие</a:t>
          </a:r>
          <a:endParaRPr lang="ru-RU" sz="1800" b="1" kern="1200" dirty="0">
            <a:latin typeface="+mn-lt"/>
          </a:endParaRPr>
        </a:p>
      </dsp:txBody>
      <dsp:txXfrm>
        <a:off x="2840271" y="184898"/>
        <a:ext cx="2650084" cy="865418"/>
      </dsp:txXfrm>
    </dsp:sp>
    <dsp:sp modelId="{03E63B1F-5E89-475F-A2E2-2D4A3F310BE2}">
      <dsp:nvSpPr>
        <dsp:cNvPr id="0" name=""/>
        <dsp:cNvSpPr/>
      </dsp:nvSpPr>
      <dsp:spPr>
        <a:xfrm>
          <a:off x="3105279" y="1050316"/>
          <a:ext cx="265011" cy="626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6731"/>
              </a:lnTo>
              <a:lnTo>
                <a:pt x="265011" y="62673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EDA36C-9FB8-4E00-8E1C-12EAE2796601}">
      <dsp:nvSpPr>
        <dsp:cNvPr id="0" name=""/>
        <dsp:cNvSpPr/>
      </dsp:nvSpPr>
      <dsp:spPr>
        <a:xfrm>
          <a:off x="3370291" y="1266671"/>
          <a:ext cx="2837990" cy="8207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+mn-lt"/>
            </a:rPr>
            <a:t>Хопёрский</a:t>
          </a:r>
          <a:r>
            <a:rPr lang="ru-RU" sz="1800" b="1" kern="1200" dirty="0" smtClean="0">
              <a:latin typeface="+mn-lt"/>
            </a:rPr>
            <a:t> государственный природный заповедник</a:t>
          </a:r>
          <a:endParaRPr lang="ru-RU" sz="1800" b="1" kern="1200" dirty="0">
            <a:latin typeface="+mn-lt"/>
          </a:endParaRPr>
        </a:p>
      </dsp:txBody>
      <dsp:txXfrm>
        <a:off x="3370291" y="1266671"/>
        <a:ext cx="2837990" cy="820754"/>
      </dsp:txXfrm>
    </dsp:sp>
    <dsp:sp modelId="{51216CAD-CACB-4AFC-A09B-5842F7C69249}">
      <dsp:nvSpPr>
        <dsp:cNvPr id="0" name=""/>
        <dsp:cNvSpPr/>
      </dsp:nvSpPr>
      <dsp:spPr>
        <a:xfrm>
          <a:off x="3105279" y="1050316"/>
          <a:ext cx="265011" cy="1699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9932"/>
              </a:lnTo>
              <a:lnTo>
                <a:pt x="265011" y="16999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96525D-2FCB-448C-AC79-3FE6FF3F593E}">
      <dsp:nvSpPr>
        <dsp:cNvPr id="0" name=""/>
        <dsp:cNvSpPr/>
      </dsp:nvSpPr>
      <dsp:spPr>
        <a:xfrm>
          <a:off x="3370291" y="2303780"/>
          <a:ext cx="2778712" cy="8929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Теллермановское опытное лесничество НИИ Лесоведения РАН</a:t>
          </a:r>
        </a:p>
      </dsp:txBody>
      <dsp:txXfrm>
        <a:off x="3370291" y="2303780"/>
        <a:ext cx="2778712" cy="892938"/>
      </dsp:txXfrm>
    </dsp:sp>
    <dsp:sp modelId="{F4245E49-C3C2-43DC-8DDE-0AD7F1E0E925}">
      <dsp:nvSpPr>
        <dsp:cNvPr id="0" name=""/>
        <dsp:cNvSpPr/>
      </dsp:nvSpPr>
      <dsp:spPr>
        <a:xfrm>
          <a:off x="3105279" y="1050316"/>
          <a:ext cx="297150" cy="26528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2844"/>
              </a:lnTo>
              <a:lnTo>
                <a:pt x="297150" y="26528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C7EDD0-BFD9-4688-B39C-90E569D6C49F}">
      <dsp:nvSpPr>
        <dsp:cNvPr id="0" name=""/>
        <dsp:cNvSpPr/>
      </dsp:nvSpPr>
      <dsp:spPr>
        <a:xfrm>
          <a:off x="3402429" y="3401814"/>
          <a:ext cx="2800258" cy="6026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НИИ им. Докучаева</a:t>
          </a:r>
        </a:p>
      </dsp:txBody>
      <dsp:txXfrm>
        <a:off x="3402429" y="3401814"/>
        <a:ext cx="2800258" cy="602694"/>
      </dsp:txXfrm>
    </dsp:sp>
    <dsp:sp modelId="{E13676EB-CC39-473B-8A3D-ED221A32129A}">
      <dsp:nvSpPr>
        <dsp:cNvPr id="0" name=""/>
        <dsp:cNvSpPr/>
      </dsp:nvSpPr>
      <dsp:spPr>
        <a:xfrm>
          <a:off x="3105279" y="1050316"/>
          <a:ext cx="285366" cy="3592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2347"/>
              </a:lnTo>
              <a:lnTo>
                <a:pt x="285366" y="359234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6FCBE6-B8EA-42A8-AE16-CFE03E2B2638}">
      <dsp:nvSpPr>
        <dsp:cNvPr id="0" name=""/>
        <dsp:cNvSpPr/>
      </dsp:nvSpPr>
      <dsp:spPr>
        <a:xfrm>
          <a:off x="3390646" y="4295886"/>
          <a:ext cx="2768258" cy="6935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«Русское географическое общество»</a:t>
          </a:r>
        </a:p>
      </dsp:txBody>
      <dsp:txXfrm>
        <a:off x="3390646" y="4295886"/>
        <a:ext cx="2768258" cy="693554"/>
      </dsp:txXfrm>
    </dsp:sp>
    <dsp:sp modelId="{E23198CF-3824-4E38-909E-1244E3381740}">
      <dsp:nvSpPr>
        <dsp:cNvPr id="0" name=""/>
        <dsp:cNvSpPr/>
      </dsp:nvSpPr>
      <dsp:spPr>
        <a:xfrm>
          <a:off x="6174510" y="184898"/>
          <a:ext cx="2332388" cy="86541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Некоммерческие организации</a:t>
          </a:r>
          <a:endParaRPr lang="ru-RU" sz="1800" b="1" kern="1200" dirty="0">
            <a:latin typeface="+mn-lt"/>
          </a:endParaRPr>
        </a:p>
      </dsp:txBody>
      <dsp:txXfrm>
        <a:off x="6174510" y="184898"/>
        <a:ext cx="2332388" cy="865418"/>
      </dsp:txXfrm>
    </dsp:sp>
    <dsp:sp modelId="{1E5A145B-6C2A-4CBB-BDA0-52F6CF87384C}">
      <dsp:nvSpPr>
        <dsp:cNvPr id="0" name=""/>
        <dsp:cNvSpPr/>
      </dsp:nvSpPr>
      <dsp:spPr>
        <a:xfrm>
          <a:off x="6407749" y="1050316"/>
          <a:ext cx="233242" cy="606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6407"/>
              </a:lnTo>
              <a:lnTo>
                <a:pt x="233242" y="60640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20CA81-E51F-4395-B67C-0C82BB7CDAAF}">
      <dsp:nvSpPr>
        <dsp:cNvPr id="0" name=""/>
        <dsp:cNvSpPr/>
      </dsp:nvSpPr>
      <dsp:spPr>
        <a:xfrm>
          <a:off x="6640991" y="1266671"/>
          <a:ext cx="1899032" cy="7801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«Лифт в будущее»,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«Твоя природа»</a:t>
          </a:r>
          <a:endParaRPr lang="ru-RU" sz="1800" b="1" kern="1200" dirty="0">
            <a:latin typeface="+mn-lt"/>
          </a:endParaRPr>
        </a:p>
      </dsp:txBody>
      <dsp:txXfrm>
        <a:off x="6640991" y="1266671"/>
        <a:ext cx="1899032" cy="780105"/>
      </dsp:txXfrm>
    </dsp:sp>
    <dsp:sp modelId="{6CDD1626-60B1-481D-9D00-BAD968C75F77}">
      <dsp:nvSpPr>
        <dsp:cNvPr id="0" name=""/>
        <dsp:cNvSpPr/>
      </dsp:nvSpPr>
      <dsp:spPr>
        <a:xfrm>
          <a:off x="6407749" y="1050316"/>
          <a:ext cx="233242" cy="15176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688"/>
              </a:lnTo>
              <a:lnTo>
                <a:pt x="233242" y="151768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119AEC-820C-477A-A468-AF0DFFD5F3A5}">
      <dsp:nvSpPr>
        <dsp:cNvPr id="0" name=""/>
        <dsp:cNvSpPr/>
      </dsp:nvSpPr>
      <dsp:spPr>
        <a:xfrm>
          <a:off x="6640991" y="2263131"/>
          <a:ext cx="1864540" cy="609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n-lt"/>
            </a:rPr>
            <a:t>НП «Люди и птицы»</a:t>
          </a:r>
        </a:p>
      </dsp:txBody>
      <dsp:txXfrm>
        <a:off x="6640991" y="2263131"/>
        <a:ext cx="1864540" cy="609747"/>
      </dsp:txXfrm>
    </dsp:sp>
    <dsp:sp modelId="{F544D51F-97FC-4AD9-835E-978153403586}">
      <dsp:nvSpPr>
        <dsp:cNvPr id="0" name=""/>
        <dsp:cNvSpPr/>
      </dsp:nvSpPr>
      <dsp:spPr>
        <a:xfrm>
          <a:off x="6407749" y="1050316"/>
          <a:ext cx="253597" cy="2385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5759"/>
              </a:lnTo>
              <a:lnTo>
                <a:pt x="253597" y="23857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C855D1-D5AF-40EE-8C9D-CFB67C36879A}">
      <dsp:nvSpPr>
        <dsp:cNvPr id="0" name=""/>
        <dsp:cNvSpPr/>
      </dsp:nvSpPr>
      <dsp:spPr>
        <a:xfrm>
          <a:off x="6661346" y="3034089"/>
          <a:ext cx="1865911" cy="80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+mn-lt"/>
            </a:rPr>
            <a:t>Экоцентр</a:t>
          </a:r>
          <a:r>
            <a:rPr lang="ru-RU" sz="1800" b="1" kern="1200" dirty="0" smtClean="0">
              <a:latin typeface="+mn-lt"/>
            </a:rPr>
            <a:t> «Заповедники»</a:t>
          </a:r>
        </a:p>
      </dsp:txBody>
      <dsp:txXfrm>
        <a:off x="6661346" y="3034089"/>
        <a:ext cx="1865911" cy="803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1F919D-1603-4E3D-95FD-FB1F4E0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C8CEC0-0D0B-453B-8963-A2AED8FB3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03251" y="6356350"/>
            <a:ext cx="5737500" cy="365126"/>
          </a:xfrm>
        </p:spPr>
        <p:txBody>
          <a:bodyPr/>
          <a:lstStyle/>
          <a:p>
            <a:r>
              <a:rPr lang="ru-RU" dirty="0"/>
              <a:t>Шаблоны презентаций с сайта </a:t>
            </a:r>
            <a:r>
              <a:rPr lang="en-US" dirty="0">
                <a:hlinkClick r:id="rId2"/>
              </a:rPr>
              <a:t>presentation-creation.ru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40620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BD851-146F-483E-9BC8-20EB8F975561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EF62E-FD29-47D8-B610-9D1EA7B30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9144000" cy="187220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cs typeface="Times New Roman" pitchFamily="18" charset="0"/>
              </a:rPr>
              <a:t>Дополнительная общеобразовательная </a:t>
            </a:r>
            <a:r>
              <a:rPr lang="ru-RU" sz="3100" b="1" dirty="0" err="1" smtClean="0">
                <a:cs typeface="Times New Roman" pitchFamily="18" charset="0"/>
              </a:rPr>
              <a:t>общеразвивающая</a:t>
            </a:r>
            <a:r>
              <a:rPr lang="ru-RU" sz="3100" b="1" dirty="0" smtClean="0">
                <a:cs typeface="Times New Roman" pitchFamily="18" charset="0"/>
              </a:rPr>
              <a:t> программа</a:t>
            </a:r>
            <a:r>
              <a:rPr lang="ru-RU" sz="3100" dirty="0" smtClean="0">
                <a:cs typeface="Times New Roman" pitchFamily="18" charset="0"/>
              </a:rPr>
              <a:t/>
            </a:r>
            <a:br>
              <a:rPr lang="ru-RU" sz="3100" dirty="0" smtClean="0">
                <a:cs typeface="Times New Roman" pitchFamily="18" charset="0"/>
              </a:rPr>
            </a:br>
            <a:r>
              <a:rPr lang="ru-RU" sz="3100" b="1" dirty="0" smtClean="0">
                <a:cs typeface="Times New Roman" pitchFamily="18" charset="0"/>
              </a:rPr>
              <a:t>естественнонаучной направленности</a:t>
            </a:r>
            <a:r>
              <a:rPr lang="ru-RU" sz="3100" dirty="0" smtClean="0">
                <a:cs typeface="Times New Roman" pitchFamily="18" charset="0"/>
              </a:rPr>
              <a:t/>
            </a:r>
            <a:br>
              <a:rPr lang="ru-RU" sz="3100" dirty="0" smtClean="0">
                <a:cs typeface="Times New Roman" pitchFamily="18" charset="0"/>
              </a:rPr>
            </a:br>
            <a:r>
              <a:rPr lang="ru-RU" sz="3100" b="1" dirty="0" smtClean="0">
                <a:cs typeface="Times New Roman" pitchFamily="18" charset="0"/>
              </a:rPr>
              <a:t>«Природное наследие Земли Воронежской» </a:t>
            </a:r>
            <a:br>
              <a:rPr lang="ru-RU" sz="3100" b="1" dirty="0" smtClean="0">
                <a:cs typeface="Times New Roman" pitchFamily="18" charset="0"/>
              </a:rPr>
            </a:br>
            <a:r>
              <a:rPr lang="ru-RU" sz="3100" b="1" dirty="0" smtClean="0">
                <a:cs typeface="Times New Roman" pitchFamily="18" charset="0"/>
              </a:rPr>
              <a:t>и её методическое сопровождение</a:t>
            </a:r>
            <a:r>
              <a:rPr lang="ru-RU" sz="3100" dirty="0" smtClean="0">
                <a:cs typeface="Times New Roman" pitchFamily="18" charset="0"/>
              </a:rPr>
              <a:t/>
            </a:r>
            <a:br>
              <a:rPr lang="ru-RU" sz="3100" dirty="0" smtClean="0">
                <a:cs typeface="Times New Roman" pitchFamily="18" charset="0"/>
              </a:rPr>
            </a:br>
            <a:endParaRPr lang="ru-RU" sz="3100" dirty="0">
              <a:cs typeface="Times New Roman" pitchFamily="18" charset="0"/>
            </a:endParaRPr>
          </a:p>
        </p:txBody>
      </p:sp>
      <p:pic>
        <p:nvPicPr>
          <p:cNvPr id="4098" name="Picture 2" descr="C:\Documents and Settings\Администратор\Рабочий стол\рабочие материалы\ЭМБЛЕМА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0"/>
            <a:ext cx="1691680" cy="12842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148478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МБУДО БЦВР БГО </a:t>
            </a:r>
          </a:p>
          <a:p>
            <a:pPr algn="ctr"/>
            <a:r>
              <a:rPr lang="ru-RU" sz="2000" b="1" dirty="0" smtClean="0">
                <a:cs typeface="Times New Roman" pitchFamily="18" charset="0"/>
              </a:rPr>
              <a:t> «Учебно-исследовательский экологический центр </a:t>
            </a:r>
            <a:r>
              <a:rPr lang="ru-RU" sz="2000" b="1" dirty="0" err="1" smtClean="0">
                <a:cs typeface="Times New Roman" pitchFamily="18" charset="0"/>
              </a:rPr>
              <a:t>им.Е.Н.Павловского</a:t>
            </a:r>
            <a:r>
              <a:rPr lang="ru-RU" sz="2000" b="1" dirty="0" smtClean="0">
                <a:cs typeface="Times New Roman" pitchFamily="18" charset="0"/>
              </a:rPr>
              <a:t>»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6072206"/>
            <a:ext cx="691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Воронежская область, г.Борисоглебск, 2022 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4941168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автор: Владимирова С.И.,  п.д.о. Борисоглебского  центра внешкольной работы БГО</a:t>
            </a:r>
            <a:endParaRPr lang="ru-RU" sz="2000" b="1" dirty="0"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557956" cy="143015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Documents and Settings\Администратор\Рабочий стол\13015_html_m599ea1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16632"/>
            <a:ext cx="1440160" cy="1399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863080" y="785795"/>
            <a:ext cx="8280920" cy="1071569"/>
            <a:chOff x="0" y="1201977"/>
            <a:chExt cx="8280920" cy="109270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1201978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765455" y="1201977"/>
              <a:ext cx="6515465" cy="10198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/>
              <a:r>
                <a:rPr lang="ru-RU" sz="2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ФГБОУ ВО  «Воронежский государственный университет</a:t>
              </a:r>
              <a:r>
                <a:rPr lang="ru-RU" sz="2400" dirty="0" smtClean="0"/>
                <a:t>»</a:t>
              </a:r>
              <a:endParaRPr lang="ru-RU" sz="2400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000100" y="1928802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1785927"/>
            <a:ext cx="5572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Организации лекторий и практикумов, использование экспериментальных площадок  факультета  физико-математического и естественнонаучного образования , факультета географии, геоэкологии и туризма</a:t>
            </a:r>
            <a:endParaRPr lang="ru-RU" sz="1400" b="1" dirty="0"/>
          </a:p>
        </p:txBody>
      </p:sp>
      <p:grpSp>
        <p:nvGrpSpPr>
          <p:cNvPr id="3" name="Группа 12"/>
          <p:cNvGrpSpPr/>
          <p:nvPr/>
        </p:nvGrpSpPr>
        <p:grpSpPr>
          <a:xfrm>
            <a:off x="863080" y="2786059"/>
            <a:ext cx="8280920" cy="1071570"/>
            <a:chOff x="0" y="4807912"/>
            <a:chExt cx="8280920" cy="1092707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4807912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765454" y="4807912"/>
              <a:ext cx="6515465" cy="10927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/>
              <a:r>
                <a:rPr lang="ru-RU" sz="2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ФГБОУ ВО «Воронежский государственный технический университет»</a:t>
              </a:r>
              <a:endParaRPr lang="ru-RU" sz="2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00100" y="3929066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868" y="3885409"/>
            <a:ext cx="557213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/>
              <a:t>Проведение мастер-классов педагогами вуза, занятий по профессиональной ориентации, организация историко-краеведческих лекторий</a:t>
            </a:r>
            <a:endParaRPr lang="ru-RU" sz="1700" b="1" dirty="0"/>
          </a:p>
        </p:txBody>
      </p:sp>
      <p:grpSp>
        <p:nvGrpSpPr>
          <p:cNvPr id="4" name="Группа 18"/>
          <p:cNvGrpSpPr/>
          <p:nvPr/>
        </p:nvGrpSpPr>
        <p:grpSpPr>
          <a:xfrm>
            <a:off x="863080" y="4786322"/>
            <a:ext cx="8280920" cy="1000132"/>
            <a:chOff x="0" y="2405606"/>
            <a:chExt cx="8280920" cy="1092707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2405606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765454" y="2405607"/>
              <a:ext cx="6515465" cy="857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/>
              <a:r>
                <a:rPr lang="ru-RU" sz="2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Национальный исследовательский ядерный университет «МИФИ»</a:t>
              </a:r>
              <a:endParaRPr lang="ru-RU" sz="2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000100" y="5857892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71868" y="5786455"/>
            <a:ext cx="557213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/>
              <a:t>Участие в Всероссийском конкурсе «ЮНИОР-</a:t>
            </a:r>
            <a:r>
              <a:rPr lang="en-US" sz="1700" b="1" dirty="0" smtClean="0"/>
              <a:t>Intel</a:t>
            </a:r>
            <a:r>
              <a:rPr lang="ru-RU" sz="1700" b="1" dirty="0" smtClean="0"/>
              <a:t>,  организация дистанционного обучения  по предметам естественнонаучного цикла для детей и педагогов</a:t>
            </a:r>
            <a:endParaRPr lang="ru-RU" sz="17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1538" y="785794"/>
            <a:ext cx="1143008" cy="1071570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Скругленный прямоугольник 25"/>
          <p:cNvSpPr/>
          <p:nvPr/>
        </p:nvSpPr>
        <p:spPr>
          <a:xfrm>
            <a:off x="1071538" y="2786058"/>
            <a:ext cx="1143007" cy="1071570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1071538" y="4786322"/>
            <a:ext cx="1071570" cy="1000132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863080" y="785795"/>
            <a:ext cx="7813376" cy="1071570"/>
            <a:chOff x="0" y="1201978"/>
            <a:chExt cx="8280920" cy="109270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1201978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765455" y="1201978"/>
              <a:ext cx="6191938" cy="10927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Хопёрский государственный природный заповедник </a:t>
              </a:r>
              <a:endParaRPr lang="ru-RU" sz="2200" kern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9" name="Скругленный прямоугольник 8"/>
          <p:cNvSpPr/>
          <p:nvPr/>
        </p:nvSpPr>
        <p:spPr>
          <a:xfrm>
            <a:off x="1071538" y="785794"/>
            <a:ext cx="1214446" cy="1071570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1000100" y="1928802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1857364"/>
            <a:ext cx="5357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Организации летней полевой практики по экологии, биологии и географии, использование ресурсов научного отдела</a:t>
            </a:r>
            <a:endParaRPr lang="ru-RU" b="1" dirty="0"/>
          </a:p>
        </p:txBody>
      </p:sp>
      <p:grpSp>
        <p:nvGrpSpPr>
          <p:cNvPr id="3" name="Группа 12"/>
          <p:cNvGrpSpPr/>
          <p:nvPr/>
        </p:nvGrpSpPr>
        <p:grpSpPr>
          <a:xfrm>
            <a:off x="863080" y="2786059"/>
            <a:ext cx="7957392" cy="1071570"/>
            <a:chOff x="0" y="4807912"/>
            <a:chExt cx="8280920" cy="1092707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4807912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765454" y="4807912"/>
              <a:ext cx="6515465" cy="10927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Филиал Теллермановское опытное лесничество ФГБУ науки Института лесоведения РАН</a:t>
              </a:r>
              <a:endParaRPr lang="ru-RU" sz="2200" kern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Скругленный прямоугольник 15"/>
          <p:cNvSpPr/>
          <p:nvPr/>
        </p:nvSpPr>
        <p:spPr>
          <a:xfrm>
            <a:off x="1071538" y="2786058"/>
            <a:ext cx="1214446" cy="1071570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рямоугольник 16"/>
          <p:cNvSpPr/>
          <p:nvPr/>
        </p:nvSpPr>
        <p:spPr>
          <a:xfrm>
            <a:off x="1000100" y="3929066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3857628"/>
            <a:ext cx="528638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/>
              <a:t>Проведение мониторинга состояния можжевеловой аллеи, проведение акции по очистке леса, работа с фондами музея лесоведения</a:t>
            </a:r>
            <a:endParaRPr lang="ru-RU" sz="1700" b="1" dirty="0"/>
          </a:p>
        </p:txBody>
      </p:sp>
      <p:grpSp>
        <p:nvGrpSpPr>
          <p:cNvPr id="4" name="Группа 18"/>
          <p:cNvGrpSpPr/>
          <p:nvPr/>
        </p:nvGrpSpPr>
        <p:grpSpPr>
          <a:xfrm>
            <a:off x="863080" y="4797152"/>
            <a:ext cx="8029400" cy="928694"/>
            <a:chOff x="0" y="2405606"/>
            <a:chExt cx="8280920" cy="1092707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2405606"/>
              <a:ext cx="8280920" cy="109270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765454" y="2405607"/>
              <a:ext cx="6515465" cy="857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Департамент природных ресурсов и экологии Воронежской области</a:t>
              </a:r>
              <a:endParaRPr lang="ru-RU" sz="2200" kern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1071538" y="4786322"/>
            <a:ext cx="1143008" cy="928694"/>
          </a:xfrm>
          <a:prstGeom prst="roundRect">
            <a:avLst>
              <a:gd name="adj" fmla="val 10000"/>
            </a:avLst>
          </a:prstGeom>
          <a:blipFill rotWithShape="0"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10000" contrast="40000"/>
            </a:blip>
            <a:stretch>
              <a:fillRect/>
            </a:stretch>
          </a:blipFill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Прямоугольник 22"/>
          <p:cNvSpPr/>
          <p:nvPr/>
        </p:nvSpPr>
        <p:spPr>
          <a:xfrm>
            <a:off x="1000100" y="5786454"/>
            <a:ext cx="2502608" cy="338554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сотрудничества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7620" y="5786454"/>
            <a:ext cx="5286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Участие в конкурсных мероприятиях и экологических  акциях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Жёсткий диск Центра\2012-2013 уч.г\фотографии\фото владимировой 9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03244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РАБОЧИЙ СТОЛ 2019-2022\ВАРВАРИНО\каменная степь 2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68052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Варварино 2019\день 1. Метеорологи\20190720_1413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5040506" cy="3024530"/>
          </a:xfrm>
          <a:prstGeom prst="rect">
            <a:avLst/>
          </a:prstGeom>
          <a:noFill/>
        </p:spPr>
      </p:pic>
      <p:pic>
        <p:nvPicPr>
          <p:cNvPr id="6" name="Picture 2" descr="C:\Users\Светлана\Desktop\фотографии с мероприятий\IMG_6916-06-08-19-08-32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80113" y="3933055"/>
            <a:ext cx="302433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ФОРМЫ И МЕТОДЫ ОБУЧЕНИЯ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87531"/>
            <a:ext cx="7128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712968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Работа с полной группой воспитанников ( 10 -15 чел), </a:t>
            </a:r>
          </a:p>
          <a:p>
            <a:r>
              <a:rPr lang="ru-RU" sz="2000" b="1" dirty="0" smtClean="0">
                <a:cs typeface="Times New Roman" pitchFamily="18" charset="0"/>
              </a:rPr>
              <a:t>с мини группой (3 – 5 чел), индивидуальное обучение, семейное обучение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Методы обучения : аудиторные, камеральные. </a:t>
            </a:r>
            <a:r>
              <a:rPr lang="en-US" sz="2000" b="1" dirty="0" smtClean="0">
                <a:cs typeface="Times New Roman" pitchFamily="18" charset="0"/>
              </a:rPr>
              <a:t>online</a:t>
            </a:r>
            <a:r>
              <a:rPr lang="ru-RU" sz="2000" b="1" dirty="0" smtClean="0">
                <a:cs typeface="Times New Roman" pitchFamily="18" charset="0"/>
              </a:rPr>
              <a:t> занятия, полевые, экскурсионные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 Формат -  лекции, практикумы, эко игры, видео-занятия, экологические диктанты, </a:t>
            </a:r>
            <a:r>
              <a:rPr lang="ru-RU" sz="2000" b="1" dirty="0" err="1" smtClean="0">
                <a:cs typeface="Times New Roman" pitchFamily="18" charset="0"/>
              </a:rPr>
              <a:t>гео-викторины</a:t>
            </a:r>
            <a:r>
              <a:rPr lang="ru-RU" sz="2000" b="1" dirty="0" smtClean="0">
                <a:cs typeface="Times New Roman" pitchFamily="18" charset="0"/>
              </a:rPr>
              <a:t>, виртуальные путешествия, дискуссионные площадок, учебные и научные исследования, </a:t>
            </a:r>
            <a:r>
              <a:rPr lang="ru-RU" sz="2000" b="1" dirty="0" err="1" smtClean="0">
                <a:cs typeface="Times New Roman" pitchFamily="18" charset="0"/>
              </a:rPr>
              <a:t>зкологические</a:t>
            </a:r>
            <a:r>
              <a:rPr lang="ru-RU" sz="2000" b="1" dirty="0" smtClean="0">
                <a:cs typeface="Times New Roman" pitchFamily="18" charset="0"/>
              </a:rPr>
              <a:t> экспресс анализы, и т.д.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В процессе обучения используется современное оборудование, осваиваются приёмы работы с ним. </a:t>
            </a:r>
          </a:p>
          <a:p>
            <a:r>
              <a:rPr lang="ru-RU" sz="2000" b="1" dirty="0" smtClean="0"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Фотографии с мероприятий\2016-2017\день открытых дверей\DSC09468.JPG"/>
          <p:cNvPicPr>
            <a:picLocks noChangeAspect="1" noChangeArrowheads="1"/>
          </p:cNvPicPr>
          <p:nvPr/>
        </p:nvPicPr>
        <p:blipFill>
          <a:blip r:embed="rId2" cstate="print"/>
          <a:srcRect l="22234" t="15034"/>
          <a:stretch>
            <a:fillRect/>
          </a:stretch>
        </p:blipFill>
        <p:spPr bwMode="auto">
          <a:xfrm>
            <a:off x="251520" y="188640"/>
            <a:ext cx="3985675" cy="299695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4" descr="D:\Фотографии с мероприятий\2016-2017\занятия в воскресенье\DSC09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8"/>
            <a:ext cx="4464496" cy="295232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Рисунок 8" descr="D:\Жёсткий диск Центра\2012-2013 уч.г\фотографии\фото владимировой 3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4320480" cy="292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Светлана\Desktop\Центру 10 лет\Выпускники Центра Павловского\IMG_20200119_1116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ОБРАЗОВАТЕЛЬНЫЕ ПЛОЩАДКИ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87531"/>
            <a:ext cx="7128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712968" cy="852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Освоение теоретической и практической составляющей программы проходит на базе  структурного  подразделения  Борисоглебского центра внешкольной работы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 «</a:t>
            </a:r>
            <a:r>
              <a:rPr lang="ru-RU" sz="2000" b="1" dirty="0" err="1" smtClean="0">
                <a:cs typeface="Times New Roman" pitchFamily="18" charset="0"/>
              </a:rPr>
              <a:t>Учебно</a:t>
            </a:r>
            <a:r>
              <a:rPr lang="ru-RU" sz="2000" b="1" dirty="0" smtClean="0">
                <a:cs typeface="Times New Roman" pitchFamily="18" charset="0"/>
              </a:rPr>
              <a:t> – исследовательский экологический центр им. Е.Н.Павловского» - </a:t>
            </a:r>
            <a:r>
              <a:rPr lang="ru-RU" sz="2000" b="1" dirty="0" err="1" smtClean="0">
                <a:cs typeface="Times New Roman" pitchFamily="18" charset="0"/>
              </a:rPr>
              <a:t>конференц</a:t>
            </a:r>
            <a:r>
              <a:rPr lang="ru-RU" sz="2000" b="1" dirty="0" smtClean="0">
                <a:cs typeface="Times New Roman" pitchFamily="18" charset="0"/>
              </a:rPr>
              <a:t> зал, лаборатория естественных наук, тепличный комплекс,      </a:t>
            </a:r>
            <a:r>
              <a:rPr lang="ru-RU" sz="2000" b="1" dirty="0" err="1" smtClean="0">
                <a:cs typeface="Times New Roman" pitchFamily="18" charset="0"/>
              </a:rPr>
              <a:t>учебно</a:t>
            </a:r>
            <a:r>
              <a:rPr lang="ru-RU" sz="2000" b="1" dirty="0" smtClean="0">
                <a:cs typeface="Times New Roman" pitchFamily="18" charset="0"/>
              </a:rPr>
              <a:t> – опытный участок, зимний сад. </a:t>
            </a:r>
          </a:p>
          <a:p>
            <a:r>
              <a:rPr lang="ru-RU" sz="2000" b="1" dirty="0" smtClean="0">
                <a:cs typeface="Times New Roman" pitchFamily="18" charset="0"/>
              </a:rPr>
              <a:t>С 2018 г Ресурсный центр естественнонаучной направленности.</a:t>
            </a:r>
          </a:p>
          <a:p>
            <a:r>
              <a:rPr lang="ru-RU" sz="2000" b="1" dirty="0" smtClean="0"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 </a:t>
            </a:r>
            <a:r>
              <a:rPr lang="ru-RU" sz="2000" b="1" dirty="0" err="1" smtClean="0">
                <a:cs typeface="Times New Roman" pitchFamily="18" charset="0"/>
              </a:rPr>
              <a:t>Хопёрский</a:t>
            </a:r>
            <a:r>
              <a:rPr lang="ru-RU" sz="2000" b="1" dirty="0" smtClean="0">
                <a:cs typeface="Times New Roman" pitchFamily="18" charset="0"/>
              </a:rPr>
              <a:t>  государственный   природный заповедник, ООПТ «Вулканический пепел у села Горелка», Природно-парковый комплекс «Оленья балка»</a:t>
            </a:r>
          </a:p>
          <a:p>
            <a:r>
              <a:rPr lang="ru-RU" sz="2000" b="1" dirty="0" smtClean="0"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Фотографии с мероприятий\2017-2018\Учебно-опытный участок\20180721_13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4664"/>
            <a:ext cx="4130352" cy="288032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210" y="116632"/>
            <a:ext cx="4559697" cy="342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A39F507-8FF2-4923-BDD4-0C88E069DFE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9504" y="3284984"/>
            <a:ext cx="4464496" cy="3417832"/>
          </a:xfrm>
          <a:prstGeom prst="rect">
            <a:avLst/>
          </a:prstGeom>
          <a:effectLst/>
        </p:spPr>
      </p:pic>
      <p:pic>
        <p:nvPicPr>
          <p:cNvPr id="7" name="Picture 2" descr="C:\Users\Светлана\Desktop\ВАРВАРИНО 2022+\Дети-родители\DSC_0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573016"/>
            <a:ext cx="453650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1" descr="D:\Фотографии с мероприятий\2016-2017\Варварино\DSC09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0648"/>
            <a:ext cx="8678768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Фотографии с мероприятий\2015-2016\Молодежный конгресс\DSCN5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3816424" cy="27543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0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  <a:cs typeface="Times New Roman" pitchFamily="18" charset="0"/>
              </a:rPr>
              <a:t>УЧАСТИЕ В МЕЖДУНАРОДНЫХ ОБРАЗОВАТЕЛЬНЫХ МЕРОПРИЯТИЯХ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93305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cs typeface="Times New Roman" pitchFamily="18" charset="0"/>
              </a:rPr>
              <a:t>Международный конгресс «Друзья заповедных островов»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19459" name="Picture 3" descr="D:\Фотографии с мероприятий\2013-2014 уч.г\Финляндия 2014\фото Финляндия\IMG_2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52"/>
            <a:ext cx="3855868" cy="2880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2844" y="4653136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cs typeface="Times New Roman" pitchFamily="18" charset="0"/>
              </a:rPr>
              <a:t>Международная Летняя </a:t>
            </a:r>
            <a:r>
              <a:rPr lang="ru-RU" b="1" dirty="0" smtClean="0">
                <a:cs typeface="Times New Roman" pitchFamily="18" charset="0"/>
              </a:rPr>
              <a:t>Школа по </a:t>
            </a:r>
            <a:r>
              <a:rPr lang="ru-RU" b="1" dirty="0">
                <a:cs typeface="Times New Roman" pitchFamily="18" charset="0"/>
              </a:rPr>
              <a:t>Развитию Информатики и  Зеленым Технологиям </a:t>
            </a:r>
            <a:r>
              <a:rPr lang="ru-RU" b="1" dirty="0" smtClean="0">
                <a:cs typeface="Times New Roman" pitchFamily="18" charset="0"/>
              </a:rPr>
              <a:t>, Конница, Греция, 2015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3000372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cs typeface="Times New Roman" pitchFamily="18" charset="0"/>
              </a:rPr>
              <a:t>Международная образовательная </a:t>
            </a:r>
            <a:r>
              <a:rPr lang="ru-RU" b="1" dirty="0" err="1" smtClean="0">
                <a:cs typeface="Times New Roman" pitchFamily="18" charset="0"/>
              </a:rPr>
              <a:t>Биошкола</a:t>
            </a:r>
            <a:r>
              <a:rPr lang="ru-RU" b="1" dirty="0" smtClean="0">
                <a:cs typeface="Times New Roman" pitchFamily="18" charset="0"/>
              </a:rPr>
              <a:t>, Национальный парк </a:t>
            </a:r>
            <a:r>
              <a:rPr lang="ru-RU" b="1" dirty="0" err="1" smtClean="0">
                <a:cs typeface="Times New Roman" pitchFamily="18" charset="0"/>
              </a:rPr>
              <a:t>Харакка</a:t>
            </a:r>
            <a:r>
              <a:rPr lang="ru-RU" b="1" dirty="0" smtClean="0">
                <a:cs typeface="Times New Roman" pitchFamily="18" charset="0"/>
              </a:rPr>
              <a:t>, Финляндия, 2019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1027" name="Picture 3" descr="C:\Documents and Settings\Администратор\Рабочий стол\Scan0005.jpg"/>
          <p:cNvPicPr>
            <a:picLocks noChangeAspect="1" noChangeArrowheads="1"/>
          </p:cNvPicPr>
          <p:nvPr/>
        </p:nvPicPr>
        <p:blipFill>
          <a:blip r:embed="rId4" cstate="print"/>
          <a:srcRect l="15021" t="27781" r="13074" b="8718"/>
          <a:stretch>
            <a:fillRect/>
          </a:stretch>
        </p:blipFill>
        <p:spPr bwMode="auto">
          <a:xfrm rot="16200000">
            <a:off x="5156494" y="3344574"/>
            <a:ext cx="2571768" cy="3740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РЕЗУЛЬТАТИВНОСТЬ ОБУЧЕНИЯ ПО ПРОГРАММЕ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87531"/>
            <a:ext cx="7128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8"/>
            <a:ext cx="8712968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Высокий уровень знаний по географии, экологии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Поступление в высшие учебные заведения на специальности связанные с природопользованием, охраной природы, туризмом, ландшафтным дизайном и др.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Участие в мероприятиях естественнонаучной, краеведческой и творческой направленности:</a:t>
            </a:r>
          </a:p>
          <a:p>
            <a:r>
              <a:rPr lang="ru-RU" sz="2000" b="1" dirty="0" smtClean="0">
                <a:cs typeface="Times New Roman" pitchFamily="18" charset="0"/>
              </a:rPr>
              <a:t>Уровень мероприятий: международный, всероссийский, межрегиональный, областной, окружной, муниципальный;</a:t>
            </a:r>
          </a:p>
          <a:p>
            <a:r>
              <a:rPr lang="ru-RU" sz="2000" b="1" dirty="0" smtClean="0">
                <a:cs typeface="Times New Roman" pitchFamily="18" charset="0"/>
              </a:rPr>
              <a:t>  География участия (2016 – </a:t>
            </a:r>
            <a:r>
              <a:rPr lang="ru-RU" sz="2000" b="1" dirty="0" smtClean="0">
                <a:cs typeface="Times New Roman" pitchFamily="18" charset="0"/>
              </a:rPr>
              <a:t>2022гг</a:t>
            </a:r>
            <a:r>
              <a:rPr lang="ru-RU" sz="2000" b="1" dirty="0" smtClean="0">
                <a:cs typeface="Times New Roman" pitchFamily="18" charset="0"/>
              </a:rPr>
              <a:t>.) – Греция, Финляндия , Эстония, Москва, Санкт Петербург, Петрозаводск, Красноярск, Абакан, Казань (</a:t>
            </a:r>
            <a:r>
              <a:rPr lang="ru-RU" sz="2000" b="1" dirty="0" err="1" smtClean="0">
                <a:cs typeface="Times New Roman" pitchFamily="18" charset="0"/>
              </a:rPr>
              <a:t>Иннополис</a:t>
            </a:r>
            <a:r>
              <a:rPr lang="ru-RU" sz="2000" b="1" dirty="0" smtClean="0">
                <a:cs typeface="Times New Roman" pitchFamily="18" charset="0"/>
              </a:rPr>
              <a:t>), </a:t>
            </a:r>
            <a:r>
              <a:rPr lang="ru-RU" sz="2000" b="1" dirty="0" err="1" smtClean="0">
                <a:cs typeface="Times New Roman" pitchFamily="18" charset="0"/>
              </a:rPr>
              <a:t>Саров</a:t>
            </a:r>
            <a:r>
              <a:rPr lang="ru-RU" sz="2000" b="1" dirty="0" smtClean="0">
                <a:cs typeface="Times New Roman" pitchFamily="18" charset="0"/>
              </a:rPr>
              <a:t>, Нижний Новгород, Тверь, Смоленск, Воронеж;</a:t>
            </a:r>
          </a:p>
          <a:p>
            <a:r>
              <a:rPr lang="ru-RU" sz="2000" b="1" dirty="0" smtClean="0">
                <a:cs typeface="Times New Roman" pitchFamily="18" charset="0"/>
              </a:rPr>
              <a:t>   Формат мероприятий : международная летняя экологическая школа, международный слёт друзей заповедных островов, лесная школа, конференции , форумы, олимпиады, чтения… , конкурсы научных работ школьников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Укрепление института семьи, улучшение связей детей и родителей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 Выбор детьми здорового образа жизни, и активная его </a:t>
            </a:r>
            <a:r>
              <a:rPr lang="ru-RU" sz="2000" b="1" dirty="0" smtClean="0">
                <a:cs typeface="Times New Roman" pitchFamily="18" charset="0"/>
              </a:rPr>
              <a:t>пропаганда</a:t>
            </a:r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ОСНОВНЫЕ ХАРАКТЕРИСТИКИ ПРОГРАММЫ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921746"/>
            <a:ext cx="84249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08720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Направленность: естественнонаучная</a:t>
            </a:r>
          </a:p>
          <a:p>
            <a:r>
              <a:rPr lang="ru-RU" sz="2000" b="1" dirty="0" smtClean="0"/>
              <a:t>Тип программы: авторская</a:t>
            </a:r>
          </a:p>
          <a:p>
            <a:r>
              <a:rPr lang="ru-RU" sz="2000" b="1" dirty="0" smtClean="0"/>
              <a:t>Возраст обучающихся: 12-17 лет</a:t>
            </a:r>
          </a:p>
          <a:p>
            <a:r>
              <a:rPr lang="ru-RU" sz="2000" b="1" dirty="0" smtClean="0"/>
              <a:t>Уровень освоения: углубленный</a:t>
            </a:r>
          </a:p>
          <a:p>
            <a:r>
              <a:rPr lang="ru-RU" sz="2000" b="1" dirty="0" smtClean="0"/>
              <a:t>Срок реализации программы: 3 года</a:t>
            </a:r>
          </a:p>
          <a:p>
            <a:r>
              <a:rPr lang="ru-RU" sz="2000" b="1" dirty="0" smtClean="0"/>
              <a:t>Год разработки программы: 2006 г.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429000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Адресат программы.</a:t>
            </a:r>
          </a:p>
          <a:p>
            <a:r>
              <a:rPr lang="ru-RU" sz="2000" b="1" dirty="0" smtClean="0"/>
              <a:t>Возраст	детей, участвующих в реализации данной </a:t>
            </a:r>
            <a:r>
              <a:rPr lang="ru-RU" sz="2000" b="1" dirty="0" smtClean="0"/>
              <a:t>дополнительной общеобразовательной </a:t>
            </a:r>
            <a:r>
              <a:rPr lang="ru-RU" sz="2000" b="1" dirty="0" smtClean="0"/>
              <a:t>программы:</a:t>
            </a:r>
          </a:p>
          <a:p>
            <a:r>
              <a:rPr lang="ru-RU" sz="2000" b="1" dirty="0" smtClean="0"/>
              <a:t>-первый год обучения 12-13 лет;</a:t>
            </a:r>
          </a:p>
          <a:p>
            <a:r>
              <a:rPr lang="ru-RU" sz="2000" b="1" dirty="0" smtClean="0"/>
              <a:t> -второй год обучения 14-15 лет;</a:t>
            </a:r>
          </a:p>
          <a:p>
            <a:r>
              <a:rPr lang="ru-RU" sz="2000" b="1" dirty="0" smtClean="0"/>
              <a:t>-третий год обучения 16-17 лет.</a:t>
            </a:r>
          </a:p>
          <a:p>
            <a:r>
              <a:rPr lang="ru-RU" sz="2000" b="1" dirty="0" smtClean="0"/>
              <a:t>Тематические разделы Программы разрабатывались с учетом психологических особенностей обучающихся разных возрастов и их физиологических возможностей.</a:t>
            </a:r>
            <a:endParaRPr lang="ru-RU" sz="2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6"/>
          <p:cNvGrpSpPr/>
          <p:nvPr/>
        </p:nvGrpSpPr>
        <p:grpSpPr>
          <a:xfrm>
            <a:off x="708923" y="2124000"/>
            <a:ext cx="2783077" cy="4523554"/>
            <a:chOff x="993000" y="2009246"/>
            <a:chExt cx="3015000" cy="4523554"/>
          </a:xfrm>
        </p:grpSpPr>
        <p:cxnSp>
          <p:nvCxnSpPr>
            <p:cNvPr id="60" name="Соединитель: уступ 59">
              <a:extLst>
                <a:ext uri="{FF2B5EF4-FFF2-40B4-BE49-F238E27FC236}">
                  <a16:creationId xmlns="" xmlns:a16="http://schemas.microsoft.com/office/drawing/2014/main" id="{3A0B4551-2CDE-4B57-8F0C-BC5283FCD90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2181412" y="2375588"/>
              <a:ext cx="819936" cy="586760"/>
            </a:xfrm>
            <a:prstGeom prst="bentConnector2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36">
              <a:extLst>
                <a:ext uri="{FF2B5EF4-FFF2-40B4-BE49-F238E27FC236}">
                  <a16:creationId xmlns="" xmlns:a16="http://schemas.microsoft.com/office/drawing/2014/main" id="{C599CE16-FD62-4BB3-8EDE-557011C1C98A}"/>
                </a:ext>
              </a:extLst>
            </p:cNvPr>
            <p:cNvGrpSpPr/>
            <p:nvPr/>
          </p:nvGrpSpPr>
          <p:grpSpPr>
            <a:xfrm>
              <a:off x="993000" y="3609000"/>
              <a:ext cx="2191313" cy="2923800"/>
              <a:chOff x="4720229" y="3159000"/>
              <a:chExt cx="2697000" cy="2923800"/>
            </a:xfrm>
          </p:grpSpPr>
          <p:sp>
            <p:nvSpPr>
              <p:cNvPr id="32" name="Овал 31">
                <a:extLst>
                  <a:ext uri="{FF2B5EF4-FFF2-40B4-BE49-F238E27FC236}">
                    <a16:creationId xmlns="" xmlns:a16="http://schemas.microsoft.com/office/drawing/2014/main" id="{BF6EAF6D-5C4A-4FCB-9EE9-4D3BE5C0A733}"/>
                  </a:ext>
                </a:extLst>
              </p:cNvPr>
              <p:cNvSpPr/>
              <p:nvPr/>
            </p:nvSpPr>
            <p:spPr>
              <a:xfrm>
                <a:off x="4720229" y="5004000"/>
                <a:ext cx="2697000" cy="1078800"/>
              </a:xfrm>
              <a:prstGeom prst="ellipse">
                <a:avLst/>
              </a:prstGeom>
              <a:gradFill flip="none" rotWithShape="1">
                <a:gsLst>
                  <a:gs pos="87000">
                    <a:schemeClr val="bg1">
                      <a:lumMod val="85000"/>
                      <a:alpha val="51000"/>
                    </a:schemeClr>
                  </a:gs>
                  <a:gs pos="41000">
                    <a:schemeClr val="tx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: фигура 20">
                <a:extLst>
                  <a:ext uri="{FF2B5EF4-FFF2-40B4-BE49-F238E27FC236}">
                    <a16:creationId xmlns="" xmlns:a16="http://schemas.microsoft.com/office/drawing/2014/main" id="{7159CC2D-17F2-4935-9A2B-AE17CB3F070F}"/>
                  </a:ext>
                </a:extLst>
              </p:cNvPr>
              <p:cNvSpPr/>
              <p:nvPr/>
            </p:nvSpPr>
            <p:spPr>
              <a:xfrm>
                <a:off x="5196000" y="3429000"/>
                <a:ext cx="1845000" cy="2430000"/>
              </a:xfrm>
              <a:custGeom>
                <a:avLst/>
                <a:gdLst>
                  <a:gd name="connsiteX0" fmla="*/ 0 w 1845000"/>
                  <a:gd name="connsiteY0" fmla="*/ 0 h 2430000"/>
                  <a:gd name="connsiteX1" fmla="*/ 1845000 w 1845000"/>
                  <a:gd name="connsiteY1" fmla="*/ 0 h 2430000"/>
                  <a:gd name="connsiteX2" fmla="*/ 1845000 w 1845000"/>
                  <a:gd name="connsiteY2" fmla="*/ 2160000 h 2430000"/>
                  <a:gd name="connsiteX3" fmla="*/ 922500 w 1845000"/>
                  <a:gd name="connsiteY3" fmla="*/ 2430000 h 2430000"/>
                  <a:gd name="connsiteX4" fmla="*/ 0 w 1845000"/>
                  <a:gd name="connsiteY4" fmla="*/ 2160000 h 243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5000" h="2430000">
                    <a:moveTo>
                      <a:pt x="0" y="0"/>
                    </a:moveTo>
                    <a:lnTo>
                      <a:pt x="1845000" y="0"/>
                    </a:lnTo>
                    <a:lnTo>
                      <a:pt x="1845000" y="2160000"/>
                    </a:lnTo>
                    <a:cubicBezTo>
                      <a:pt x="1845000" y="2309117"/>
                      <a:pt x="1431983" y="2430000"/>
                      <a:pt x="922500" y="2430000"/>
                    </a:cubicBezTo>
                    <a:cubicBezTo>
                      <a:pt x="413017" y="2430000"/>
                      <a:pt x="0" y="2309117"/>
                      <a:pt x="0" y="2160000"/>
                    </a:cubicBezTo>
                    <a:close/>
                  </a:path>
                </a:pathLst>
              </a:custGeom>
              <a:gradFill flip="none" rotWithShape="1">
                <a:gsLst>
                  <a:gs pos="22000">
                    <a:schemeClr val="accent3"/>
                  </a:gs>
                  <a:gs pos="92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" name="Овал 10">
                <a:extLst>
                  <a:ext uri="{FF2B5EF4-FFF2-40B4-BE49-F238E27FC236}">
                    <a16:creationId xmlns="" xmlns:a16="http://schemas.microsoft.com/office/drawing/2014/main" id="{5E39547B-60E7-46C9-8BB7-8E2AEF05335A}"/>
                  </a:ext>
                </a:extLst>
              </p:cNvPr>
              <p:cNvSpPr/>
              <p:nvPr/>
            </p:nvSpPr>
            <p:spPr>
              <a:xfrm>
                <a:off x="5196000" y="3159000"/>
                <a:ext cx="1845000" cy="54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gradFill>
                  <a:gsLst>
                    <a:gs pos="39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bg1"/>
                    </a:gs>
                    <a:gs pos="70000">
                      <a:schemeClr val="bg1">
                        <a:lumMod val="95000"/>
                        <a:alpha val="0"/>
                      </a:scheme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Овал 43">
              <a:extLst>
                <a:ext uri="{FF2B5EF4-FFF2-40B4-BE49-F238E27FC236}">
                  <a16:creationId xmlns="" xmlns:a16="http://schemas.microsoft.com/office/drawing/2014/main" id="{133223FD-446D-43E0-A250-CC1B65D83B79}"/>
                </a:ext>
              </a:extLst>
            </p:cNvPr>
            <p:cNvSpPr/>
            <p:nvPr/>
          </p:nvSpPr>
          <p:spPr>
            <a:xfrm>
              <a:off x="1713000" y="3654000"/>
              <a:ext cx="812884" cy="365902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100000">
                  <a:srgbClr val="14425D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>
              <a:extLst>
                <a:ext uri="{FF2B5EF4-FFF2-40B4-BE49-F238E27FC236}">
                  <a16:creationId xmlns="" xmlns:a16="http://schemas.microsoft.com/office/drawing/2014/main" id="{B378A01D-2EF3-46E2-BEA7-05099A17E1DA}"/>
                </a:ext>
              </a:extLst>
            </p:cNvPr>
            <p:cNvSpPr/>
            <p:nvPr/>
          </p:nvSpPr>
          <p:spPr>
            <a:xfrm>
              <a:off x="1578000" y="2827771"/>
              <a:ext cx="1080000" cy="1051229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TextBox 73">
              <a:extLst>
                <a:ext uri="{FF2B5EF4-FFF2-40B4-BE49-F238E27FC236}">
                  <a16:creationId xmlns="" xmlns:a16="http://schemas.microsoft.com/office/drawing/2014/main" id="{55E9CF1E-6578-4CF8-83CF-8E16F50DF59C}"/>
                </a:ext>
              </a:extLst>
            </p:cNvPr>
            <p:cNvSpPr txBox="1"/>
            <p:nvPr/>
          </p:nvSpPr>
          <p:spPr>
            <a:xfrm>
              <a:off x="2118000" y="2009246"/>
              <a:ext cx="189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3"/>
                  </a:solidFill>
                </a:rPr>
                <a:t>2019-2020  </a:t>
              </a:r>
              <a:r>
                <a:rPr lang="ru-RU" sz="1600" b="1" dirty="0" err="1" smtClean="0">
                  <a:solidFill>
                    <a:schemeClr val="accent3"/>
                  </a:solidFill>
                </a:rPr>
                <a:t>уч.год</a:t>
              </a:r>
              <a:endParaRPr lang="ru-RU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1539" y="99000"/>
            <a:ext cx="9016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Количество выполненных учебно-исследовательских, </a:t>
            </a:r>
          </a:p>
          <a:p>
            <a:pPr algn="ctr"/>
            <a:r>
              <a:rPr lang="ru-RU" sz="2400" b="1" dirty="0" smtClean="0">
                <a:latin typeface="+mj-lt"/>
              </a:rPr>
              <a:t>проектных и творческих работ в период 2019-2022 гг.</a:t>
            </a:r>
            <a:endParaRPr lang="ru-RU" sz="2400" b="1" dirty="0">
              <a:latin typeface="+mj-lt"/>
            </a:endParaRPr>
          </a:p>
        </p:txBody>
      </p:sp>
      <p:grpSp>
        <p:nvGrpSpPr>
          <p:cNvPr id="5" name="Группа 64"/>
          <p:cNvGrpSpPr/>
          <p:nvPr/>
        </p:nvGrpSpPr>
        <p:grpSpPr>
          <a:xfrm>
            <a:off x="6067385" y="1134000"/>
            <a:ext cx="2783076" cy="5668800"/>
            <a:chOff x="6528000" y="864000"/>
            <a:chExt cx="3014999" cy="5668800"/>
          </a:xfrm>
        </p:grpSpPr>
        <p:grpSp>
          <p:nvGrpSpPr>
            <p:cNvPr id="6" name="Группа 34">
              <a:extLst>
                <a:ext uri="{FF2B5EF4-FFF2-40B4-BE49-F238E27FC236}">
                  <a16:creationId xmlns="" xmlns:a16="http://schemas.microsoft.com/office/drawing/2014/main" id="{7A6DDDC6-F0DF-43A4-BFCD-0E62DEE288F1}"/>
                </a:ext>
              </a:extLst>
            </p:cNvPr>
            <p:cNvGrpSpPr/>
            <p:nvPr/>
          </p:nvGrpSpPr>
          <p:grpSpPr>
            <a:xfrm>
              <a:off x="6528000" y="2169000"/>
              <a:ext cx="2191313" cy="4363800"/>
              <a:chOff x="176915" y="1719000"/>
              <a:chExt cx="2697000" cy="4363800"/>
            </a:xfrm>
          </p:grpSpPr>
          <p:sp>
            <p:nvSpPr>
              <p:cNvPr id="28" name="Овал 27">
                <a:extLst>
                  <a:ext uri="{FF2B5EF4-FFF2-40B4-BE49-F238E27FC236}">
                    <a16:creationId xmlns="" xmlns:a16="http://schemas.microsoft.com/office/drawing/2014/main" id="{A150CDEB-EDB3-4000-BF4B-FE29462D1CE2}"/>
                  </a:ext>
                </a:extLst>
              </p:cNvPr>
              <p:cNvSpPr/>
              <p:nvPr/>
            </p:nvSpPr>
            <p:spPr>
              <a:xfrm>
                <a:off x="176915" y="5004000"/>
                <a:ext cx="2697000" cy="1078800"/>
              </a:xfrm>
              <a:prstGeom prst="ellipse">
                <a:avLst/>
              </a:prstGeom>
              <a:gradFill flip="none" rotWithShape="1">
                <a:gsLst>
                  <a:gs pos="87000">
                    <a:schemeClr val="bg1">
                      <a:lumMod val="85000"/>
                      <a:alpha val="51000"/>
                    </a:schemeClr>
                  </a:gs>
                  <a:gs pos="41000">
                    <a:schemeClr val="tx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: фигура 24">
                <a:extLst>
                  <a:ext uri="{FF2B5EF4-FFF2-40B4-BE49-F238E27FC236}">
                    <a16:creationId xmlns="" xmlns:a16="http://schemas.microsoft.com/office/drawing/2014/main" id="{7164A312-87D4-4D0E-91E7-633AE29DEAA7}"/>
                  </a:ext>
                </a:extLst>
              </p:cNvPr>
              <p:cNvSpPr/>
              <p:nvPr/>
            </p:nvSpPr>
            <p:spPr>
              <a:xfrm>
                <a:off x="606000" y="1989000"/>
                <a:ext cx="1845000" cy="3870000"/>
              </a:xfrm>
              <a:custGeom>
                <a:avLst/>
                <a:gdLst>
                  <a:gd name="connsiteX0" fmla="*/ 0 w 1845000"/>
                  <a:gd name="connsiteY0" fmla="*/ 0 h 3870000"/>
                  <a:gd name="connsiteX1" fmla="*/ 1845000 w 1845000"/>
                  <a:gd name="connsiteY1" fmla="*/ 0 h 3870000"/>
                  <a:gd name="connsiteX2" fmla="*/ 1845000 w 1845000"/>
                  <a:gd name="connsiteY2" fmla="*/ 3600000 h 3870000"/>
                  <a:gd name="connsiteX3" fmla="*/ 922500 w 1845000"/>
                  <a:gd name="connsiteY3" fmla="*/ 3870000 h 3870000"/>
                  <a:gd name="connsiteX4" fmla="*/ 0 w 1845000"/>
                  <a:gd name="connsiteY4" fmla="*/ 3600000 h 38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5000" h="3870000">
                    <a:moveTo>
                      <a:pt x="0" y="0"/>
                    </a:moveTo>
                    <a:lnTo>
                      <a:pt x="1845000" y="0"/>
                    </a:lnTo>
                    <a:lnTo>
                      <a:pt x="1845000" y="3600000"/>
                    </a:lnTo>
                    <a:cubicBezTo>
                      <a:pt x="1845000" y="3749117"/>
                      <a:pt x="1431983" y="3870000"/>
                      <a:pt x="922500" y="3870000"/>
                    </a:cubicBezTo>
                    <a:cubicBezTo>
                      <a:pt x="413017" y="3870000"/>
                      <a:pt x="0" y="3749117"/>
                      <a:pt x="0" y="3600000"/>
                    </a:cubicBezTo>
                    <a:close/>
                  </a:path>
                </a:pathLst>
              </a:custGeom>
              <a:gradFill flip="none" rotWithShape="1">
                <a:gsLst>
                  <a:gs pos="22000">
                    <a:schemeClr val="accent1"/>
                  </a:gs>
                  <a:gs pos="92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" name="Овал 3">
                <a:extLst>
                  <a:ext uri="{FF2B5EF4-FFF2-40B4-BE49-F238E27FC236}">
                    <a16:creationId xmlns="" xmlns:a16="http://schemas.microsoft.com/office/drawing/2014/main" id="{4C4248A0-21A6-45EB-972C-7D8ACA01172F}"/>
                  </a:ext>
                </a:extLst>
              </p:cNvPr>
              <p:cNvSpPr/>
              <p:nvPr/>
            </p:nvSpPr>
            <p:spPr>
              <a:xfrm>
                <a:off x="606840" y="1719000"/>
                <a:ext cx="1845000" cy="54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gradFill>
                  <a:gsLst>
                    <a:gs pos="39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bg1"/>
                    </a:gs>
                    <a:gs pos="70000">
                      <a:schemeClr val="bg1">
                        <a:lumMod val="95000"/>
                        <a:alpha val="0"/>
                      </a:scheme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1" name="Овал 40">
              <a:extLst>
                <a:ext uri="{FF2B5EF4-FFF2-40B4-BE49-F238E27FC236}">
                  <a16:creationId xmlns="" xmlns:a16="http://schemas.microsoft.com/office/drawing/2014/main" id="{761C6181-9549-485F-ADEB-68BA2E616577}"/>
                </a:ext>
              </a:extLst>
            </p:cNvPr>
            <p:cNvSpPr/>
            <p:nvPr/>
          </p:nvSpPr>
          <p:spPr>
            <a:xfrm>
              <a:off x="7203000" y="2259000"/>
              <a:ext cx="812884" cy="365902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100000">
                  <a:srgbClr val="B45F0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Соединитель: уступ 55">
              <a:extLst>
                <a:ext uri="{FF2B5EF4-FFF2-40B4-BE49-F238E27FC236}">
                  <a16:creationId xmlns="" xmlns:a16="http://schemas.microsoft.com/office/drawing/2014/main" id="{0A498E17-A21A-4555-921F-B85BA571411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941412" y="1250588"/>
              <a:ext cx="819936" cy="586760"/>
            </a:xfrm>
            <a:prstGeom prst="bentConnector2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FE4EF6D5-3CD2-45E2-97F1-83E4BB79D44C}"/>
                </a:ext>
              </a:extLst>
            </p:cNvPr>
            <p:cNvSpPr txBox="1"/>
            <p:nvPr/>
          </p:nvSpPr>
          <p:spPr>
            <a:xfrm>
              <a:off x="7923000" y="864000"/>
              <a:ext cx="1619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1"/>
                  </a:solidFill>
                </a:rPr>
                <a:t>2021-2022 </a:t>
              </a:r>
              <a:r>
                <a:rPr lang="ru-RU" sz="1600" b="1" dirty="0" err="1" smtClean="0">
                  <a:solidFill>
                    <a:schemeClr val="accent1"/>
                  </a:solidFill>
                </a:rPr>
                <a:t>уч.г</a:t>
              </a:r>
              <a:r>
                <a:rPr lang="ru-RU" sz="1600" b="1" dirty="0" smtClean="0">
                  <a:solidFill>
                    <a:schemeClr val="accent1"/>
                  </a:solidFill>
                </a:rPr>
                <a:t>.</a:t>
              </a:r>
              <a:endParaRPr lang="ru-RU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58" name="Овал 57">
              <a:extLst>
                <a:ext uri="{FF2B5EF4-FFF2-40B4-BE49-F238E27FC236}">
                  <a16:creationId xmlns="" xmlns:a16="http://schemas.microsoft.com/office/drawing/2014/main" id="{B378A01D-2EF3-46E2-BEA7-05099A17E1DA}"/>
                </a:ext>
              </a:extLst>
            </p:cNvPr>
            <p:cNvSpPr/>
            <p:nvPr/>
          </p:nvSpPr>
          <p:spPr>
            <a:xfrm>
              <a:off x="7068000" y="1432771"/>
              <a:ext cx="1080000" cy="1051229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5"/>
          <p:cNvGrpSpPr/>
          <p:nvPr/>
        </p:nvGrpSpPr>
        <p:grpSpPr>
          <a:xfrm>
            <a:off x="3492001" y="1674000"/>
            <a:ext cx="2741537" cy="5117554"/>
            <a:chOff x="3873000" y="1415246"/>
            <a:chExt cx="2969998" cy="5117554"/>
          </a:xfrm>
        </p:grpSpPr>
        <p:grpSp>
          <p:nvGrpSpPr>
            <p:cNvPr id="9" name="Группа 35">
              <a:extLst>
                <a:ext uri="{FF2B5EF4-FFF2-40B4-BE49-F238E27FC236}">
                  <a16:creationId xmlns="" xmlns:a16="http://schemas.microsoft.com/office/drawing/2014/main" id="{BF558C5F-1766-4773-B756-1D3E43AEEC5D}"/>
                </a:ext>
              </a:extLst>
            </p:cNvPr>
            <p:cNvGrpSpPr/>
            <p:nvPr/>
          </p:nvGrpSpPr>
          <p:grpSpPr>
            <a:xfrm>
              <a:off x="3873000" y="2889000"/>
              <a:ext cx="2191313" cy="3643800"/>
              <a:chOff x="2475000" y="2439000"/>
              <a:chExt cx="2697000" cy="3643800"/>
            </a:xfrm>
          </p:grpSpPr>
          <p:sp>
            <p:nvSpPr>
              <p:cNvPr id="31" name="Овал 30">
                <a:extLst>
                  <a:ext uri="{FF2B5EF4-FFF2-40B4-BE49-F238E27FC236}">
                    <a16:creationId xmlns="" xmlns:a16="http://schemas.microsoft.com/office/drawing/2014/main" id="{4E8E30A0-8AE8-46BA-93E6-B4BDD3E863B6}"/>
                  </a:ext>
                </a:extLst>
              </p:cNvPr>
              <p:cNvSpPr/>
              <p:nvPr/>
            </p:nvSpPr>
            <p:spPr>
              <a:xfrm>
                <a:off x="2475000" y="5004000"/>
                <a:ext cx="2697000" cy="1078800"/>
              </a:xfrm>
              <a:prstGeom prst="ellipse">
                <a:avLst/>
              </a:prstGeom>
              <a:gradFill flip="none" rotWithShape="1">
                <a:gsLst>
                  <a:gs pos="87000">
                    <a:schemeClr val="bg1">
                      <a:lumMod val="85000"/>
                      <a:alpha val="51000"/>
                    </a:schemeClr>
                  </a:gs>
                  <a:gs pos="41000">
                    <a:schemeClr val="tx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олилиния: фигура 21">
                <a:extLst>
                  <a:ext uri="{FF2B5EF4-FFF2-40B4-BE49-F238E27FC236}">
                    <a16:creationId xmlns="" xmlns:a16="http://schemas.microsoft.com/office/drawing/2014/main" id="{1B815B4F-7373-44B5-9E42-821CAC8C16D4}"/>
                  </a:ext>
                </a:extLst>
              </p:cNvPr>
              <p:cNvSpPr/>
              <p:nvPr/>
            </p:nvSpPr>
            <p:spPr>
              <a:xfrm>
                <a:off x="2901000" y="2709000"/>
                <a:ext cx="1845000" cy="3150000"/>
              </a:xfrm>
              <a:custGeom>
                <a:avLst/>
                <a:gdLst>
                  <a:gd name="connsiteX0" fmla="*/ 0 w 1845000"/>
                  <a:gd name="connsiteY0" fmla="*/ 0 h 3150000"/>
                  <a:gd name="connsiteX1" fmla="*/ 1845000 w 1845000"/>
                  <a:gd name="connsiteY1" fmla="*/ 0 h 3150000"/>
                  <a:gd name="connsiteX2" fmla="*/ 1845000 w 1845000"/>
                  <a:gd name="connsiteY2" fmla="*/ 2880000 h 3150000"/>
                  <a:gd name="connsiteX3" fmla="*/ 922500 w 1845000"/>
                  <a:gd name="connsiteY3" fmla="*/ 3150000 h 3150000"/>
                  <a:gd name="connsiteX4" fmla="*/ 0 w 1845000"/>
                  <a:gd name="connsiteY4" fmla="*/ 2880000 h 315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5000" h="3150000">
                    <a:moveTo>
                      <a:pt x="0" y="0"/>
                    </a:moveTo>
                    <a:lnTo>
                      <a:pt x="1845000" y="0"/>
                    </a:lnTo>
                    <a:lnTo>
                      <a:pt x="1845000" y="2880000"/>
                    </a:lnTo>
                    <a:cubicBezTo>
                      <a:pt x="1845000" y="3029117"/>
                      <a:pt x="1431983" y="3150000"/>
                      <a:pt x="922500" y="3150000"/>
                    </a:cubicBezTo>
                    <a:cubicBezTo>
                      <a:pt x="413017" y="3150000"/>
                      <a:pt x="0" y="3029117"/>
                      <a:pt x="0" y="2880000"/>
                    </a:cubicBezTo>
                    <a:close/>
                  </a:path>
                </a:pathLst>
              </a:custGeom>
              <a:gradFill flip="none" rotWithShape="1">
                <a:gsLst>
                  <a:gs pos="22000">
                    <a:schemeClr val="accent2"/>
                  </a:gs>
                  <a:gs pos="92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" name="Овал 7">
                <a:extLst>
                  <a:ext uri="{FF2B5EF4-FFF2-40B4-BE49-F238E27FC236}">
                    <a16:creationId xmlns="" xmlns:a16="http://schemas.microsoft.com/office/drawing/2014/main" id="{C2DB176E-4643-41E1-8964-13EDBF531437}"/>
                  </a:ext>
                </a:extLst>
              </p:cNvPr>
              <p:cNvSpPr/>
              <p:nvPr/>
            </p:nvSpPr>
            <p:spPr>
              <a:xfrm>
                <a:off x="2901000" y="2439000"/>
                <a:ext cx="1845000" cy="54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gradFill>
                  <a:gsLst>
                    <a:gs pos="39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bg1"/>
                    </a:gs>
                    <a:gs pos="70000">
                      <a:schemeClr val="bg1">
                        <a:lumMod val="95000"/>
                        <a:alpha val="0"/>
                      </a:scheme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" name="Овал 41">
              <a:extLst>
                <a:ext uri="{FF2B5EF4-FFF2-40B4-BE49-F238E27FC236}">
                  <a16:creationId xmlns="" xmlns:a16="http://schemas.microsoft.com/office/drawing/2014/main" id="{7D39E964-43B6-406E-8E4B-F26C9EF77043}"/>
                </a:ext>
              </a:extLst>
            </p:cNvPr>
            <p:cNvSpPr/>
            <p:nvPr/>
          </p:nvSpPr>
          <p:spPr>
            <a:xfrm>
              <a:off x="4503000" y="2979000"/>
              <a:ext cx="812884" cy="365902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100000">
                  <a:srgbClr val="771F2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1" name="Соединитель: уступ 60">
              <a:extLst>
                <a:ext uri="{FF2B5EF4-FFF2-40B4-BE49-F238E27FC236}">
                  <a16:creationId xmlns="" xmlns:a16="http://schemas.microsoft.com/office/drawing/2014/main" id="{F8152498-8CB2-43B4-8EB6-BA81410BDDF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971412" y="1790588"/>
              <a:ext cx="819936" cy="586760"/>
            </a:xfrm>
            <a:prstGeom prst="bentConnector2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D707777C-2E39-42DD-86C6-DD98EB523935}"/>
                </a:ext>
              </a:extLst>
            </p:cNvPr>
            <p:cNvSpPr txBox="1"/>
            <p:nvPr/>
          </p:nvSpPr>
          <p:spPr>
            <a:xfrm>
              <a:off x="4637999" y="1415246"/>
              <a:ext cx="2204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2"/>
                  </a:solidFill>
                </a:rPr>
                <a:t>2020-2021 </a:t>
              </a:r>
              <a:r>
                <a:rPr lang="ru-RU" sz="1600" b="1" dirty="0" err="1" smtClean="0">
                  <a:solidFill>
                    <a:schemeClr val="accent2"/>
                  </a:solidFill>
                </a:rPr>
                <a:t>уч.г</a:t>
              </a:r>
              <a:r>
                <a:rPr lang="ru-RU" sz="1600" b="1" dirty="0" smtClean="0">
                  <a:solidFill>
                    <a:schemeClr val="accent2"/>
                  </a:solidFill>
                </a:rPr>
                <a:t>.</a:t>
              </a:r>
              <a:endParaRPr lang="ru-RU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64" name="Овал 63">
              <a:extLst>
                <a:ext uri="{FF2B5EF4-FFF2-40B4-BE49-F238E27FC236}">
                  <a16:creationId xmlns="" xmlns:a16="http://schemas.microsoft.com/office/drawing/2014/main" id="{B378A01D-2EF3-46E2-BEA7-05099A17E1DA}"/>
                </a:ext>
              </a:extLst>
            </p:cNvPr>
            <p:cNvSpPr/>
            <p:nvPr/>
          </p:nvSpPr>
          <p:spPr>
            <a:xfrm>
              <a:off x="4368000" y="2107771"/>
              <a:ext cx="1080000" cy="1051229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1498154" y="3339000"/>
            <a:ext cx="54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18</a:t>
            </a:r>
            <a:endParaRPr lang="ru-RU" sz="2800" b="1" dirty="0"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6616" y="2664000"/>
            <a:ext cx="58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24</a:t>
            </a:r>
            <a:endParaRPr lang="ru-RU" sz="2800" b="1" dirty="0">
              <a:latin typeface="+mj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815077" y="1989000"/>
            <a:ext cx="58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32</a:t>
            </a:r>
            <a:endParaRPr lang="ru-RU" sz="2800" b="1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175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792000" y="1224000"/>
          <a:ext cx="7767692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FE200E3C-6632-4CF5-984C-1982D833CB9C}"/>
              </a:ext>
            </a:extLst>
          </p:cNvPr>
          <p:cNvSpPr txBox="1">
            <a:spLocks/>
          </p:cNvSpPr>
          <p:nvPr/>
        </p:nvSpPr>
        <p:spPr>
          <a:xfrm>
            <a:off x="293538" y="123438"/>
            <a:ext cx="8850462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Количество обучающихся – участников конкурсных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образовательных мероприятий различного уровня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период с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2019 – 2022гг.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869160"/>
            <a:ext cx="3960440" cy="180020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Они выбрали будущую профессию , обучаясь по программе «Природное наследие Земли Воронежской» и индивидуальной программе наставничества - ветеринара, гидролога, ландшафтного дизайнера</a:t>
            </a:r>
            <a:endParaRPr lang="ru-RU" sz="1800" b="1" dirty="0"/>
          </a:p>
        </p:txBody>
      </p:sp>
      <p:pic>
        <p:nvPicPr>
          <p:cNvPr id="2050" name="Picture 2" descr="C:\Users\Светлана\Desktop\Центру 10 лет\Умные дети\DSC056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555762" cy="2558209"/>
          </a:xfrm>
          <a:prstGeom prst="rect">
            <a:avLst/>
          </a:prstGeom>
          <a:noFill/>
        </p:spPr>
      </p:pic>
      <p:pic>
        <p:nvPicPr>
          <p:cNvPr id="4" name="Picture 2" descr="C:\Users\Светлана\Desktop\Центру 10 лет\Выпускники Центра Павловского\IMG_20190904_124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8640"/>
            <a:ext cx="3402378" cy="4536504"/>
          </a:xfrm>
          <a:prstGeom prst="rect">
            <a:avLst/>
          </a:prstGeom>
          <a:noFill/>
        </p:spPr>
      </p:pic>
      <p:pic>
        <p:nvPicPr>
          <p:cNvPr id="5" name="Picture 3" descr="C:\Documents and Settings\Администратор\Мои документы\Малка А.В\КОНКУРСЫ\Ученые будущего\IMG_2799-10-10-17-11-3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80928"/>
            <a:ext cx="4753438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лана\Desktop\Центру 10 лет\Умные дети\IMG_20190205_103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8660"/>
            <a:ext cx="4176464" cy="3132348"/>
          </a:xfrm>
          <a:prstGeom prst="rect">
            <a:avLst/>
          </a:prstGeom>
          <a:noFill/>
        </p:spPr>
      </p:pic>
      <p:pic>
        <p:nvPicPr>
          <p:cNvPr id="4" name="Picture 3" descr="D:\Фотографии с мероприятий\2017-2018\Варварино 2018\Варварино 2018 из облака\ВАРВАРИНО 2018-3\Иванов Н\IMG_20180723_160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332656"/>
            <a:ext cx="4224469" cy="3168352"/>
          </a:xfrm>
          <a:prstGeom prst="rect">
            <a:avLst/>
          </a:prstGeom>
          <a:noFill/>
        </p:spPr>
      </p:pic>
      <p:pic>
        <p:nvPicPr>
          <p:cNvPr id="5" name="Picture 1" descr="C:\Users\Светлана\Desktop\Экопатруль\IMG-20210417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861048"/>
            <a:ext cx="2088232" cy="2887913"/>
          </a:xfrm>
          <a:prstGeom prst="rect">
            <a:avLst/>
          </a:prstGeom>
          <a:noFill/>
          <a:effectLst/>
        </p:spPr>
      </p:pic>
      <p:pic>
        <p:nvPicPr>
          <p:cNvPr id="6" name="Picture 1" descr="C:\Users\Светлана\Desktop\Экопатруль\IMG-20210417-WA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645024"/>
            <a:ext cx="3913436" cy="2935077"/>
          </a:xfrm>
          <a:prstGeom prst="rect">
            <a:avLst/>
          </a:prstGeom>
          <a:noFill/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200E3C-6632-4CF5-984C-1982D833C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54" y="14400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Количество публикаций детей и педагога</a:t>
            </a:r>
            <a:endParaRPr lang="ru-RU" sz="2400" dirty="0"/>
          </a:p>
        </p:txBody>
      </p:sp>
      <p:grpSp>
        <p:nvGrpSpPr>
          <p:cNvPr id="4" name="Группа 88"/>
          <p:cNvGrpSpPr/>
          <p:nvPr/>
        </p:nvGrpSpPr>
        <p:grpSpPr>
          <a:xfrm>
            <a:off x="5028924" y="1539000"/>
            <a:ext cx="3138750" cy="2047500"/>
            <a:chOff x="5791333" y="1899000"/>
            <a:chExt cx="3400313" cy="2047500"/>
          </a:xfrm>
        </p:grpSpPr>
        <p:grpSp>
          <p:nvGrpSpPr>
            <p:cNvPr id="5" name="Группа 32">
              <a:extLst>
                <a:ext uri="{FF2B5EF4-FFF2-40B4-BE49-F238E27FC236}">
                  <a16:creationId xmlns="" xmlns:a16="http://schemas.microsoft.com/office/drawing/2014/main" id="{14487399-8429-4AC0-B4D5-34471D20A30B}"/>
                </a:ext>
              </a:extLst>
            </p:cNvPr>
            <p:cNvGrpSpPr/>
            <p:nvPr/>
          </p:nvGrpSpPr>
          <p:grpSpPr>
            <a:xfrm>
              <a:off x="5791333" y="1899000"/>
              <a:ext cx="3400313" cy="2047500"/>
              <a:chOff x="1234105" y="2146500"/>
              <a:chExt cx="4185000" cy="2047500"/>
            </a:xfrm>
          </p:grpSpPr>
          <p:sp>
            <p:nvSpPr>
              <p:cNvPr id="34" name="Овал 33">
                <a:extLst>
                  <a:ext uri="{FF2B5EF4-FFF2-40B4-BE49-F238E27FC236}">
                    <a16:creationId xmlns="" xmlns:a16="http://schemas.microsoft.com/office/drawing/2014/main" id="{7A027C90-2F42-4A4B-9E73-3B48E07F366C}"/>
                  </a:ext>
                </a:extLst>
              </p:cNvPr>
              <p:cNvSpPr/>
              <p:nvPr/>
            </p:nvSpPr>
            <p:spPr>
              <a:xfrm>
                <a:off x="2042428" y="2305763"/>
                <a:ext cx="277144" cy="495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>
                <a:extLst>
                  <a:ext uri="{FF2B5EF4-FFF2-40B4-BE49-F238E27FC236}">
                    <a16:creationId xmlns="" xmlns:a16="http://schemas.microsoft.com/office/drawing/2014/main" id="{69F99958-5EEB-4590-8A98-FF90339D3141}"/>
                  </a:ext>
                </a:extLst>
              </p:cNvPr>
              <p:cNvSpPr/>
              <p:nvPr/>
            </p:nvSpPr>
            <p:spPr>
              <a:xfrm>
                <a:off x="4337428" y="2304000"/>
                <a:ext cx="277144" cy="495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6" name="Прямоугольник: скругленные углы 35">
                <a:extLst>
                  <a:ext uri="{FF2B5EF4-FFF2-40B4-BE49-F238E27FC236}">
                    <a16:creationId xmlns="" xmlns:a16="http://schemas.microsoft.com/office/drawing/2014/main" id="{AFEC7088-57B7-4C72-9E72-5CAFB8D70DA1}"/>
                  </a:ext>
                </a:extLst>
              </p:cNvPr>
              <p:cNvSpPr/>
              <p:nvPr/>
            </p:nvSpPr>
            <p:spPr>
              <a:xfrm>
                <a:off x="1416000" y="2439000"/>
                <a:ext cx="3825000" cy="1575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Полилиния: фигура 36">
                <a:extLst>
                  <a:ext uri="{FF2B5EF4-FFF2-40B4-BE49-F238E27FC236}">
                    <a16:creationId xmlns="" xmlns:a16="http://schemas.microsoft.com/office/drawing/2014/main" id="{6C5B13DC-64F4-43D4-A77E-043835673410}"/>
                  </a:ext>
                </a:extLst>
              </p:cNvPr>
              <p:cNvSpPr/>
              <p:nvPr/>
            </p:nvSpPr>
            <p:spPr>
              <a:xfrm>
                <a:off x="2181000" y="2304000"/>
                <a:ext cx="2295000" cy="270000"/>
              </a:xfrm>
              <a:custGeom>
                <a:avLst/>
                <a:gdLst>
                  <a:gd name="connsiteX0" fmla="*/ 0 w 2295000"/>
                  <a:gd name="connsiteY0" fmla="*/ 0 h 270000"/>
                  <a:gd name="connsiteX1" fmla="*/ 45001 w 2295000"/>
                  <a:gd name="connsiteY1" fmla="*/ 0 h 270000"/>
                  <a:gd name="connsiteX2" fmla="*/ 2249999 w 2295000"/>
                  <a:gd name="connsiteY2" fmla="*/ 0 h 270000"/>
                  <a:gd name="connsiteX3" fmla="*/ 2295000 w 2295000"/>
                  <a:gd name="connsiteY3" fmla="*/ 0 h 270000"/>
                  <a:gd name="connsiteX4" fmla="*/ 2295000 w 2295000"/>
                  <a:gd name="connsiteY4" fmla="*/ 45001 h 270000"/>
                  <a:gd name="connsiteX5" fmla="*/ 2295000 w 2295000"/>
                  <a:gd name="connsiteY5" fmla="*/ 90000 h 270000"/>
                  <a:gd name="connsiteX6" fmla="*/ 2295000 w 2295000"/>
                  <a:gd name="connsiteY6" fmla="*/ 224999 h 270000"/>
                  <a:gd name="connsiteX7" fmla="*/ 2249999 w 2295000"/>
                  <a:gd name="connsiteY7" fmla="*/ 270000 h 270000"/>
                  <a:gd name="connsiteX8" fmla="*/ 45001 w 2295000"/>
                  <a:gd name="connsiteY8" fmla="*/ 270000 h 270000"/>
                  <a:gd name="connsiteX9" fmla="*/ 0 w 2295000"/>
                  <a:gd name="connsiteY9" fmla="*/ 224999 h 270000"/>
                  <a:gd name="connsiteX10" fmla="*/ 0 w 2295000"/>
                  <a:gd name="connsiteY10" fmla="*/ 90000 h 270000"/>
                  <a:gd name="connsiteX11" fmla="*/ 0 w 2295000"/>
                  <a:gd name="connsiteY11" fmla="*/ 45001 h 2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5000" h="270000">
                    <a:moveTo>
                      <a:pt x="0" y="0"/>
                    </a:moveTo>
                    <a:lnTo>
                      <a:pt x="45001" y="0"/>
                    </a:lnTo>
                    <a:lnTo>
                      <a:pt x="2249999" y="0"/>
                    </a:lnTo>
                    <a:lnTo>
                      <a:pt x="2295000" y="0"/>
                    </a:lnTo>
                    <a:lnTo>
                      <a:pt x="2295000" y="45001"/>
                    </a:lnTo>
                    <a:lnTo>
                      <a:pt x="2295000" y="90000"/>
                    </a:lnTo>
                    <a:lnTo>
                      <a:pt x="2295000" y="224999"/>
                    </a:lnTo>
                    <a:cubicBezTo>
                      <a:pt x="2295000" y="249852"/>
                      <a:pt x="2274852" y="270000"/>
                      <a:pt x="2249999" y="270000"/>
                    </a:cubicBezTo>
                    <a:lnTo>
                      <a:pt x="45001" y="270000"/>
                    </a:lnTo>
                    <a:cubicBezTo>
                      <a:pt x="20148" y="270000"/>
                      <a:pt x="0" y="249852"/>
                      <a:pt x="0" y="224999"/>
                    </a:cubicBezTo>
                    <a:lnTo>
                      <a:pt x="0" y="90000"/>
                    </a:lnTo>
                    <a:lnTo>
                      <a:pt x="0" y="45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>
                <a:extLst>
                  <a:ext uri="{FF2B5EF4-FFF2-40B4-BE49-F238E27FC236}">
                    <a16:creationId xmlns="" xmlns:a16="http://schemas.microsoft.com/office/drawing/2014/main" id="{8BEAAECA-3230-4E8D-8BC2-A4667EFF27A4}"/>
                  </a:ext>
                </a:extLst>
              </p:cNvPr>
              <p:cNvSpPr/>
              <p:nvPr/>
            </p:nvSpPr>
            <p:spPr>
              <a:xfrm>
                <a:off x="3036000" y="2146500"/>
                <a:ext cx="585000" cy="585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Полилиния: фигура 38">
                <a:extLst>
                  <a:ext uri="{FF2B5EF4-FFF2-40B4-BE49-F238E27FC236}">
                    <a16:creationId xmlns="" xmlns:a16="http://schemas.microsoft.com/office/drawing/2014/main" id="{865B654D-34B9-430D-8485-FF44FDF604B1}"/>
                  </a:ext>
                </a:extLst>
              </p:cNvPr>
              <p:cNvSpPr/>
              <p:nvPr/>
            </p:nvSpPr>
            <p:spPr>
              <a:xfrm>
                <a:off x="1418944" y="3139271"/>
                <a:ext cx="3817425" cy="874728"/>
              </a:xfrm>
              <a:custGeom>
                <a:avLst/>
                <a:gdLst>
                  <a:gd name="connsiteX0" fmla="*/ 281 w 3817425"/>
                  <a:gd name="connsiteY0" fmla="*/ 0 h 874728"/>
                  <a:gd name="connsiteX1" fmla="*/ 3817425 w 3817425"/>
                  <a:gd name="connsiteY1" fmla="*/ 0 h 874728"/>
                  <a:gd name="connsiteX2" fmla="*/ 3817425 w 3817425"/>
                  <a:gd name="connsiteY2" fmla="*/ 561514 h 874728"/>
                  <a:gd name="connsiteX3" fmla="*/ 3817425 w 3817425"/>
                  <a:gd name="connsiteY3" fmla="*/ 565051 h 874728"/>
                  <a:gd name="connsiteX4" fmla="*/ 3816711 w 3817425"/>
                  <a:gd name="connsiteY4" fmla="*/ 565051 h 874728"/>
                  <a:gd name="connsiteX5" fmla="*/ 3792811 w 3817425"/>
                  <a:gd name="connsiteY5" fmla="*/ 683431 h 874728"/>
                  <a:gd name="connsiteX6" fmla="*/ 3504211 w 3817425"/>
                  <a:gd name="connsiteY6" fmla="*/ 874728 h 874728"/>
                  <a:gd name="connsiteX7" fmla="*/ 3497773 w 3817425"/>
                  <a:gd name="connsiteY7" fmla="*/ 874079 h 874728"/>
                  <a:gd name="connsiteX8" fmla="*/ 319652 w 3817425"/>
                  <a:gd name="connsiteY8" fmla="*/ 874079 h 874728"/>
                  <a:gd name="connsiteX9" fmla="*/ 313214 w 3817425"/>
                  <a:gd name="connsiteY9" fmla="*/ 874728 h 874728"/>
                  <a:gd name="connsiteX10" fmla="*/ 24614 w 3817425"/>
                  <a:gd name="connsiteY10" fmla="*/ 683431 h 874728"/>
                  <a:gd name="connsiteX11" fmla="*/ 714 w 3817425"/>
                  <a:gd name="connsiteY11" fmla="*/ 565051 h 874728"/>
                  <a:gd name="connsiteX12" fmla="*/ 281 w 3817425"/>
                  <a:gd name="connsiteY12" fmla="*/ 565051 h 874728"/>
                  <a:gd name="connsiteX13" fmla="*/ 281 w 3817425"/>
                  <a:gd name="connsiteY13" fmla="*/ 562907 h 874728"/>
                  <a:gd name="connsiteX14" fmla="*/ 0 w 3817425"/>
                  <a:gd name="connsiteY14" fmla="*/ 561514 h 874728"/>
                  <a:gd name="connsiteX15" fmla="*/ 281 w 3817425"/>
                  <a:gd name="connsiteY15" fmla="*/ 560121 h 87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7425" h="874728">
                    <a:moveTo>
                      <a:pt x="281" y="0"/>
                    </a:moveTo>
                    <a:lnTo>
                      <a:pt x="3817425" y="0"/>
                    </a:lnTo>
                    <a:lnTo>
                      <a:pt x="3817425" y="561514"/>
                    </a:lnTo>
                    <a:lnTo>
                      <a:pt x="3817425" y="565051"/>
                    </a:lnTo>
                    <a:lnTo>
                      <a:pt x="3816711" y="565051"/>
                    </a:lnTo>
                    <a:lnTo>
                      <a:pt x="3792811" y="683431"/>
                    </a:lnTo>
                    <a:cubicBezTo>
                      <a:pt x="3745263" y="795848"/>
                      <a:pt x="3633948" y="874728"/>
                      <a:pt x="3504211" y="874728"/>
                    </a:cubicBezTo>
                    <a:lnTo>
                      <a:pt x="3497773" y="874079"/>
                    </a:lnTo>
                    <a:lnTo>
                      <a:pt x="319652" y="874079"/>
                    </a:lnTo>
                    <a:lnTo>
                      <a:pt x="313214" y="874728"/>
                    </a:lnTo>
                    <a:cubicBezTo>
                      <a:pt x="183477" y="874728"/>
                      <a:pt x="72162" y="795848"/>
                      <a:pt x="24614" y="683431"/>
                    </a:cubicBezTo>
                    <a:lnTo>
                      <a:pt x="714" y="565051"/>
                    </a:lnTo>
                    <a:lnTo>
                      <a:pt x="281" y="565051"/>
                    </a:lnTo>
                    <a:lnTo>
                      <a:pt x="281" y="562907"/>
                    </a:lnTo>
                    <a:lnTo>
                      <a:pt x="0" y="561514"/>
                    </a:lnTo>
                    <a:lnTo>
                      <a:pt x="281" y="560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40" name="Прямоугольник 39">
                <a:extLst>
                  <a:ext uri="{FF2B5EF4-FFF2-40B4-BE49-F238E27FC236}">
                    <a16:creationId xmlns="" xmlns:a16="http://schemas.microsoft.com/office/drawing/2014/main" id="{F0D281C3-08D1-4AAA-9242-397BBEBA9E03}"/>
                  </a:ext>
                </a:extLst>
              </p:cNvPr>
              <p:cNvSpPr/>
              <p:nvPr/>
            </p:nvSpPr>
            <p:spPr>
              <a:xfrm>
                <a:off x="1234105" y="3147492"/>
                <a:ext cx="4185000" cy="104650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1" name="Овал 40">
                <a:extLst>
                  <a:ext uri="{FF2B5EF4-FFF2-40B4-BE49-F238E27FC236}">
                    <a16:creationId xmlns="" xmlns:a16="http://schemas.microsoft.com/office/drawing/2014/main" id="{824E0464-7191-4DBB-8398-79126DB07F26}"/>
                  </a:ext>
                </a:extLst>
              </p:cNvPr>
              <p:cNvSpPr/>
              <p:nvPr/>
            </p:nvSpPr>
            <p:spPr>
              <a:xfrm>
                <a:off x="141613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>
                <a:extLst>
                  <a:ext uri="{FF2B5EF4-FFF2-40B4-BE49-F238E27FC236}">
                    <a16:creationId xmlns="" xmlns:a16="http://schemas.microsoft.com/office/drawing/2014/main" id="{61F28025-76AF-434F-95A0-FB944F4821A3}"/>
                  </a:ext>
                </a:extLst>
              </p:cNvPr>
              <p:cNvSpPr/>
              <p:nvPr/>
            </p:nvSpPr>
            <p:spPr>
              <a:xfrm>
                <a:off x="458286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                 </a:t>
                </a:r>
                <a:endParaRPr lang="ru-RU" dirty="0"/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="" xmlns:a16="http://schemas.microsoft.com/office/drawing/2014/main" id="{489AB945-571F-4DFA-8506-482234E15055}"/>
                  </a:ext>
                </a:extLst>
              </p:cNvPr>
              <p:cNvSpPr/>
              <p:nvPr/>
            </p:nvSpPr>
            <p:spPr>
              <a:xfrm>
                <a:off x="1735741" y="3358111"/>
                <a:ext cx="3187878" cy="6535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Прямоугольник 43">
                <a:extLst>
                  <a:ext uri="{FF2B5EF4-FFF2-40B4-BE49-F238E27FC236}">
                    <a16:creationId xmlns="" xmlns:a16="http://schemas.microsoft.com/office/drawing/2014/main" id="{6EE2AB2C-C575-4E30-9AA1-8740604BD2F6}"/>
                  </a:ext>
                </a:extLst>
              </p:cNvPr>
              <p:cNvSpPr/>
              <p:nvPr/>
            </p:nvSpPr>
            <p:spPr>
              <a:xfrm>
                <a:off x="1416843" y="3136889"/>
                <a:ext cx="3819525" cy="560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</a:t>
                </a:r>
                <a:endParaRPr lang="ru-RU" dirty="0"/>
              </a:p>
            </p:txBody>
          </p:sp>
          <p:sp>
            <p:nvSpPr>
              <p:cNvPr id="45" name="Полилиния: фигура 44">
                <a:extLst>
                  <a:ext uri="{FF2B5EF4-FFF2-40B4-BE49-F238E27FC236}">
                    <a16:creationId xmlns="" xmlns:a16="http://schemas.microsoft.com/office/drawing/2014/main" id="{A1A43BB4-3E97-40D8-96DD-74494855F07B}"/>
                  </a:ext>
                </a:extLst>
              </p:cNvPr>
              <p:cNvSpPr/>
              <p:nvPr/>
            </p:nvSpPr>
            <p:spPr>
              <a:xfrm>
                <a:off x="1416132" y="3139271"/>
                <a:ext cx="3820238" cy="874729"/>
              </a:xfrm>
              <a:custGeom>
                <a:avLst/>
                <a:gdLst>
                  <a:gd name="connsiteX0" fmla="*/ 711 w 3820238"/>
                  <a:gd name="connsiteY0" fmla="*/ 0 h 874729"/>
                  <a:gd name="connsiteX1" fmla="*/ 3820236 w 3820238"/>
                  <a:gd name="connsiteY1" fmla="*/ 0 h 874729"/>
                  <a:gd name="connsiteX2" fmla="*/ 3820236 w 3820238"/>
                  <a:gd name="connsiteY2" fmla="*/ 547965 h 874729"/>
                  <a:gd name="connsiteX3" fmla="*/ 3820238 w 3820238"/>
                  <a:gd name="connsiteY3" fmla="*/ 547975 h 874729"/>
                  <a:gd name="connsiteX4" fmla="*/ 3820236 w 3820238"/>
                  <a:gd name="connsiteY4" fmla="*/ 547985 h 874729"/>
                  <a:gd name="connsiteX5" fmla="*/ 3820236 w 3820238"/>
                  <a:gd name="connsiteY5" fmla="*/ 560728 h 874729"/>
                  <a:gd name="connsiteX6" fmla="*/ 3817664 w 3820238"/>
                  <a:gd name="connsiteY6" fmla="*/ 560728 h 874729"/>
                  <a:gd name="connsiteX7" fmla="*/ 3794560 w 3820238"/>
                  <a:gd name="connsiteY7" fmla="*/ 675162 h 874729"/>
                  <a:gd name="connsiteX8" fmla="*/ 3559337 w 3820238"/>
                  <a:gd name="connsiteY8" fmla="*/ 868091 h 874729"/>
                  <a:gd name="connsiteX9" fmla="*/ 3507487 w 3820238"/>
                  <a:gd name="connsiteY9" fmla="*/ 873317 h 874729"/>
                  <a:gd name="connsiteX10" fmla="*/ 3507487 w 3820238"/>
                  <a:gd name="connsiteY10" fmla="*/ 874729 h 874729"/>
                  <a:gd name="connsiteX11" fmla="*/ 3493484 w 3820238"/>
                  <a:gd name="connsiteY11" fmla="*/ 874729 h 874729"/>
                  <a:gd name="connsiteX12" fmla="*/ 326754 w 3820238"/>
                  <a:gd name="connsiteY12" fmla="*/ 874729 h 874729"/>
                  <a:gd name="connsiteX13" fmla="*/ 319609 w 3820238"/>
                  <a:gd name="connsiteY13" fmla="*/ 874729 h 874729"/>
                  <a:gd name="connsiteX14" fmla="*/ 319609 w 3820238"/>
                  <a:gd name="connsiteY14" fmla="*/ 874009 h 874729"/>
                  <a:gd name="connsiteX15" fmla="*/ 260902 w 3820238"/>
                  <a:gd name="connsiteY15" fmla="*/ 868091 h 874729"/>
                  <a:gd name="connsiteX16" fmla="*/ 19827 w 3820238"/>
                  <a:gd name="connsiteY16" fmla="*/ 660324 h 874729"/>
                  <a:gd name="connsiteX17" fmla="*/ 2251 w 3820238"/>
                  <a:gd name="connsiteY17" fmla="*/ 560728 h 874729"/>
                  <a:gd name="connsiteX18" fmla="*/ 711 w 3820238"/>
                  <a:gd name="connsiteY18" fmla="*/ 560728 h 874729"/>
                  <a:gd name="connsiteX19" fmla="*/ 711 w 3820238"/>
                  <a:gd name="connsiteY19" fmla="*/ 552004 h 874729"/>
                  <a:gd name="connsiteX20" fmla="*/ 0 w 3820238"/>
                  <a:gd name="connsiteY20" fmla="*/ 547975 h 874729"/>
                  <a:gd name="connsiteX21" fmla="*/ 711 w 3820238"/>
                  <a:gd name="connsiteY21" fmla="*/ 543946 h 87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20238" h="874729">
                    <a:moveTo>
                      <a:pt x="711" y="0"/>
                    </a:moveTo>
                    <a:lnTo>
                      <a:pt x="3820236" y="0"/>
                    </a:lnTo>
                    <a:lnTo>
                      <a:pt x="3820236" y="547965"/>
                    </a:lnTo>
                    <a:lnTo>
                      <a:pt x="3820238" y="547975"/>
                    </a:lnTo>
                    <a:lnTo>
                      <a:pt x="3820236" y="547985"/>
                    </a:lnTo>
                    <a:lnTo>
                      <a:pt x="3820236" y="560728"/>
                    </a:lnTo>
                    <a:lnTo>
                      <a:pt x="3817664" y="560728"/>
                    </a:lnTo>
                    <a:lnTo>
                      <a:pt x="3794560" y="675162"/>
                    </a:lnTo>
                    <a:cubicBezTo>
                      <a:pt x="3753224" y="772893"/>
                      <a:pt x="3665691" y="846327"/>
                      <a:pt x="3559337" y="868091"/>
                    </a:cubicBezTo>
                    <a:lnTo>
                      <a:pt x="3507487" y="873317"/>
                    </a:lnTo>
                    <a:lnTo>
                      <a:pt x="3507487" y="874729"/>
                    </a:lnTo>
                    <a:lnTo>
                      <a:pt x="3493484" y="874729"/>
                    </a:lnTo>
                    <a:lnTo>
                      <a:pt x="326754" y="874729"/>
                    </a:lnTo>
                    <a:lnTo>
                      <a:pt x="319609" y="874729"/>
                    </a:lnTo>
                    <a:lnTo>
                      <a:pt x="319609" y="874009"/>
                    </a:lnTo>
                    <a:lnTo>
                      <a:pt x="260902" y="868091"/>
                    </a:lnTo>
                    <a:cubicBezTo>
                      <a:pt x="149230" y="845239"/>
                      <a:pt x="58308" y="765420"/>
                      <a:pt x="19827" y="660324"/>
                    </a:cubicBezTo>
                    <a:lnTo>
                      <a:pt x="2251" y="560728"/>
                    </a:lnTo>
                    <a:lnTo>
                      <a:pt x="711" y="560728"/>
                    </a:lnTo>
                    <a:lnTo>
                      <a:pt x="711" y="552004"/>
                    </a:lnTo>
                    <a:lnTo>
                      <a:pt x="0" y="547975"/>
                    </a:lnTo>
                    <a:lnTo>
                      <a:pt x="711" y="5439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1" name="Прямоугольник 50">
              <a:extLst>
                <a:ext uri="{FF2B5EF4-FFF2-40B4-BE49-F238E27FC236}">
                  <a16:creationId xmlns="" xmlns:a16="http://schemas.microsoft.com/office/drawing/2014/main" id="{0D6E006F-5817-427D-961F-5964EA8339B4}"/>
                </a:ext>
              </a:extLst>
            </p:cNvPr>
            <p:cNvSpPr/>
            <p:nvPr/>
          </p:nvSpPr>
          <p:spPr>
            <a:xfrm>
              <a:off x="6213000" y="2484000"/>
              <a:ext cx="26099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Всероссийского уровня</a:t>
              </a:r>
              <a:endParaRPr lang="ru-RU" b="1" dirty="0"/>
            </a:p>
          </p:txBody>
        </p:sp>
        <p:pic>
          <p:nvPicPr>
            <p:cNvPr id="65" name="Рисунок 64">
              <a:extLst>
                <a:ext uri="{FF2B5EF4-FFF2-40B4-BE49-F238E27FC236}">
                  <a16:creationId xmlns="" xmlns:a16="http://schemas.microsoft.com/office/drawing/2014/main" id="{0DBCFDD8-2C59-443E-9FA8-BAF1894C1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7338000" y="2034000"/>
              <a:ext cx="292500" cy="360000"/>
            </a:xfrm>
            <a:prstGeom prst="rect">
              <a:avLst/>
            </a:prstGeom>
          </p:spPr>
        </p:pic>
      </p:grpSp>
      <p:grpSp>
        <p:nvGrpSpPr>
          <p:cNvPr id="11" name="Группа 87"/>
          <p:cNvGrpSpPr/>
          <p:nvPr/>
        </p:nvGrpSpPr>
        <p:grpSpPr>
          <a:xfrm>
            <a:off x="792001" y="1539000"/>
            <a:ext cx="3138750" cy="2047500"/>
            <a:chOff x="1002710" y="1932361"/>
            <a:chExt cx="3400313" cy="2047500"/>
          </a:xfrm>
        </p:grpSpPr>
        <p:grpSp>
          <p:nvGrpSpPr>
            <p:cNvPr id="12" name="Группа 30">
              <a:extLst>
                <a:ext uri="{FF2B5EF4-FFF2-40B4-BE49-F238E27FC236}">
                  <a16:creationId xmlns="" xmlns:a16="http://schemas.microsoft.com/office/drawing/2014/main" id="{B08A661D-7113-4CC3-8BF9-A1111CC240C3}"/>
                </a:ext>
              </a:extLst>
            </p:cNvPr>
            <p:cNvGrpSpPr/>
            <p:nvPr/>
          </p:nvGrpSpPr>
          <p:grpSpPr>
            <a:xfrm>
              <a:off x="1002710" y="1932361"/>
              <a:ext cx="3400313" cy="2047500"/>
              <a:chOff x="1234105" y="2146500"/>
              <a:chExt cx="4185000" cy="2047500"/>
            </a:xfrm>
          </p:grpSpPr>
          <p:sp>
            <p:nvSpPr>
              <p:cNvPr id="8" name="Овал 7">
                <a:extLst>
                  <a:ext uri="{FF2B5EF4-FFF2-40B4-BE49-F238E27FC236}">
                    <a16:creationId xmlns="" xmlns:a16="http://schemas.microsoft.com/office/drawing/2014/main" id="{1C160837-08C0-4A2D-A98F-42BF47AE45E7}"/>
                  </a:ext>
                </a:extLst>
              </p:cNvPr>
              <p:cNvSpPr/>
              <p:nvPr/>
            </p:nvSpPr>
            <p:spPr>
              <a:xfrm>
                <a:off x="2042428" y="2305763"/>
                <a:ext cx="277144" cy="495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Овал 6">
                <a:extLst>
                  <a:ext uri="{FF2B5EF4-FFF2-40B4-BE49-F238E27FC236}">
                    <a16:creationId xmlns="" xmlns:a16="http://schemas.microsoft.com/office/drawing/2014/main" id="{15AA683C-4B94-4FBE-B610-D4BCF471B808}"/>
                  </a:ext>
                </a:extLst>
              </p:cNvPr>
              <p:cNvSpPr/>
              <p:nvPr/>
            </p:nvSpPr>
            <p:spPr>
              <a:xfrm>
                <a:off x="4337428" y="2304000"/>
                <a:ext cx="277144" cy="495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Прямоугольник: скругленные углы 2">
                <a:extLst>
                  <a:ext uri="{FF2B5EF4-FFF2-40B4-BE49-F238E27FC236}">
                    <a16:creationId xmlns="" xmlns:a16="http://schemas.microsoft.com/office/drawing/2014/main" id="{7694FF4D-E5B5-4D8A-A82D-ED72723F4817}"/>
                  </a:ext>
                </a:extLst>
              </p:cNvPr>
              <p:cNvSpPr/>
              <p:nvPr/>
            </p:nvSpPr>
            <p:spPr>
              <a:xfrm>
                <a:off x="1416000" y="2439000"/>
                <a:ext cx="3825000" cy="1575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олилиния: фигура 5">
                <a:extLst>
                  <a:ext uri="{FF2B5EF4-FFF2-40B4-BE49-F238E27FC236}">
                    <a16:creationId xmlns="" xmlns:a16="http://schemas.microsoft.com/office/drawing/2014/main" id="{27B539DF-A9E5-4882-8C7F-239C49028D43}"/>
                  </a:ext>
                </a:extLst>
              </p:cNvPr>
              <p:cNvSpPr/>
              <p:nvPr/>
            </p:nvSpPr>
            <p:spPr>
              <a:xfrm>
                <a:off x="2181000" y="2304000"/>
                <a:ext cx="2295000" cy="270000"/>
              </a:xfrm>
              <a:custGeom>
                <a:avLst/>
                <a:gdLst>
                  <a:gd name="connsiteX0" fmla="*/ 0 w 2295000"/>
                  <a:gd name="connsiteY0" fmla="*/ 0 h 270000"/>
                  <a:gd name="connsiteX1" fmla="*/ 45001 w 2295000"/>
                  <a:gd name="connsiteY1" fmla="*/ 0 h 270000"/>
                  <a:gd name="connsiteX2" fmla="*/ 2249999 w 2295000"/>
                  <a:gd name="connsiteY2" fmla="*/ 0 h 270000"/>
                  <a:gd name="connsiteX3" fmla="*/ 2295000 w 2295000"/>
                  <a:gd name="connsiteY3" fmla="*/ 0 h 270000"/>
                  <a:gd name="connsiteX4" fmla="*/ 2295000 w 2295000"/>
                  <a:gd name="connsiteY4" fmla="*/ 45001 h 270000"/>
                  <a:gd name="connsiteX5" fmla="*/ 2295000 w 2295000"/>
                  <a:gd name="connsiteY5" fmla="*/ 90000 h 270000"/>
                  <a:gd name="connsiteX6" fmla="*/ 2295000 w 2295000"/>
                  <a:gd name="connsiteY6" fmla="*/ 224999 h 270000"/>
                  <a:gd name="connsiteX7" fmla="*/ 2249999 w 2295000"/>
                  <a:gd name="connsiteY7" fmla="*/ 270000 h 270000"/>
                  <a:gd name="connsiteX8" fmla="*/ 45001 w 2295000"/>
                  <a:gd name="connsiteY8" fmla="*/ 270000 h 270000"/>
                  <a:gd name="connsiteX9" fmla="*/ 0 w 2295000"/>
                  <a:gd name="connsiteY9" fmla="*/ 224999 h 270000"/>
                  <a:gd name="connsiteX10" fmla="*/ 0 w 2295000"/>
                  <a:gd name="connsiteY10" fmla="*/ 90000 h 270000"/>
                  <a:gd name="connsiteX11" fmla="*/ 0 w 2295000"/>
                  <a:gd name="connsiteY11" fmla="*/ 45001 h 2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5000" h="270000">
                    <a:moveTo>
                      <a:pt x="0" y="0"/>
                    </a:moveTo>
                    <a:lnTo>
                      <a:pt x="45001" y="0"/>
                    </a:lnTo>
                    <a:lnTo>
                      <a:pt x="2249999" y="0"/>
                    </a:lnTo>
                    <a:lnTo>
                      <a:pt x="2295000" y="0"/>
                    </a:lnTo>
                    <a:lnTo>
                      <a:pt x="2295000" y="45001"/>
                    </a:lnTo>
                    <a:lnTo>
                      <a:pt x="2295000" y="90000"/>
                    </a:lnTo>
                    <a:lnTo>
                      <a:pt x="2295000" y="224999"/>
                    </a:lnTo>
                    <a:cubicBezTo>
                      <a:pt x="2295000" y="249852"/>
                      <a:pt x="2274852" y="270000"/>
                      <a:pt x="2249999" y="270000"/>
                    </a:cubicBezTo>
                    <a:lnTo>
                      <a:pt x="45001" y="270000"/>
                    </a:lnTo>
                    <a:cubicBezTo>
                      <a:pt x="20148" y="270000"/>
                      <a:pt x="0" y="249852"/>
                      <a:pt x="0" y="224999"/>
                    </a:cubicBezTo>
                    <a:lnTo>
                      <a:pt x="0" y="90000"/>
                    </a:lnTo>
                    <a:lnTo>
                      <a:pt x="0" y="4500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9" name="Овал 8">
                <a:extLst>
                  <a:ext uri="{FF2B5EF4-FFF2-40B4-BE49-F238E27FC236}">
                    <a16:creationId xmlns="" xmlns:a16="http://schemas.microsoft.com/office/drawing/2014/main" id="{B15DFB76-CDE0-49B6-92C5-3DC96CDCCE2B}"/>
                  </a:ext>
                </a:extLst>
              </p:cNvPr>
              <p:cNvSpPr/>
              <p:nvPr/>
            </p:nvSpPr>
            <p:spPr>
              <a:xfrm>
                <a:off x="3036000" y="2146500"/>
                <a:ext cx="585000" cy="585000"/>
              </a:xfrm>
              <a:prstGeom prst="ellipse">
                <a:avLst/>
              </a:pr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олилиния: фигура 17">
                <a:extLst>
                  <a:ext uri="{FF2B5EF4-FFF2-40B4-BE49-F238E27FC236}">
                    <a16:creationId xmlns="" xmlns:a16="http://schemas.microsoft.com/office/drawing/2014/main" id="{99A438CA-E12A-47DB-A95F-8634F3FAA1E2}"/>
                  </a:ext>
                </a:extLst>
              </p:cNvPr>
              <p:cNvSpPr/>
              <p:nvPr/>
            </p:nvSpPr>
            <p:spPr>
              <a:xfrm>
                <a:off x="1418944" y="3139271"/>
                <a:ext cx="3817425" cy="874728"/>
              </a:xfrm>
              <a:custGeom>
                <a:avLst/>
                <a:gdLst>
                  <a:gd name="connsiteX0" fmla="*/ 281 w 3817425"/>
                  <a:gd name="connsiteY0" fmla="*/ 0 h 874728"/>
                  <a:gd name="connsiteX1" fmla="*/ 3817425 w 3817425"/>
                  <a:gd name="connsiteY1" fmla="*/ 0 h 874728"/>
                  <a:gd name="connsiteX2" fmla="*/ 3817425 w 3817425"/>
                  <a:gd name="connsiteY2" fmla="*/ 561514 h 874728"/>
                  <a:gd name="connsiteX3" fmla="*/ 3817425 w 3817425"/>
                  <a:gd name="connsiteY3" fmla="*/ 565051 h 874728"/>
                  <a:gd name="connsiteX4" fmla="*/ 3816711 w 3817425"/>
                  <a:gd name="connsiteY4" fmla="*/ 565051 h 874728"/>
                  <a:gd name="connsiteX5" fmla="*/ 3792811 w 3817425"/>
                  <a:gd name="connsiteY5" fmla="*/ 683431 h 874728"/>
                  <a:gd name="connsiteX6" fmla="*/ 3504211 w 3817425"/>
                  <a:gd name="connsiteY6" fmla="*/ 874728 h 874728"/>
                  <a:gd name="connsiteX7" fmla="*/ 3497773 w 3817425"/>
                  <a:gd name="connsiteY7" fmla="*/ 874079 h 874728"/>
                  <a:gd name="connsiteX8" fmla="*/ 319652 w 3817425"/>
                  <a:gd name="connsiteY8" fmla="*/ 874079 h 874728"/>
                  <a:gd name="connsiteX9" fmla="*/ 313214 w 3817425"/>
                  <a:gd name="connsiteY9" fmla="*/ 874728 h 874728"/>
                  <a:gd name="connsiteX10" fmla="*/ 24614 w 3817425"/>
                  <a:gd name="connsiteY10" fmla="*/ 683431 h 874728"/>
                  <a:gd name="connsiteX11" fmla="*/ 714 w 3817425"/>
                  <a:gd name="connsiteY11" fmla="*/ 565051 h 874728"/>
                  <a:gd name="connsiteX12" fmla="*/ 281 w 3817425"/>
                  <a:gd name="connsiteY12" fmla="*/ 565051 h 874728"/>
                  <a:gd name="connsiteX13" fmla="*/ 281 w 3817425"/>
                  <a:gd name="connsiteY13" fmla="*/ 562907 h 874728"/>
                  <a:gd name="connsiteX14" fmla="*/ 0 w 3817425"/>
                  <a:gd name="connsiteY14" fmla="*/ 561514 h 874728"/>
                  <a:gd name="connsiteX15" fmla="*/ 281 w 3817425"/>
                  <a:gd name="connsiteY15" fmla="*/ 560121 h 87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7425" h="874728">
                    <a:moveTo>
                      <a:pt x="281" y="0"/>
                    </a:moveTo>
                    <a:lnTo>
                      <a:pt x="3817425" y="0"/>
                    </a:lnTo>
                    <a:lnTo>
                      <a:pt x="3817425" y="561514"/>
                    </a:lnTo>
                    <a:lnTo>
                      <a:pt x="3817425" y="565051"/>
                    </a:lnTo>
                    <a:lnTo>
                      <a:pt x="3816711" y="565051"/>
                    </a:lnTo>
                    <a:lnTo>
                      <a:pt x="3792811" y="683431"/>
                    </a:lnTo>
                    <a:cubicBezTo>
                      <a:pt x="3745263" y="795848"/>
                      <a:pt x="3633948" y="874728"/>
                      <a:pt x="3504211" y="874728"/>
                    </a:cubicBezTo>
                    <a:lnTo>
                      <a:pt x="3497773" y="874079"/>
                    </a:lnTo>
                    <a:lnTo>
                      <a:pt x="319652" y="874079"/>
                    </a:lnTo>
                    <a:lnTo>
                      <a:pt x="313214" y="874728"/>
                    </a:lnTo>
                    <a:cubicBezTo>
                      <a:pt x="183477" y="874728"/>
                      <a:pt x="72162" y="795848"/>
                      <a:pt x="24614" y="683431"/>
                    </a:cubicBezTo>
                    <a:lnTo>
                      <a:pt x="714" y="565051"/>
                    </a:lnTo>
                    <a:lnTo>
                      <a:pt x="281" y="565051"/>
                    </a:lnTo>
                    <a:lnTo>
                      <a:pt x="281" y="562907"/>
                    </a:lnTo>
                    <a:lnTo>
                      <a:pt x="0" y="561514"/>
                    </a:lnTo>
                    <a:lnTo>
                      <a:pt x="281" y="560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>
                <a:extLst>
                  <a:ext uri="{FF2B5EF4-FFF2-40B4-BE49-F238E27FC236}">
                    <a16:creationId xmlns="" xmlns:a16="http://schemas.microsoft.com/office/drawing/2014/main" id="{3F4E3EB0-425D-4B56-846B-CDCDFD72004C}"/>
                  </a:ext>
                </a:extLst>
              </p:cNvPr>
              <p:cNvSpPr/>
              <p:nvPr/>
            </p:nvSpPr>
            <p:spPr>
              <a:xfrm>
                <a:off x="1234105" y="3147492"/>
                <a:ext cx="4185000" cy="10465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Овал 18">
                <a:extLst>
                  <a:ext uri="{FF2B5EF4-FFF2-40B4-BE49-F238E27FC236}">
                    <a16:creationId xmlns="" xmlns:a16="http://schemas.microsoft.com/office/drawing/2014/main" id="{A2CF6BF3-1342-4C0D-B09E-5EA3C438D10B}"/>
                  </a:ext>
                </a:extLst>
              </p:cNvPr>
              <p:cNvSpPr/>
              <p:nvPr/>
            </p:nvSpPr>
            <p:spPr>
              <a:xfrm>
                <a:off x="141613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Овал 19">
                <a:extLst>
                  <a:ext uri="{FF2B5EF4-FFF2-40B4-BE49-F238E27FC236}">
                    <a16:creationId xmlns="" xmlns:a16="http://schemas.microsoft.com/office/drawing/2014/main" id="{312B6F99-829D-4E07-AC8B-1F00E26EC020}"/>
                  </a:ext>
                </a:extLst>
              </p:cNvPr>
              <p:cNvSpPr/>
              <p:nvPr/>
            </p:nvSpPr>
            <p:spPr>
              <a:xfrm>
                <a:off x="458286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                 </a:t>
                </a:r>
                <a:endParaRPr lang="ru-RU" dirty="0"/>
              </a:p>
            </p:txBody>
          </p:sp>
          <p:sp>
            <p:nvSpPr>
              <p:cNvPr id="21" name="Прямоугольник 20">
                <a:extLst>
                  <a:ext uri="{FF2B5EF4-FFF2-40B4-BE49-F238E27FC236}">
                    <a16:creationId xmlns="" xmlns:a16="http://schemas.microsoft.com/office/drawing/2014/main" id="{6953E215-17EC-4269-A436-64CCA7E06E79}"/>
                  </a:ext>
                </a:extLst>
              </p:cNvPr>
              <p:cNvSpPr/>
              <p:nvPr/>
            </p:nvSpPr>
            <p:spPr>
              <a:xfrm>
                <a:off x="1735741" y="3358111"/>
                <a:ext cx="3187878" cy="6535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>
                <a:extLst>
                  <a:ext uri="{FF2B5EF4-FFF2-40B4-BE49-F238E27FC236}">
                    <a16:creationId xmlns="" xmlns:a16="http://schemas.microsoft.com/office/drawing/2014/main" id="{0A8F4016-3046-45F9-B1D8-9D8D8FA7B8FB}"/>
                  </a:ext>
                </a:extLst>
              </p:cNvPr>
              <p:cNvSpPr/>
              <p:nvPr/>
            </p:nvSpPr>
            <p:spPr>
              <a:xfrm>
                <a:off x="1416843" y="3136889"/>
                <a:ext cx="3819525" cy="560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</a:t>
                </a:r>
                <a:endParaRPr lang="ru-RU" dirty="0"/>
              </a:p>
            </p:txBody>
          </p:sp>
          <p:sp>
            <p:nvSpPr>
              <p:cNvPr id="29" name="Полилиния: фигура 28">
                <a:extLst>
                  <a:ext uri="{FF2B5EF4-FFF2-40B4-BE49-F238E27FC236}">
                    <a16:creationId xmlns="" xmlns:a16="http://schemas.microsoft.com/office/drawing/2014/main" id="{9308B964-83DB-4152-8A16-B55F0173BF3D}"/>
                  </a:ext>
                </a:extLst>
              </p:cNvPr>
              <p:cNvSpPr/>
              <p:nvPr/>
            </p:nvSpPr>
            <p:spPr>
              <a:xfrm>
                <a:off x="1416132" y="3139271"/>
                <a:ext cx="3820238" cy="874729"/>
              </a:xfrm>
              <a:custGeom>
                <a:avLst/>
                <a:gdLst>
                  <a:gd name="connsiteX0" fmla="*/ 711 w 3820238"/>
                  <a:gd name="connsiteY0" fmla="*/ 0 h 874729"/>
                  <a:gd name="connsiteX1" fmla="*/ 3820236 w 3820238"/>
                  <a:gd name="connsiteY1" fmla="*/ 0 h 874729"/>
                  <a:gd name="connsiteX2" fmla="*/ 3820236 w 3820238"/>
                  <a:gd name="connsiteY2" fmla="*/ 547965 h 874729"/>
                  <a:gd name="connsiteX3" fmla="*/ 3820238 w 3820238"/>
                  <a:gd name="connsiteY3" fmla="*/ 547975 h 874729"/>
                  <a:gd name="connsiteX4" fmla="*/ 3820236 w 3820238"/>
                  <a:gd name="connsiteY4" fmla="*/ 547985 h 874729"/>
                  <a:gd name="connsiteX5" fmla="*/ 3820236 w 3820238"/>
                  <a:gd name="connsiteY5" fmla="*/ 560728 h 874729"/>
                  <a:gd name="connsiteX6" fmla="*/ 3817664 w 3820238"/>
                  <a:gd name="connsiteY6" fmla="*/ 560728 h 874729"/>
                  <a:gd name="connsiteX7" fmla="*/ 3794560 w 3820238"/>
                  <a:gd name="connsiteY7" fmla="*/ 675162 h 874729"/>
                  <a:gd name="connsiteX8" fmla="*/ 3559337 w 3820238"/>
                  <a:gd name="connsiteY8" fmla="*/ 868091 h 874729"/>
                  <a:gd name="connsiteX9" fmla="*/ 3507487 w 3820238"/>
                  <a:gd name="connsiteY9" fmla="*/ 873317 h 874729"/>
                  <a:gd name="connsiteX10" fmla="*/ 3507487 w 3820238"/>
                  <a:gd name="connsiteY10" fmla="*/ 874729 h 874729"/>
                  <a:gd name="connsiteX11" fmla="*/ 3493484 w 3820238"/>
                  <a:gd name="connsiteY11" fmla="*/ 874729 h 874729"/>
                  <a:gd name="connsiteX12" fmla="*/ 326754 w 3820238"/>
                  <a:gd name="connsiteY12" fmla="*/ 874729 h 874729"/>
                  <a:gd name="connsiteX13" fmla="*/ 319609 w 3820238"/>
                  <a:gd name="connsiteY13" fmla="*/ 874729 h 874729"/>
                  <a:gd name="connsiteX14" fmla="*/ 319609 w 3820238"/>
                  <a:gd name="connsiteY14" fmla="*/ 874009 h 874729"/>
                  <a:gd name="connsiteX15" fmla="*/ 260902 w 3820238"/>
                  <a:gd name="connsiteY15" fmla="*/ 868091 h 874729"/>
                  <a:gd name="connsiteX16" fmla="*/ 19827 w 3820238"/>
                  <a:gd name="connsiteY16" fmla="*/ 660324 h 874729"/>
                  <a:gd name="connsiteX17" fmla="*/ 2251 w 3820238"/>
                  <a:gd name="connsiteY17" fmla="*/ 560728 h 874729"/>
                  <a:gd name="connsiteX18" fmla="*/ 711 w 3820238"/>
                  <a:gd name="connsiteY18" fmla="*/ 560728 h 874729"/>
                  <a:gd name="connsiteX19" fmla="*/ 711 w 3820238"/>
                  <a:gd name="connsiteY19" fmla="*/ 552004 h 874729"/>
                  <a:gd name="connsiteX20" fmla="*/ 0 w 3820238"/>
                  <a:gd name="connsiteY20" fmla="*/ 547975 h 874729"/>
                  <a:gd name="connsiteX21" fmla="*/ 711 w 3820238"/>
                  <a:gd name="connsiteY21" fmla="*/ 543946 h 87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20238" h="874729">
                    <a:moveTo>
                      <a:pt x="711" y="0"/>
                    </a:moveTo>
                    <a:lnTo>
                      <a:pt x="3820236" y="0"/>
                    </a:lnTo>
                    <a:lnTo>
                      <a:pt x="3820236" y="547965"/>
                    </a:lnTo>
                    <a:lnTo>
                      <a:pt x="3820238" y="547975"/>
                    </a:lnTo>
                    <a:lnTo>
                      <a:pt x="3820236" y="547985"/>
                    </a:lnTo>
                    <a:lnTo>
                      <a:pt x="3820236" y="560728"/>
                    </a:lnTo>
                    <a:lnTo>
                      <a:pt x="3817664" y="560728"/>
                    </a:lnTo>
                    <a:lnTo>
                      <a:pt x="3794560" y="675162"/>
                    </a:lnTo>
                    <a:cubicBezTo>
                      <a:pt x="3753224" y="772893"/>
                      <a:pt x="3665691" y="846327"/>
                      <a:pt x="3559337" y="868091"/>
                    </a:cubicBezTo>
                    <a:lnTo>
                      <a:pt x="3507487" y="873317"/>
                    </a:lnTo>
                    <a:lnTo>
                      <a:pt x="3507487" y="874729"/>
                    </a:lnTo>
                    <a:lnTo>
                      <a:pt x="3493484" y="874729"/>
                    </a:lnTo>
                    <a:lnTo>
                      <a:pt x="326754" y="874729"/>
                    </a:lnTo>
                    <a:lnTo>
                      <a:pt x="319609" y="874729"/>
                    </a:lnTo>
                    <a:lnTo>
                      <a:pt x="319609" y="874009"/>
                    </a:lnTo>
                    <a:lnTo>
                      <a:pt x="260902" y="868091"/>
                    </a:lnTo>
                    <a:cubicBezTo>
                      <a:pt x="149230" y="845239"/>
                      <a:pt x="58308" y="765420"/>
                      <a:pt x="19827" y="660324"/>
                    </a:cubicBezTo>
                    <a:lnTo>
                      <a:pt x="2251" y="560728"/>
                    </a:lnTo>
                    <a:lnTo>
                      <a:pt x="711" y="560728"/>
                    </a:lnTo>
                    <a:lnTo>
                      <a:pt x="711" y="552004"/>
                    </a:lnTo>
                    <a:lnTo>
                      <a:pt x="0" y="547975"/>
                    </a:lnTo>
                    <a:lnTo>
                      <a:pt x="711" y="5439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49" name="Прямоугольник 48">
              <a:extLst>
                <a:ext uri="{FF2B5EF4-FFF2-40B4-BE49-F238E27FC236}">
                  <a16:creationId xmlns="" xmlns:a16="http://schemas.microsoft.com/office/drawing/2014/main" id="{4AC44C0D-39A6-4BD5-A49B-DEF280ADA4BF}"/>
                </a:ext>
              </a:extLst>
            </p:cNvPr>
            <p:cNvSpPr/>
            <p:nvPr/>
          </p:nvSpPr>
          <p:spPr>
            <a:xfrm>
              <a:off x="1317710" y="2463029"/>
              <a:ext cx="2790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Международного уровня</a:t>
              </a:r>
              <a:endParaRPr lang="ru-RU" b="1" dirty="0"/>
            </a:p>
          </p:txBody>
        </p:sp>
        <p:pic>
          <p:nvPicPr>
            <p:cNvPr id="84" name="Рисунок 83">
              <a:extLst>
                <a:ext uri="{FF2B5EF4-FFF2-40B4-BE49-F238E27FC236}">
                  <a16:creationId xmlns="" xmlns:a16="http://schemas.microsoft.com/office/drawing/2014/main" id="{0DBCFDD8-2C59-443E-9FA8-BAF1894C1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2568000" y="2079000"/>
              <a:ext cx="292500" cy="360000"/>
            </a:xfrm>
            <a:prstGeom prst="rect">
              <a:avLst/>
            </a:prstGeom>
          </p:spPr>
        </p:pic>
      </p:grpSp>
      <p:grpSp>
        <p:nvGrpSpPr>
          <p:cNvPr id="13" name="Группа 89"/>
          <p:cNvGrpSpPr/>
          <p:nvPr/>
        </p:nvGrpSpPr>
        <p:grpSpPr>
          <a:xfrm>
            <a:off x="750462" y="3924000"/>
            <a:ext cx="3138750" cy="2047500"/>
            <a:chOff x="1002710" y="4230532"/>
            <a:chExt cx="3400313" cy="2047500"/>
          </a:xfrm>
        </p:grpSpPr>
        <p:grpSp>
          <p:nvGrpSpPr>
            <p:cNvPr id="14" name="Группа 51">
              <a:extLst>
                <a:ext uri="{FF2B5EF4-FFF2-40B4-BE49-F238E27FC236}">
                  <a16:creationId xmlns="" xmlns:a16="http://schemas.microsoft.com/office/drawing/2014/main" id="{02BCBD05-1ED1-449C-8368-DCDCD5A7D7E3}"/>
                </a:ext>
              </a:extLst>
            </p:cNvPr>
            <p:cNvGrpSpPr/>
            <p:nvPr/>
          </p:nvGrpSpPr>
          <p:grpSpPr>
            <a:xfrm>
              <a:off x="1002710" y="4230532"/>
              <a:ext cx="3400313" cy="2047500"/>
              <a:chOff x="1234105" y="2146500"/>
              <a:chExt cx="4185000" cy="2047500"/>
            </a:xfrm>
          </p:grpSpPr>
          <p:sp>
            <p:nvSpPr>
              <p:cNvPr id="53" name="Овал 52">
                <a:extLst>
                  <a:ext uri="{FF2B5EF4-FFF2-40B4-BE49-F238E27FC236}">
                    <a16:creationId xmlns="" xmlns:a16="http://schemas.microsoft.com/office/drawing/2014/main" id="{EFEDCD5D-0380-41E1-8BDC-466193DDA0F2}"/>
                  </a:ext>
                </a:extLst>
              </p:cNvPr>
              <p:cNvSpPr/>
              <p:nvPr/>
            </p:nvSpPr>
            <p:spPr>
              <a:xfrm>
                <a:off x="2042428" y="2305763"/>
                <a:ext cx="277144" cy="495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4" name="Овал 53">
                <a:extLst>
                  <a:ext uri="{FF2B5EF4-FFF2-40B4-BE49-F238E27FC236}">
                    <a16:creationId xmlns="" xmlns:a16="http://schemas.microsoft.com/office/drawing/2014/main" id="{9F038620-031E-41E8-8F10-DFE9C1923A85}"/>
                  </a:ext>
                </a:extLst>
              </p:cNvPr>
              <p:cNvSpPr/>
              <p:nvPr/>
            </p:nvSpPr>
            <p:spPr>
              <a:xfrm>
                <a:off x="4337428" y="2304000"/>
                <a:ext cx="277144" cy="495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5" name="Прямоугольник: скругленные углы 54">
                <a:extLst>
                  <a:ext uri="{FF2B5EF4-FFF2-40B4-BE49-F238E27FC236}">
                    <a16:creationId xmlns="" xmlns:a16="http://schemas.microsoft.com/office/drawing/2014/main" id="{70B9D43B-4AA8-4D46-95CB-AB5EAA03AD6D}"/>
                  </a:ext>
                </a:extLst>
              </p:cNvPr>
              <p:cNvSpPr/>
              <p:nvPr/>
            </p:nvSpPr>
            <p:spPr>
              <a:xfrm>
                <a:off x="1416000" y="2439000"/>
                <a:ext cx="3825000" cy="1575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Полилиния: фигура 55">
                <a:extLst>
                  <a:ext uri="{FF2B5EF4-FFF2-40B4-BE49-F238E27FC236}">
                    <a16:creationId xmlns="" xmlns:a16="http://schemas.microsoft.com/office/drawing/2014/main" id="{E6AC372D-74C3-43D6-8F19-69374BC9182A}"/>
                  </a:ext>
                </a:extLst>
              </p:cNvPr>
              <p:cNvSpPr/>
              <p:nvPr/>
            </p:nvSpPr>
            <p:spPr>
              <a:xfrm>
                <a:off x="2181000" y="2304000"/>
                <a:ext cx="2295000" cy="270000"/>
              </a:xfrm>
              <a:custGeom>
                <a:avLst/>
                <a:gdLst>
                  <a:gd name="connsiteX0" fmla="*/ 0 w 2295000"/>
                  <a:gd name="connsiteY0" fmla="*/ 0 h 270000"/>
                  <a:gd name="connsiteX1" fmla="*/ 45001 w 2295000"/>
                  <a:gd name="connsiteY1" fmla="*/ 0 h 270000"/>
                  <a:gd name="connsiteX2" fmla="*/ 2249999 w 2295000"/>
                  <a:gd name="connsiteY2" fmla="*/ 0 h 270000"/>
                  <a:gd name="connsiteX3" fmla="*/ 2295000 w 2295000"/>
                  <a:gd name="connsiteY3" fmla="*/ 0 h 270000"/>
                  <a:gd name="connsiteX4" fmla="*/ 2295000 w 2295000"/>
                  <a:gd name="connsiteY4" fmla="*/ 45001 h 270000"/>
                  <a:gd name="connsiteX5" fmla="*/ 2295000 w 2295000"/>
                  <a:gd name="connsiteY5" fmla="*/ 90000 h 270000"/>
                  <a:gd name="connsiteX6" fmla="*/ 2295000 w 2295000"/>
                  <a:gd name="connsiteY6" fmla="*/ 224999 h 270000"/>
                  <a:gd name="connsiteX7" fmla="*/ 2249999 w 2295000"/>
                  <a:gd name="connsiteY7" fmla="*/ 270000 h 270000"/>
                  <a:gd name="connsiteX8" fmla="*/ 45001 w 2295000"/>
                  <a:gd name="connsiteY8" fmla="*/ 270000 h 270000"/>
                  <a:gd name="connsiteX9" fmla="*/ 0 w 2295000"/>
                  <a:gd name="connsiteY9" fmla="*/ 224999 h 270000"/>
                  <a:gd name="connsiteX10" fmla="*/ 0 w 2295000"/>
                  <a:gd name="connsiteY10" fmla="*/ 90000 h 270000"/>
                  <a:gd name="connsiteX11" fmla="*/ 0 w 2295000"/>
                  <a:gd name="connsiteY11" fmla="*/ 45001 h 2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5000" h="270000">
                    <a:moveTo>
                      <a:pt x="0" y="0"/>
                    </a:moveTo>
                    <a:lnTo>
                      <a:pt x="45001" y="0"/>
                    </a:lnTo>
                    <a:lnTo>
                      <a:pt x="2249999" y="0"/>
                    </a:lnTo>
                    <a:lnTo>
                      <a:pt x="2295000" y="0"/>
                    </a:lnTo>
                    <a:lnTo>
                      <a:pt x="2295000" y="45001"/>
                    </a:lnTo>
                    <a:lnTo>
                      <a:pt x="2295000" y="90000"/>
                    </a:lnTo>
                    <a:lnTo>
                      <a:pt x="2295000" y="224999"/>
                    </a:lnTo>
                    <a:cubicBezTo>
                      <a:pt x="2295000" y="249852"/>
                      <a:pt x="2274852" y="270000"/>
                      <a:pt x="2249999" y="270000"/>
                    </a:cubicBezTo>
                    <a:lnTo>
                      <a:pt x="45001" y="270000"/>
                    </a:lnTo>
                    <a:cubicBezTo>
                      <a:pt x="20148" y="270000"/>
                      <a:pt x="0" y="249852"/>
                      <a:pt x="0" y="224999"/>
                    </a:cubicBezTo>
                    <a:lnTo>
                      <a:pt x="0" y="90000"/>
                    </a:lnTo>
                    <a:lnTo>
                      <a:pt x="0" y="45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57" name="Овал 56">
                <a:extLst>
                  <a:ext uri="{FF2B5EF4-FFF2-40B4-BE49-F238E27FC236}">
                    <a16:creationId xmlns="" xmlns:a16="http://schemas.microsoft.com/office/drawing/2014/main" id="{84BEB883-41B2-4BA7-A722-1AFB4702996B}"/>
                  </a:ext>
                </a:extLst>
              </p:cNvPr>
              <p:cNvSpPr/>
              <p:nvPr/>
            </p:nvSpPr>
            <p:spPr>
              <a:xfrm>
                <a:off x="3036000" y="2146500"/>
                <a:ext cx="585000" cy="585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8" name="Полилиния: фигура 57">
                <a:extLst>
                  <a:ext uri="{FF2B5EF4-FFF2-40B4-BE49-F238E27FC236}">
                    <a16:creationId xmlns="" xmlns:a16="http://schemas.microsoft.com/office/drawing/2014/main" id="{94B274B7-E647-4668-B6A5-1060EFF605E6}"/>
                  </a:ext>
                </a:extLst>
              </p:cNvPr>
              <p:cNvSpPr/>
              <p:nvPr/>
            </p:nvSpPr>
            <p:spPr>
              <a:xfrm>
                <a:off x="1418944" y="3139271"/>
                <a:ext cx="3817425" cy="874728"/>
              </a:xfrm>
              <a:custGeom>
                <a:avLst/>
                <a:gdLst>
                  <a:gd name="connsiteX0" fmla="*/ 281 w 3817425"/>
                  <a:gd name="connsiteY0" fmla="*/ 0 h 874728"/>
                  <a:gd name="connsiteX1" fmla="*/ 3817425 w 3817425"/>
                  <a:gd name="connsiteY1" fmla="*/ 0 h 874728"/>
                  <a:gd name="connsiteX2" fmla="*/ 3817425 w 3817425"/>
                  <a:gd name="connsiteY2" fmla="*/ 561514 h 874728"/>
                  <a:gd name="connsiteX3" fmla="*/ 3817425 w 3817425"/>
                  <a:gd name="connsiteY3" fmla="*/ 565051 h 874728"/>
                  <a:gd name="connsiteX4" fmla="*/ 3816711 w 3817425"/>
                  <a:gd name="connsiteY4" fmla="*/ 565051 h 874728"/>
                  <a:gd name="connsiteX5" fmla="*/ 3792811 w 3817425"/>
                  <a:gd name="connsiteY5" fmla="*/ 683431 h 874728"/>
                  <a:gd name="connsiteX6" fmla="*/ 3504211 w 3817425"/>
                  <a:gd name="connsiteY6" fmla="*/ 874728 h 874728"/>
                  <a:gd name="connsiteX7" fmla="*/ 3497773 w 3817425"/>
                  <a:gd name="connsiteY7" fmla="*/ 874079 h 874728"/>
                  <a:gd name="connsiteX8" fmla="*/ 319652 w 3817425"/>
                  <a:gd name="connsiteY8" fmla="*/ 874079 h 874728"/>
                  <a:gd name="connsiteX9" fmla="*/ 313214 w 3817425"/>
                  <a:gd name="connsiteY9" fmla="*/ 874728 h 874728"/>
                  <a:gd name="connsiteX10" fmla="*/ 24614 w 3817425"/>
                  <a:gd name="connsiteY10" fmla="*/ 683431 h 874728"/>
                  <a:gd name="connsiteX11" fmla="*/ 714 w 3817425"/>
                  <a:gd name="connsiteY11" fmla="*/ 565051 h 874728"/>
                  <a:gd name="connsiteX12" fmla="*/ 281 w 3817425"/>
                  <a:gd name="connsiteY12" fmla="*/ 565051 h 874728"/>
                  <a:gd name="connsiteX13" fmla="*/ 281 w 3817425"/>
                  <a:gd name="connsiteY13" fmla="*/ 562907 h 874728"/>
                  <a:gd name="connsiteX14" fmla="*/ 0 w 3817425"/>
                  <a:gd name="connsiteY14" fmla="*/ 561514 h 874728"/>
                  <a:gd name="connsiteX15" fmla="*/ 281 w 3817425"/>
                  <a:gd name="connsiteY15" fmla="*/ 560121 h 87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7425" h="874728">
                    <a:moveTo>
                      <a:pt x="281" y="0"/>
                    </a:moveTo>
                    <a:lnTo>
                      <a:pt x="3817425" y="0"/>
                    </a:lnTo>
                    <a:lnTo>
                      <a:pt x="3817425" y="561514"/>
                    </a:lnTo>
                    <a:lnTo>
                      <a:pt x="3817425" y="565051"/>
                    </a:lnTo>
                    <a:lnTo>
                      <a:pt x="3816711" y="565051"/>
                    </a:lnTo>
                    <a:lnTo>
                      <a:pt x="3792811" y="683431"/>
                    </a:lnTo>
                    <a:cubicBezTo>
                      <a:pt x="3745263" y="795848"/>
                      <a:pt x="3633948" y="874728"/>
                      <a:pt x="3504211" y="874728"/>
                    </a:cubicBezTo>
                    <a:lnTo>
                      <a:pt x="3497773" y="874079"/>
                    </a:lnTo>
                    <a:lnTo>
                      <a:pt x="319652" y="874079"/>
                    </a:lnTo>
                    <a:lnTo>
                      <a:pt x="313214" y="874728"/>
                    </a:lnTo>
                    <a:cubicBezTo>
                      <a:pt x="183477" y="874728"/>
                      <a:pt x="72162" y="795848"/>
                      <a:pt x="24614" y="683431"/>
                    </a:cubicBezTo>
                    <a:lnTo>
                      <a:pt x="714" y="565051"/>
                    </a:lnTo>
                    <a:lnTo>
                      <a:pt x="281" y="565051"/>
                    </a:lnTo>
                    <a:lnTo>
                      <a:pt x="281" y="562907"/>
                    </a:lnTo>
                    <a:lnTo>
                      <a:pt x="0" y="561514"/>
                    </a:lnTo>
                    <a:lnTo>
                      <a:pt x="281" y="560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="" xmlns:a16="http://schemas.microsoft.com/office/drawing/2014/main" id="{57D47CD5-55C5-4C23-A350-2403F03411FD}"/>
                  </a:ext>
                </a:extLst>
              </p:cNvPr>
              <p:cNvSpPr/>
              <p:nvPr/>
            </p:nvSpPr>
            <p:spPr>
              <a:xfrm>
                <a:off x="1234105" y="3147492"/>
                <a:ext cx="4185000" cy="10465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>
                <a:extLst>
                  <a:ext uri="{FF2B5EF4-FFF2-40B4-BE49-F238E27FC236}">
                    <a16:creationId xmlns="" xmlns:a16="http://schemas.microsoft.com/office/drawing/2014/main" id="{99520C18-07E1-431F-AB49-E352B056253D}"/>
                  </a:ext>
                </a:extLst>
              </p:cNvPr>
              <p:cNvSpPr/>
              <p:nvPr/>
            </p:nvSpPr>
            <p:spPr>
              <a:xfrm>
                <a:off x="141613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>
                <a:extLst>
                  <a:ext uri="{FF2B5EF4-FFF2-40B4-BE49-F238E27FC236}">
                    <a16:creationId xmlns="" xmlns:a16="http://schemas.microsoft.com/office/drawing/2014/main" id="{8CE56C12-B065-45CC-B4FC-023F791049B0}"/>
                  </a:ext>
                </a:extLst>
              </p:cNvPr>
              <p:cNvSpPr/>
              <p:nvPr/>
            </p:nvSpPr>
            <p:spPr>
              <a:xfrm>
                <a:off x="458286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                 </a:t>
                </a:r>
                <a:endParaRPr lang="ru-RU" dirty="0"/>
              </a:p>
            </p:txBody>
          </p:sp>
          <p:sp>
            <p:nvSpPr>
              <p:cNvPr id="62" name="Прямоугольник 61">
                <a:extLst>
                  <a:ext uri="{FF2B5EF4-FFF2-40B4-BE49-F238E27FC236}">
                    <a16:creationId xmlns="" xmlns:a16="http://schemas.microsoft.com/office/drawing/2014/main" id="{54402F80-F520-43A7-AFFB-8B97870A527D}"/>
                  </a:ext>
                </a:extLst>
              </p:cNvPr>
              <p:cNvSpPr/>
              <p:nvPr/>
            </p:nvSpPr>
            <p:spPr>
              <a:xfrm>
                <a:off x="1735741" y="3358111"/>
                <a:ext cx="3187878" cy="6535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Прямоугольник 62">
                <a:extLst>
                  <a:ext uri="{FF2B5EF4-FFF2-40B4-BE49-F238E27FC236}">
                    <a16:creationId xmlns="" xmlns:a16="http://schemas.microsoft.com/office/drawing/2014/main" id="{8178B493-DFCC-4B70-90FC-D8330ADC3047}"/>
                  </a:ext>
                </a:extLst>
              </p:cNvPr>
              <p:cNvSpPr/>
              <p:nvPr/>
            </p:nvSpPr>
            <p:spPr>
              <a:xfrm>
                <a:off x="1416843" y="3136889"/>
                <a:ext cx="3819525" cy="560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</a:t>
                </a:r>
                <a:endParaRPr lang="ru-RU" dirty="0"/>
              </a:p>
            </p:txBody>
          </p:sp>
          <p:sp>
            <p:nvSpPr>
              <p:cNvPr id="64" name="Полилиния: фигура 63">
                <a:extLst>
                  <a:ext uri="{FF2B5EF4-FFF2-40B4-BE49-F238E27FC236}">
                    <a16:creationId xmlns="" xmlns:a16="http://schemas.microsoft.com/office/drawing/2014/main" id="{BD106CD4-6D7E-45A7-BE88-D651876E24E0}"/>
                  </a:ext>
                </a:extLst>
              </p:cNvPr>
              <p:cNvSpPr/>
              <p:nvPr/>
            </p:nvSpPr>
            <p:spPr>
              <a:xfrm>
                <a:off x="1416132" y="3139271"/>
                <a:ext cx="3820238" cy="874729"/>
              </a:xfrm>
              <a:custGeom>
                <a:avLst/>
                <a:gdLst>
                  <a:gd name="connsiteX0" fmla="*/ 711 w 3820238"/>
                  <a:gd name="connsiteY0" fmla="*/ 0 h 874729"/>
                  <a:gd name="connsiteX1" fmla="*/ 3820236 w 3820238"/>
                  <a:gd name="connsiteY1" fmla="*/ 0 h 874729"/>
                  <a:gd name="connsiteX2" fmla="*/ 3820236 w 3820238"/>
                  <a:gd name="connsiteY2" fmla="*/ 547965 h 874729"/>
                  <a:gd name="connsiteX3" fmla="*/ 3820238 w 3820238"/>
                  <a:gd name="connsiteY3" fmla="*/ 547975 h 874729"/>
                  <a:gd name="connsiteX4" fmla="*/ 3820236 w 3820238"/>
                  <a:gd name="connsiteY4" fmla="*/ 547985 h 874729"/>
                  <a:gd name="connsiteX5" fmla="*/ 3820236 w 3820238"/>
                  <a:gd name="connsiteY5" fmla="*/ 560728 h 874729"/>
                  <a:gd name="connsiteX6" fmla="*/ 3817664 w 3820238"/>
                  <a:gd name="connsiteY6" fmla="*/ 560728 h 874729"/>
                  <a:gd name="connsiteX7" fmla="*/ 3794560 w 3820238"/>
                  <a:gd name="connsiteY7" fmla="*/ 675162 h 874729"/>
                  <a:gd name="connsiteX8" fmla="*/ 3559337 w 3820238"/>
                  <a:gd name="connsiteY8" fmla="*/ 868091 h 874729"/>
                  <a:gd name="connsiteX9" fmla="*/ 3507487 w 3820238"/>
                  <a:gd name="connsiteY9" fmla="*/ 873317 h 874729"/>
                  <a:gd name="connsiteX10" fmla="*/ 3507487 w 3820238"/>
                  <a:gd name="connsiteY10" fmla="*/ 874729 h 874729"/>
                  <a:gd name="connsiteX11" fmla="*/ 3493484 w 3820238"/>
                  <a:gd name="connsiteY11" fmla="*/ 874729 h 874729"/>
                  <a:gd name="connsiteX12" fmla="*/ 326754 w 3820238"/>
                  <a:gd name="connsiteY12" fmla="*/ 874729 h 874729"/>
                  <a:gd name="connsiteX13" fmla="*/ 319609 w 3820238"/>
                  <a:gd name="connsiteY13" fmla="*/ 874729 h 874729"/>
                  <a:gd name="connsiteX14" fmla="*/ 319609 w 3820238"/>
                  <a:gd name="connsiteY14" fmla="*/ 874009 h 874729"/>
                  <a:gd name="connsiteX15" fmla="*/ 260902 w 3820238"/>
                  <a:gd name="connsiteY15" fmla="*/ 868091 h 874729"/>
                  <a:gd name="connsiteX16" fmla="*/ 19827 w 3820238"/>
                  <a:gd name="connsiteY16" fmla="*/ 660324 h 874729"/>
                  <a:gd name="connsiteX17" fmla="*/ 2251 w 3820238"/>
                  <a:gd name="connsiteY17" fmla="*/ 560728 h 874729"/>
                  <a:gd name="connsiteX18" fmla="*/ 711 w 3820238"/>
                  <a:gd name="connsiteY18" fmla="*/ 560728 h 874729"/>
                  <a:gd name="connsiteX19" fmla="*/ 711 w 3820238"/>
                  <a:gd name="connsiteY19" fmla="*/ 552004 h 874729"/>
                  <a:gd name="connsiteX20" fmla="*/ 0 w 3820238"/>
                  <a:gd name="connsiteY20" fmla="*/ 547975 h 874729"/>
                  <a:gd name="connsiteX21" fmla="*/ 711 w 3820238"/>
                  <a:gd name="connsiteY21" fmla="*/ 543946 h 87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20238" h="874729">
                    <a:moveTo>
                      <a:pt x="711" y="0"/>
                    </a:moveTo>
                    <a:lnTo>
                      <a:pt x="3820236" y="0"/>
                    </a:lnTo>
                    <a:lnTo>
                      <a:pt x="3820236" y="547965"/>
                    </a:lnTo>
                    <a:lnTo>
                      <a:pt x="3820238" y="547975"/>
                    </a:lnTo>
                    <a:lnTo>
                      <a:pt x="3820236" y="547985"/>
                    </a:lnTo>
                    <a:lnTo>
                      <a:pt x="3820236" y="560728"/>
                    </a:lnTo>
                    <a:lnTo>
                      <a:pt x="3817664" y="560728"/>
                    </a:lnTo>
                    <a:lnTo>
                      <a:pt x="3794560" y="675162"/>
                    </a:lnTo>
                    <a:cubicBezTo>
                      <a:pt x="3753224" y="772893"/>
                      <a:pt x="3665691" y="846327"/>
                      <a:pt x="3559337" y="868091"/>
                    </a:cubicBezTo>
                    <a:lnTo>
                      <a:pt x="3507487" y="873317"/>
                    </a:lnTo>
                    <a:lnTo>
                      <a:pt x="3507487" y="874729"/>
                    </a:lnTo>
                    <a:lnTo>
                      <a:pt x="3493484" y="874729"/>
                    </a:lnTo>
                    <a:lnTo>
                      <a:pt x="326754" y="874729"/>
                    </a:lnTo>
                    <a:lnTo>
                      <a:pt x="319609" y="874729"/>
                    </a:lnTo>
                    <a:lnTo>
                      <a:pt x="319609" y="874009"/>
                    </a:lnTo>
                    <a:lnTo>
                      <a:pt x="260902" y="868091"/>
                    </a:lnTo>
                    <a:cubicBezTo>
                      <a:pt x="149230" y="845239"/>
                      <a:pt x="58308" y="765420"/>
                      <a:pt x="19827" y="660324"/>
                    </a:cubicBezTo>
                    <a:lnTo>
                      <a:pt x="2251" y="560728"/>
                    </a:lnTo>
                    <a:lnTo>
                      <a:pt x="711" y="560728"/>
                    </a:lnTo>
                    <a:lnTo>
                      <a:pt x="711" y="552004"/>
                    </a:lnTo>
                    <a:lnTo>
                      <a:pt x="0" y="547975"/>
                    </a:lnTo>
                    <a:lnTo>
                      <a:pt x="711" y="5439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81" name="Прямоугольник 80">
              <a:extLst>
                <a:ext uri="{FF2B5EF4-FFF2-40B4-BE49-F238E27FC236}">
                  <a16:creationId xmlns="" xmlns:a16="http://schemas.microsoft.com/office/drawing/2014/main" id="{FF7DEF9C-FE31-4FCB-84CF-921B3A7E5566}"/>
                </a:ext>
              </a:extLst>
            </p:cNvPr>
            <p:cNvSpPr/>
            <p:nvPr/>
          </p:nvSpPr>
          <p:spPr>
            <a:xfrm>
              <a:off x="1308000" y="4824000"/>
              <a:ext cx="2925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Регионального уровня</a:t>
              </a:r>
              <a:endParaRPr lang="ru-RU" b="1" dirty="0"/>
            </a:p>
          </p:txBody>
        </p:sp>
        <p:pic>
          <p:nvPicPr>
            <p:cNvPr id="85" name="Рисунок 84">
              <a:extLst>
                <a:ext uri="{FF2B5EF4-FFF2-40B4-BE49-F238E27FC236}">
                  <a16:creationId xmlns="" xmlns:a16="http://schemas.microsoft.com/office/drawing/2014/main" id="{0DBCFDD8-2C59-443E-9FA8-BAF1894C1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2568000" y="4329000"/>
              <a:ext cx="292500" cy="360000"/>
            </a:xfrm>
            <a:prstGeom prst="rect">
              <a:avLst/>
            </a:prstGeom>
          </p:spPr>
        </p:pic>
      </p:grpSp>
      <p:grpSp>
        <p:nvGrpSpPr>
          <p:cNvPr id="15" name="Группа 90"/>
          <p:cNvGrpSpPr/>
          <p:nvPr/>
        </p:nvGrpSpPr>
        <p:grpSpPr>
          <a:xfrm>
            <a:off x="4987385" y="4014000"/>
            <a:ext cx="3138750" cy="2047500"/>
            <a:chOff x="5791333" y="4197171"/>
            <a:chExt cx="3400313" cy="2047500"/>
          </a:xfrm>
        </p:grpSpPr>
        <p:grpSp>
          <p:nvGrpSpPr>
            <p:cNvPr id="16" name="Группа 65">
              <a:extLst>
                <a:ext uri="{FF2B5EF4-FFF2-40B4-BE49-F238E27FC236}">
                  <a16:creationId xmlns="" xmlns:a16="http://schemas.microsoft.com/office/drawing/2014/main" id="{613A5C49-0906-463C-B0E9-A0849ED9EDF8}"/>
                </a:ext>
              </a:extLst>
            </p:cNvPr>
            <p:cNvGrpSpPr/>
            <p:nvPr/>
          </p:nvGrpSpPr>
          <p:grpSpPr>
            <a:xfrm>
              <a:off x="5791333" y="4197171"/>
              <a:ext cx="3400313" cy="2047500"/>
              <a:chOff x="1234105" y="2146500"/>
              <a:chExt cx="4185000" cy="2047500"/>
            </a:xfrm>
          </p:grpSpPr>
          <p:sp>
            <p:nvSpPr>
              <p:cNvPr id="67" name="Овал 66">
                <a:extLst>
                  <a:ext uri="{FF2B5EF4-FFF2-40B4-BE49-F238E27FC236}">
                    <a16:creationId xmlns="" xmlns:a16="http://schemas.microsoft.com/office/drawing/2014/main" id="{CE68259F-DA26-4B0A-9E25-1EC63D5CEFEE}"/>
                  </a:ext>
                </a:extLst>
              </p:cNvPr>
              <p:cNvSpPr/>
              <p:nvPr/>
            </p:nvSpPr>
            <p:spPr>
              <a:xfrm>
                <a:off x="2042428" y="2305763"/>
                <a:ext cx="277144" cy="495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8" name="Овал 67">
                <a:extLst>
                  <a:ext uri="{FF2B5EF4-FFF2-40B4-BE49-F238E27FC236}">
                    <a16:creationId xmlns="" xmlns:a16="http://schemas.microsoft.com/office/drawing/2014/main" id="{7EFE6962-A274-4FD7-90A1-F002FBDAC298}"/>
                  </a:ext>
                </a:extLst>
              </p:cNvPr>
              <p:cNvSpPr/>
              <p:nvPr/>
            </p:nvSpPr>
            <p:spPr>
              <a:xfrm>
                <a:off x="4337428" y="2304000"/>
                <a:ext cx="277144" cy="495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9" name="Прямоугольник: скругленные углы 68">
                <a:extLst>
                  <a:ext uri="{FF2B5EF4-FFF2-40B4-BE49-F238E27FC236}">
                    <a16:creationId xmlns="" xmlns:a16="http://schemas.microsoft.com/office/drawing/2014/main" id="{4A438955-5DCE-4E7B-86F7-7B30D8E124CB}"/>
                  </a:ext>
                </a:extLst>
              </p:cNvPr>
              <p:cNvSpPr/>
              <p:nvPr/>
            </p:nvSpPr>
            <p:spPr>
              <a:xfrm>
                <a:off x="1416000" y="2439000"/>
                <a:ext cx="3825000" cy="1575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олилиния: фигура 69">
                <a:extLst>
                  <a:ext uri="{FF2B5EF4-FFF2-40B4-BE49-F238E27FC236}">
                    <a16:creationId xmlns="" xmlns:a16="http://schemas.microsoft.com/office/drawing/2014/main" id="{99DBA439-0046-4343-8842-937315427D9C}"/>
                  </a:ext>
                </a:extLst>
              </p:cNvPr>
              <p:cNvSpPr/>
              <p:nvPr/>
            </p:nvSpPr>
            <p:spPr>
              <a:xfrm>
                <a:off x="2181000" y="2304000"/>
                <a:ext cx="2295000" cy="270000"/>
              </a:xfrm>
              <a:custGeom>
                <a:avLst/>
                <a:gdLst>
                  <a:gd name="connsiteX0" fmla="*/ 0 w 2295000"/>
                  <a:gd name="connsiteY0" fmla="*/ 0 h 270000"/>
                  <a:gd name="connsiteX1" fmla="*/ 45001 w 2295000"/>
                  <a:gd name="connsiteY1" fmla="*/ 0 h 270000"/>
                  <a:gd name="connsiteX2" fmla="*/ 2249999 w 2295000"/>
                  <a:gd name="connsiteY2" fmla="*/ 0 h 270000"/>
                  <a:gd name="connsiteX3" fmla="*/ 2295000 w 2295000"/>
                  <a:gd name="connsiteY3" fmla="*/ 0 h 270000"/>
                  <a:gd name="connsiteX4" fmla="*/ 2295000 w 2295000"/>
                  <a:gd name="connsiteY4" fmla="*/ 45001 h 270000"/>
                  <a:gd name="connsiteX5" fmla="*/ 2295000 w 2295000"/>
                  <a:gd name="connsiteY5" fmla="*/ 90000 h 270000"/>
                  <a:gd name="connsiteX6" fmla="*/ 2295000 w 2295000"/>
                  <a:gd name="connsiteY6" fmla="*/ 224999 h 270000"/>
                  <a:gd name="connsiteX7" fmla="*/ 2249999 w 2295000"/>
                  <a:gd name="connsiteY7" fmla="*/ 270000 h 270000"/>
                  <a:gd name="connsiteX8" fmla="*/ 45001 w 2295000"/>
                  <a:gd name="connsiteY8" fmla="*/ 270000 h 270000"/>
                  <a:gd name="connsiteX9" fmla="*/ 0 w 2295000"/>
                  <a:gd name="connsiteY9" fmla="*/ 224999 h 270000"/>
                  <a:gd name="connsiteX10" fmla="*/ 0 w 2295000"/>
                  <a:gd name="connsiteY10" fmla="*/ 90000 h 270000"/>
                  <a:gd name="connsiteX11" fmla="*/ 0 w 2295000"/>
                  <a:gd name="connsiteY11" fmla="*/ 45001 h 2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5000" h="270000">
                    <a:moveTo>
                      <a:pt x="0" y="0"/>
                    </a:moveTo>
                    <a:lnTo>
                      <a:pt x="45001" y="0"/>
                    </a:lnTo>
                    <a:lnTo>
                      <a:pt x="2249999" y="0"/>
                    </a:lnTo>
                    <a:lnTo>
                      <a:pt x="2295000" y="0"/>
                    </a:lnTo>
                    <a:lnTo>
                      <a:pt x="2295000" y="45001"/>
                    </a:lnTo>
                    <a:lnTo>
                      <a:pt x="2295000" y="90000"/>
                    </a:lnTo>
                    <a:lnTo>
                      <a:pt x="2295000" y="224999"/>
                    </a:lnTo>
                    <a:cubicBezTo>
                      <a:pt x="2295000" y="249852"/>
                      <a:pt x="2274852" y="270000"/>
                      <a:pt x="2249999" y="270000"/>
                    </a:cubicBezTo>
                    <a:lnTo>
                      <a:pt x="45001" y="270000"/>
                    </a:lnTo>
                    <a:cubicBezTo>
                      <a:pt x="20148" y="270000"/>
                      <a:pt x="0" y="249852"/>
                      <a:pt x="0" y="224999"/>
                    </a:cubicBezTo>
                    <a:lnTo>
                      <a:pt x="0" y="90000"/>
                    </a:lnTo>
                    <a:lnTo>
                      <a:pt x="0" y="45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/>
              </a:p>
            </p:txBody>
          </p:sp>
          <p:sp>
            <p:nvSpPr>
              <p:cNvPr id="71" name="Овал 70">
                <a:extLst>
                  <a:ext uri="{FF2B5EF4-FFF2-40B4-BE49-F238E27FC236}">
                    <a16:creationId xmlns="" xmlns:a16="http://schemas.microsoft.com/office/drawing/2014/main" id="{99EEC515-331E-4BCC-B59D-316B66CF9386}"/>
                  </a:ext>
                </a:extLst>
              </p:cNvPr>
              <p:cNvSpPr/>
              <p:nvPr/>
            </p:nvSpPr>
            <p:spPr>
              <a:xfrm>
                <a:off x="3036000" y="2146500"/>
                <a:ext cx="585000" cy="585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72" name="Полилиния: фигура 71">
                <a:extLst>
                  <a:ext uri="{FF2B5EF4-FFF2-40B4-BE49-F238E27FC236}">
                    <a16:creationId xmlns="" xmlns:a16="http://schemas.microsoft.com/office/drawing/2014/main" id="{95EDAC40-EE6B-435E-9E40-E36B1414E6BE}"/>
                  </a:ext>
                </a:extLst>
              </p:cNvPr>
              <p:cNvSpPr/>
              <p:nvPr/>
            </p:nvSpPr>
            <p:spPr>
              <a:xfrm>
                <a:off x="1418944" y="3139271"/>
                <a:ext cx="3817425" cy="874728"/>
              </a:xfrm>
              <a:custGeom>
                <a:avLst/>
                <a:gdLst>
                  <a:gd name="connsiteX0" fmla="*/ 281 w 3817425"/>
                  <a:gd name="connsiteY0" fmla="*/ 0 h 874728"/>
                  <a:gd name="connsiteX1" fmla="*/ 3817425 w 3817425"/>
                  <a:gd name="connsiteY1" fmla="*/ 0 h 874728"/>
                  <a:gd name="connsiteX2" fmla="*/ 3817425 w 3817425"/>
                  <a:gd name="connsiteY2" fmla="*/ 561514 h 874728"/>
                  <a:gd name="connsiteX3" fmla="*/ 3817425 w 3817425"/>
                  <a:gd name="connsiteY3" fmla="*/ 565051 h 874728"/>
                  <a:gd name="connsiteX4" fmla="*/ 3816711 w 3817425"/>
                  <a:gd name="connsiteY4" fmla="*/ 565051 h 874728"/>
                  <a:gd name="connsiteX5" fmla="*/ 3792811 w 3817425"/>
                  <a:gd name="connsiteY5" fmla="*/ 683431 h 874728"/>
                  <a:gd name="connsiteX6" fmla="*/ 3504211 w 3817425"/>
                  <a:gd name="connsiteY6" fmla="*/ 874728 h 874728"/>
                  <a:gd name="connsiteX7" fmla="*/ 3497773 w 3817425"/>
                  <a:gd name="connsiteY7" fmla="*/ 874079 h 874728"/>
                  <a:gd name="connsiteX8" fmla="*/ 319652 w 3817425"/>
                  <a:gd name="connsiteY8" fmla="*/ 874079 h 874728"/>
                  <a:gd name="connsiteX9" fmla="*/ 313214 w 3817425"/>
                  <a:gd name="connsiteY9" fmla="*/ 874728 h 874728"/>
                  <a:gd name="connsiteX10" fmla="*/ 24614 w 3817425"/>
                  <a:gd name="connsiteY10" fmla="*/ 683431 h 874728"/>
                  <a:gd name="connsiteX11" fmla="*/ 714 w 3817425"/>
                  <a:gd name="connsiteY11" fmla="*/ 565051 h 874728"/>
                  <a:gd name="connsiteX12" fmla="*/ 281 w 3817425"/>
                  <a:gd name="connsiteY12" fmla="*/ 565051 h 874728"/>
                  <a:gd name="connsiteX13" fmla="*/ 281 w 3817425"/>
                  <a:gd name="connsiteY13" fmla="*/ 562907 h 874728"/>
                  <a:gd name="connsiteX14" fmla="*/ 0 w 3817425"/>
                  <a:gd name="connsiteY14" fmla="*/ 561514 h 874728"/>
                  <a:gd name="connsiteX15" fmla="*/ 281 w 3817425"/>
                  <a:gd name="connsiteY15" fmla="*/ 560121 h 87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7425" h="874728">
                    <a:moveTo>
                      <a:pt x="281" y="0"/>
                    </a:moveTo>
                    <a:lnTo>
                      <a:pt x="3817425" y="0"/>
                    </a:lnTo>
                    <a:lnTo>
                      <a:pt x="3817425" y="561514"/>
                    </a:lnTo>
                    <a:lnTo>
                      <a:pt x="3817425" y="565051"/>
                    </a:lnTo>
                    <a:lnTo>
                      <a:pt x="3816711" y="565051"/>
                    </a:lnTo>
                    <a:lnTo>
                      <a:pt x="3792811" y="683431"/>
                    </a:lnTo>
                    <a:cubicBezTo>
                      <a:pt x="3745263" y="795848"/>
                      <a:pt x="3633948" y="874728"/>
                      <a:pt x="3504211" y="874728"/>
                    </a:cubicBezTo>
                    <a:lnTo>
                      <a:pt x="3497773" y="874079"/>
                    </a:lnTo>
                    <a:lnTo>
                      <a:pt x="319652" y="874079"/>
                    </a:lnTo>
                    <a:lnTo>
                      <a:pt x="313214" y="874728"/>
                    </a:lnTo>
                    <a:cubicBezTo>
                      <a:pt x="183477" y="874728"/>
                      <a:pt x="72162" y="795848"/>
                      <a:pt x="24614" y="683431"/>
                    </a:cubicBezTo>
                    <a:lnTo>
                      <a:pt x="714" y="565051"/>
                    </a:lnTo>
                    <a:lnTo>
                      <a:pt x="281" y="565051"/>
                    </a:lnTo>
                    <a:lnTo>
                      <a:pt x="281" y="562907"/>
                    </a:lnTo>
                    <a:lnTo>
                      <a:pt x="0" y="561514"/>
                    </a:lnTo>
                    <a:lnTo>
                      <a:pt x="281" y="560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="" xmlns:a16="http://schemas.microsoft.com/office/drawing/2014/main" id="{CD2D854A-51D9-4498-9969-DB8E38FBDC0E}"/>
                  </a:ext>
                </a:extLst>
              </p:cNvPr>
              <p:cNvSpPr/>
              <p:nvPr/>
            </p:nvSpPr>
            <p:spPr>
              <a:xfrm>
                <a:off x="1234105" y="3147492"/>
                <a:ext cx="4185000" cy="10465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74" name="Овал 73">
                <a:extLst>
                  <a:ext uri="{FF2B5EF4-FFF2-40B4-BE49-F238E27FC236}">
                    <a16:creationId xmlns="" xmlns:a16="http://schemas.microsoft.com/office/drawing/2014/main" id="{A886E230-EE0D-49F6-9FBE-03B592FB3A49}"/>
                  </a:ext>
                </a:extLst>
              </p:cNvPr>
              <p:cNvSpPr/>
              <p:nvPr/>
            </p:nvSpPr>
            <p:spPr>
              <a:xfrm>
                <a:off x="141613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Овал 74">
                <a:extLst>
                  <a:ext uri="{FF2B5EF4-FFF2-40B4-BE49-F238E27FC236}">
                    <a16:creationId xmlns="" xmlns:a16="http://schemas.microsoft.com/office/drawing/2014/main" id="{F946DB5F-C11B-4DE7-BDDD-1D027E1B5480}"/>
                  </a:ext>
                </a:extLst>
              </p:cNvPr>
              <p:cNvSpPr/>
              <p:nvPr/>
            </p:nvSpPr>
            <p:spPr>
              <a:xfrm>
                <a:off x="4582862" y="3358110"/>
                <a:ext cx="653507" cy="6535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                 </a:t>
                </a:r>
                <a:endParaRPr lang="ru-RU" dirty="0"/>
              </a:p>
            </p:txBody>
          </p:sp>
          <p:sp>
            <p:nvSpPr>
              <p:cNvPr id="76" name="Прямоугольник 75">
                <a:extLst>
                  <a:ext uri="{FF2B5EF4-FFF2-40B4-BE49-F238E27FC236}">
                    <a16:creationId xmlns="" xmlns:a16="http://schemas.microsoft.com/office/drawing/2014/main" id="{A2ED4CCB-CAC6-43AD-BFE5-16F77B51A69A}"/>
                  </a:ext>
                </a:extLst>
              </p:cNvPr>
              <p:cNvSpPr/>
              <p:nvPr/>
            </p:nvSpPr>
            <p:spPr>
              <a:xfrm>
                <a:off x="1735741" y="3358111"/>
                <a:ext cx="3187878" cy="6535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="" xmlns:a16="http://schemas.microsoft.com/office/drawing/2014/main" id="{981354A8-E072-4271-831A-47FC3E19011B}"/>
                  </a:ext>
                </a:extLst>
              </p:cNvPr>
              <p:cNvSpPr/>
              <p:nvPr/>
            </p:nvSpPr>
            <p:spPr>
              <a:xfrm>
                <a:off x="1416843" y="3136889"/>
                <a:ext cx="3819525" cy="560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             </a:t>
                </a:r>
                <a:endParaRPr lang="ru-RU" dirty="0"/>
              </a:p>
            </p:txBody>
          </p:sp>
          <p:sp>
            <p:nvSpPr>
              <p:cNvPr id="78" name="Полилиния: фигура 77">
                <a:extLst>
                  <a:ext uri="{FF2B5EF4-FFF2-40B4-BE49-F238E27FC236}">
                    <a16:creationId xmlns="" xmlns:a16="http://schemas.microsoft.com/office/drawing/2014/main" id="{47B95A22-A1FE-47FC-8F9D-450CB659D9FD}"/>
                  </a:ext>
                </a:extLst>
              </p:cNvPr>
              <p:cNvSpPr/>
              <p:nvPr/>
            </p:nvSpPr>
            <p:spPr>
              <a:xfrm>
                <a:off x="1416132" y="3139271"/>
                <a:ext cx="3820238" cy="874729"/>
              </a:xfrm>
              <a:custGeom>
                <a:avLst/>
                <a:gdLst>
                  <a:gd name="connsiteX0" fmla="*/ 711 w 3820238"/>
                  <a:gd name="connsiteY0" fmla="*/ 0 h 874729"/>
                  <a:gd name="connsiteX1" fmla="*/ 3820236 w 3820238"/>
                  <a:gd name="connsiteY1" fmla="*/ 0 h 874729"/>
                  <a:gd name="connsiteX2" fmla="*/ 3820236 w 3820238"/>
                  <a:gd name="connsiteY2" fmla="*/ 547965 h 874729"/>
                  <a:gd name="connsiteX3" fmla="*/ 3820238 w 3820238"/>
                  <a:gd name="connsiteY3" fmla="*/ 547975 h 874729"/>
                  <a:gd name="connsiteX4" fmla="*/ 3820236 w 3820238"/>
                  <a:gd name="connsiteY4" fmla="*/ 547985 h 874729"/>
                  <a:gd name="connsiteX5" fmla="*/ 3820236 w 3820238"/>
                  <a:gd name="connsiteY5" fmla="*/ 560728 h 874729"/>
                  <a:gd name="connsiteX6" fmla="*/ 3817664 w 3820238"/>
                  <a:gd name="connsiteY6" fmla="*/ 560728 h 874729"/>
                  <a:gd name="connsiteX7" fmla="*/ 3794560 w 3820238"/>
                  <a:gd name="connsiteY7" fmla="*/ 675162 h 874729"/>
                  <a:gd name="connsiteX8" fmla="*/ 3559337 w 3820238"/>
                  <a:gd name="connsiteY8" fmla="*/ 868091 h 874729"/>
                  <a:gd name="connsiteX9" fmla="*/ 3507487 w 3820238"/>
                  <a:gd name="connsiteY9" fmla="*/ 873317 h 874729"/>
                  <a:gd name="connsiteX10" fmla="*/ 3507487 w 3820238"/>
                  <a:gd name="connsiteY10" fmla="*/ 874729 h 874729"/>
                  <a:gd name="connsiteX11" fmla="*/ 3493484 w 3820238"/>
                  <a:gd name="connsiteY11" fmla="*/ 874729 h 874729"/>
                  <a:gd name="connsiteX12" fmla="*/ 326754 w 3820238"/>
                  <a:gd name="connsiteY12" fmla="*/ 874729 h 874729"/>
                  <a:gd name="connsiteX13" fmla="*/ 319609 w 3820238"/>
                  <a:gd name="connsiteY13" fmla="*/ 874729 h 874729"/>
                  <a:gd name="connsiteX14" fmla="*/ 319609 w 3820238"/>
                  <a:gd name="connsiteY14" fmla="*/ 874009 h 874729"/>
                  <a:gd name="connsiteX15" fmla="*/ 260902 w 3820238"/>
                  <a:gd name="connsiteY15" fmla="*/ 868091 h 874729"/>
                  <a:gd name="connsiteX16" fmla="*/ 19827 w 3820238"/>
                  <a:gd name="connsiteY16" fmla="*/ 660324 h 874729"/>
                  <a:gd name="connsiteX17" fmla="*/ 2251 w 3820238"/>
                  <a:gd name="connsiteY17" fmla="*/ 560728 h 874729"/>
                  <a:gd name="connsiteX18" fmla="*/ 711 w 3820238"/>
                  <a:gd name="connsiteY18" fmla="*/ 560728 h 874729"/>
                  <a:gd name="connsiteX19" fmla="*/ 711 w 3820238"/>
                  <a:gd name="connsiteY19" fmla="*/ 552004 h 874729"/>
                  <a:gd name="connsiteX20" fmla="*/ 0 w 3820238"/>
                  <a:gd name="connsiteY20" fmla="*/ 547975 h 874729"/>
                  <a:gd name="connsiteX21" fmla="*/ 711 w 3820238"/>
                  <a:gd name="connsiteY21" fmla="*/ 543946 h 87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20238" h="874729">
                    <a:moveTo>
                      <a:pt x="711" y="0"/>
                    </a:moveTo>
                    <a:lnTo>
                      <a:pt x="3820236" y="0"/>
                    </a:lnTo>
                    <a:lnTo>
                      <a:pt x="3820236" y="547965"/>
                    </a:lnTo>
                    <a:lnTo>
                      <a:pt x="3820238" y="547975"/>
                    </a:lnTo>
                    <a:lnTo>
                      <a:pt x="3820236" y="547985"/>
                    </a:lnTo>
                    <a:lnTo>
                      <a:pt x="3820236" y="560728"/>
                    </a:lnTo>
                    <a:lnTo>
                      <a:pt x="3817664" y="560728"/>
                    </a:lnTo>
                    <a:lnTo>
                      <a:pt x="3794560" y="675162"/>
                    </a:lnTo>
                    <a:cubicBezTo>
                      <a:pt x="3753224" y="772893"/>
                      <a:pt x="3665691" y="846327"/>
                      <a:pt x="3559337" y="868091"/>
                    </a:cubicBezTo>
                    <a:lnTo>
                      <a:pt x="3507487" y="873317"/>
                    </a:lnTo>
                    <a:lnTo>
                      <a:pt x="3507487" y="874729"/>
                    </a:lnTo>
                    <a:lnTo>
                      <a:pt x="3493484" y="874729"/>
                    </a:lnTo>
                    <a:lnTo>
                      <a:pt x="326754" y="874729"/>
                    </a:lnTo>
                    <a:lnTo>
                      <a:pt x="319609" y="874729"/>
                    </a:lnTo>
                    <a:lnTo>
                      <a:pt x="319609" y="874009"/>
                    </a:lnTo>
                    <a:lnTo>
                      <a:pt x="260902" y="868091"/>
                    </a:lnTo>
                    <a:cubicBezTo>
                      <a:pt x="149230" y="845239"/>
                      <a:pt x="58308" y="765420"/>
                      <a:pt x="19827" y="660324"/>
                    </a:cubicBezTo>
                    <a:lnTo>
                      <a:pt x="2251" y="560728"/>
                    </a:lnTo>
                    <a:lnTo>
                      <a:pt x="711" y="560728"/>
                    </a:lnTo>
                    <a:lnTo>
                      <a:pt x="711" y="552004"/>
                    </a:lnTo>
                    <a:lnTo>
                      <a:pt x="0" y="547975"/>
                    </a:lnTo>
                    <a:lnTo>
                      <a:pt x="711" y="5439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83" name="Прямоугольник 82">
              <a:extLst>
                <a:ext uri="{FF2B5EF4-FFF2-40B4-BE49-F238E27FC236}">
                  <a16:creationId xmlns="" xmlns:a16="http://schemas.microsoft.com/office/drawing/2014/main" id="{A7F597D8-AA46-4AAF-9DBE-9B8E20581F69}"/>
                </a:ext>
              </a:extLst>
            </p:cNvPr>
            <p:cNvSpPr/>
            <p:nvPr/>
          </p:nvSpPr>
          <p:spPr>
            <a:xfrm>
              <a:off x="6213000" y="4815234"/>
              <a:ext cx="238499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Окружного уровня</a:t>
              </a:r>
              <a:endParaRPr lang="ru-RU" b="1" dirty="0"/>
            </a:p>
          </p:txBody>
        </p:sp>
        <p:pic>
          <p:nvPicPr>
            <p:cNvPr id="87" name="Рисунок 86">
              <a:extLst>
                <a:ext uri="{FF2B5EF4-FFF2-40B4-BE49-F238E27FC236}">
                  <a16:creationId xmlns="" xmlns:a16="http://schemas.microsoft.com/office/drawing/2014/main" id="{0DBCFDD8-2C59-443E-9FA8-BAF1894C1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7338000" y="4329000"/>
              <a:ext cx="292500" cy="360000"/>
            </a:xfrm>
            <a:prstGeom prst="rect">
              <a:avLst/>
            </a:prstGeom>
          </p:spPr>
        </p:pic>
      </p:grpSp>
      <p:sp>
        <p:nvSpPr>
          <p:cNvPr id="92" name="TextBox 91"/>
          <p:cNvSpPr txBox="1"/>
          <p:nvPr/>
        </p:nvSpPr>
        <p:spPr>
          <a:xfrm>
            <a:off x="1788923" y="2529000"/>
            <a:ext cx="112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8</a:t>
            </a:r>
            <a:endParaRPr lang="ru-RU" sz="40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5984308" y="2529000"/>
            <a:ext cx="112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1788923" y="4869000"/>
            <a:ext cx="112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5942769" y="5004000"/>
            <a:ext cx="112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6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857809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42167" t="7378" r="23865" b="9983"/>
          <a:stretch>
            <a:fillRect/>
          </a:stretch>
        </p:blipFill>
        <p:spPr bwMode="auto">
          <a:xfrm>
            <a:off x="3546231" y="760600"/>
            <a:ext cx="2040760" cy="30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 l="43509" t="7465" r="25744" b="15365"/>
          <a:stretch>
            <a:fillRect/>
          </a:stretch>
        </p:blipFill>
        <p:spPr bwMode="auto">
          <a:xfrm rot="21065266">
            <a:off x="714236" y="865293"/>
            <a:ext cx="1978146" cy="30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/>
          <a:srcRect l="43851" t="11111" r="25744" b="11719"/>
          <a:stretch>
            <a:fillRect/>
          </a:stretch>
        </p:blipFill>
        <p:spPr bwMode="auto">
          <a:xfrm>
            <a:off x="1207477" y="3517900"/>
            <a:ext cx="1956167" cy="30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-187569" y="2"/>
            <a:ext cx="93315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j-lt"/>
              </a:rPr>
              <a:t>Пример публикации тезисов исследовательской работы обучающегося</a:t>
            </a:r>
            <a:endParaRPr lang="ru-RU" sz="2200" b="1" dirty="0">
              <a:latin typeface="+mj-lt"/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 cstate="print"/>
          <a:srcRect l="43509" t="8681" r="25403" b="13542"/>
          <a:stretch>
            <a:fillRect/>
          </a:stretch>
        </p:blipFill>
        <p:spPr bwMode="auto">
          <a:xfrm rot="569713">
            <a:off x="6552970" y="963062"/>
            <a:ext cx="1984500" cy="30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 cstate="print"/>
          <a:srcRect l="43509" t="11111" r="25744" b="10503"/>
          <a:stretch>
            <a:fillRect/>
          </a:stretch>
        </p:blipFill>
        <p:spPr bwMode="auto">
          <a:xfrm>
            <a:off x="6090139" y="3517900"/>
            <a:ext cx="1947477" cy="30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 l="43534" t="8594" r="26061" b="14236"/>
          <a:stretch>
            <a:fillRect/>
          </a:stretch>
        </p:blipFill>
        <p:spPr bwMode="auto">
          <a:xfrm>
            <a:off x="3600572" y="3834000"/>
            <a:ext cx="1956167" cy="30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84984"/>
            <a:ext cx="9144000" cy="201622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+mn-lt"/>
                <a:cs typeface="Times New Roman" pitchFamily="18" charset="0"/>
              </a:rPr>
              <a:t>Технология </a:t>
            </a:r>
            <a:r>
              <a:rPr lang="ru-RU" sz="2700" b="1" dirty="0">
                <a:latin typeface="+mn-lt"/>
                <a:cs typeface="Times New Roman" pitchFamily="18" charset="0"/>
              </a:rPr>
              <a:t>выявления </a:t>
            </a:r>
            <a:r>
              <a:rPr lang="ru-RU" sz="2700" b="1" dirty="0" smtClean="0">
                <a:latin typeface="+mn-lt"/>
                <a:cs typeface="Times New Roman" pitchFamily="18" charset="0"/>
              </a:rPr>
              <a:t>признаков одаренности ребенка</a:t>
            </a:r>
            <a:r>
              <a:rPr lang="en-US" sz="27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+mn-lt"/>
                <a:cs typeface="Times New Roman" pitchFamily="18" charset="0"/>
              </a:rPr>
              <a:t>  в </a:t>
            </a:r>
            <a:r>
              <a:rPr lang="ru-RU" sz="2700" b="1" dirty="0">
                <a:latin typeface="+mn-lt"/>
                <a:cs typeface="Times New Roman" pitchFamily="18" charset="0"/>
              </a:rPr>
              <a:t>естественнонаучной </a:t>
            </a:r>
            <a:r>
              <a:rPr lang="ru-RU" sz="2700" b="1" dirty="0" smtClean="0">
                <a:latin typeface="+mn-lt"/>
                <a:cs typeface="Times New Roman" pitchFamily="18" charset="0"/>
              </a:rPr>
              <a:t>направленности</a:t>
            </a:r>
            <a:br>
              <a:rPr lang="ru-RU" sz="2700" b="1" dirty="0" smtClean="0">
                <a:latin typeface="+mn-lt"/>
                <a:cs typeface="Times New Roman" pitchFamily="18" charset="0"/>
              </a:rPr>
            </a:br>
            <a:r>
              <a:rPr lang="ru-RU" sz="2700" b="1" dirty="0" smtClean="0">
                <a:latin typeface="+mn-lt"/>
                <a:cs typeface="Times New Roman" pitchFamily="18" charset="0"/>
              </a:rPr>
              <a:t>и разработка индивидуального образовательного маршрута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C:\Documents and Settings\Администратор\Рабочий стол\рабочие материалы\ЭМБЛЕМА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214578" cy="16812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14612" y="764704"/>
            <a:ext cx="57864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МЕТОДИЧЕСКОЕ СОПРОВОЖДЕНИЕ ПРОГРАММЫ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6072206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21644" cy="10801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Основная задача дополнительного образования - создание условий для  самореализации и профессиональной ориентации  </a:t>
            </a:r>
            <a:br>
              <a:rPr lang="ru-RU" sz="2000" b="1" dirty="0" smtClean="0">
                <a:cs typeface="Times New Roman" pitchFamily="18" charset="0"/>
              </a:rPr>
            </a:br>
            <a:r>
              <a:rPr lang="ru-RU" sz="2000" b="1" dirty="0" smtClean="0">
                <a:cs typeface="Times New Roman" pitchFamily="18" charset="0"/>
              </a:rPr>
              <a:t>подрастающего поколения</a:t>
            </a:r>
            <a:endParaRPr lang="ru-RU" sz="20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 flipV="1">
            <a:off x="4786314" y="6294523"/>
            <a:ext cx="39290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268760"/>
            <a:ext cx="428685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000" b="1" dirty="0" smtClean="0">
                <a:cs typeface="Times New Roman" pitchFamily="18" charset="0"/>
              </a:rPr>
              <a:t>Учреждения дополнительного образования имеют огромный потенциал для развития  личностных качеств ребёнка ,  которые становятся хорошим потенциалом для достижения  целей  в научно-исследовательской  , творческой , аналитической и др. сферах деятельности. Для развития интереса у ребёнка  к естественнонаучным дисциплинам необходимо выработать такие формы взаимодействия, которые длительное время будут удерживать внимание и желание работать углублённо в выбранном направлении.</a:t>
            </a:r>
          </a:p>
        </p:txBody>
      </p:sp>
      <p:pic>
        <p:nvPicPr>
          <p:cNvPr id="30722" name="Picture 2" descr="C:\Users\Светлана\Desktop\Смартфон 2\Camera\IMG_20180722_171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3744416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108012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cs typeface="Times New Roman" pitchFamily="18" charset="0"/>
              </a:rPr>
              <a:t>Технология Индивидуального образовательного маршрута  является персонифицированной формой работы с детьми  имеющими повышенный  спрос на дополнительное образование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556792"/>
            <a:ext cx="43204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cs typeface="Times New Roman" pitchFamily="18" charset="0"/>
              </a:rPr>
              <a:t>Индивидуальный образовательный маршрут- это образовательная программа предназначенная для обучения одного конкретного воспитанника, направленная на развитие его индивидуальных способностей. </a:t>
            </a:r>
          </a:p>
          <a:p>
            <a:pPr algn="just"/>
            <a:r>
              <a:rPr lang="ru-RU" sz="2000" b="1" dirty="0" smtClean="0">
                <a:cs typeface="Times New Roman" pitchFamily="18" charset="0"/>
              </a:rPr>
              <a:t>Специфика  технологии в её вариативности  и гибкости  , в зависимости от уровня освоения ребёнком материала. Модификация  ИОМ  может проводиться по уровням сложности на  основных этапах  реализации . В разработке ИОМ активное участие принимают - ребёнок и его родители(законные представители)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8" t="35524" r="3222" b="-469"/>
          <a:stretch/>
        </p:blipFill>
        <p:spPr>
          <a:xfrm>
            <a:off x="179512" y="1772816"/>
            <a:ext cx="4518758" cy="450912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37264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2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Развитие признаков одаренности обучающихся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2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в процессе реализации общеобразовательных общеразвивающих программ естественнонаучной направленности  в МБУДО БЦВР БГО СП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2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«Учебно-исследовательский экологический центр им. Е. Н. Павловского»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2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6" y="1500174"/>
          <a:ext cx="8786872" cy="5047488"/>
        </p:xfrm>
        <a:graphic>
          <a:graphicData uri="http://schemas.openxmlformats.org/drawingml/2006/table">
            <a:tbl>
              <a:tblPr/>
              <a:tblGrid>
                <a:gridCol w="1405873"/>
                <a:gridCol w="3374172"/>
                <a:gridCol w="4006827"/>
              </a:tblGrid>
              <a:tr h="152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 занятости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Действие обучающегося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Действие педагога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Действия по выявлению признаков одаренности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53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Инструментальный аспект поведения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Быстрое освоение образовательной программы и практической деятельности. Высокая успешность выполнения всех видов заданий;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Сформированность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качественно своеобразного, индивидуального стиля деятельности, выражающегося в склонности «все делать по своему» и связанного с присущей одаренному ребенку </a:t>
                      </a:r>
                      <a:r>
                        <a:rPr lang="ru-RU" sz="16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самодостаточной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системой </a:t>
                      </a:r>
                      <a:r>
                        <a:rPr lang="ru-RU" sz="16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саморегуляции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Использование и изобретение новых способов и </a:t>
                      </a:r>
                      <a:r>
                        <a:rPr lang="ru-RU" sz="16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креативности</a:t>
                      </a: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подхода деятельности в условиях поиска решений в заданной ситуации</a:t>
                      </a:r>
                      <a:endPara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Отслеживание одаренности ребенка в единстве категорий «могу» и «хочу»;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890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Наблюдение за характером действий, психоанализ поведения и социализации ребенка;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890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Фиксация уровня выполнения заданий теоретической и практической части, сотрудничество с родителями и педагогами основной школы;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890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Создание вариативной, обогащенной и индивидуализированной образовательной среды.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4608512" cy="6669360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/>
              <a:t>  Программа, согласно «Концепция развития дополнительного образования детей до 2030 года»,  направлена на решение ПРОБЛЕМЫ обособленности дополнительного образования детей от общего и профессионального образования, низкий уровень вовлеченности профессиональных образовательных организаций и образовательных организаций высшего образования в реализацию дополнительных общеобразовательных программ;</a:t>
            </a:r>
            <a:br>
              <a:rPr lang="ru-RU" sz="2000" b="1" dirty="0" smtClean="0"/>
            </a:br>
            <a:r>
              <a:rPr lang="ru-RU" sz="2000" b="1" dirty="0" smtClean="0"/>
              <a:t>  </a:t>
            </a:r>
            <a:br>
              <a:rPr lang="ru-RU" sz="2000" b="1" dirty="0" smtClean="0"/>
            </a:br>
            <a:r>
              <a:rPr lang="ru-RU" sz="2000" b="1" dirty="0" smtClean="0"/>
              <a:t>Программа актуальна для родителей, так как  соответствует выявленному запросу родителей на программы естественнонаучной направленности и разностороннее развитие ребёнка.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6146" name="Picture 2" descr="C:\Users\Светлана\Desktop\Центру 10 лет\Умные дети\IMG_20181007_115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4173928" cy="5565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4" y="642918"/>
          <a:ext cx="8715434" cy="4286280"/>
        </p:xfrm>
        <a:graphic>
          <a:graphicData uri="http://schemas.openxmlformats.org/drawingml/2006/table">
            <a:tbl>
              <a:tblPr/>
              <a:tblGrid>
                <a:gridCol w="1394444"/>
                <a:gridCol w="3346739"/>
                <a:gridCol w="3974251"/>
              </a:tblGrid>
              <a:tr h="428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Мотивационный аспект поведения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Повышенная познавательная потребность, которая проявляется в высокой степени любознательности, в получение чувства удовлетворения от образовательной деятельности,  а также готовности по собственной инициативе выходить за пределы исходных требований;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Ярко выраженный интерес к исследовательской, опытнической, экспериментальной деятельности, высокая увлеченность предметами естественнонаучного цикла, проявление упорства и </a:t>
                      </a: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трудолюбия.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 поведенческих признаков одаренности;</a:t>
                      </a:r>
                      <a:endPara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Подбор методов и технологий, видов деятельности, уровня заданий для детей, имеющих признаки одаренности;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Вовлечение всех резервов способностей ребенка;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Постановка проблемы и предложений для рассмотрения проблемной ситуации с разных точек зрения;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68275" algn="l"/>
                        </a:tabLs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Предложение различных видов деятельности, где ребенок может интегрально проявить разные </a:t>
                      </a: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способности.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357166"/>
          <a:ext cx="8715434" cy="280416"/>
        </p:xfrm>
        <a:graphic>
          <a:graphicData uri="http://schemas.openxmlformats.org/drawingml/2006/table">
            <a:tbl>
              <a:tblPr/>
              <a:tblGrid>
                <a:gridCol w="1394444"/>
                <a:gridCol w="3346739"/>
                <a:gridCol w="3974251"/>
              </a:tblGrid>
              <a:tr h="208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 занятости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Действие обучающегося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Действие педагога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043" marR="11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357430"/>
          <a:ext cx="8715405" cy="1500198"/>
        </p:xfrm>
        <a:graphic>
          <a:graphicData uri="http://schemas.openxmlformats.org/drawingml/2006/table">
            <a:tbl>
              <a:tblPr/>
              <a:tblGrid>
                <a:gridCol w="2554515"/>
                <a:gridCol w="1878320"/>
                <a:gridCol w="1728055"/>
                <a:gridCol w="1340100"/>
                <a:gridCol w="1214415"/>
              </a:tblGrid>
              <a:tr h="6235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Раздел программы (тема)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Форма оценки знаний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 аттестации 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практика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практика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9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85728"/>
            <a:ext cx="8501122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Индивидуальная карта обученности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МБУДО БЦВР БГО СП  «Учебно-исследовательский экологический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центр им. Е. Н. Павловского» за 20..</a:t>
            </a:r>
            <a:r>
              <a:rPr kumimoji="0" lang="ru-RU" b="1" i="0" u="none" strike="noStrike" cap="none" normalizeH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20..учебный год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Фамилия, Имя _______________________________________________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Объединение _________________________________________________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Год обучения ________________________________________________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357166"/>
            <a:ext cx="85725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Выявление и развитие одаренности обучающейся МБУДО БЦВР БГО СП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«Учебно-исследовательский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экологическийцентр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им. Е.Н.Павловского»  __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err="1" smtClean="0">
                <a:ea typeface="Calibri" pitchFamily="34" charset="0"/>
                <a:cs typeface="Times New Roman" pitchFamily="18" charset="0"/>
              </a:rPr>
              <a:t>Фалилеевой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ea typeface="Calibri" pitchFamily="34" charset="0"/>
                <a:cs typeface="Times New Roman" pitchFamily="18" charset="0"/>
              </a:rPr>
              <a:t>Юлии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________________________________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геоэкологическое объединении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«Варварино»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программа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«Природное наследие Земли Воронежской»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вид деятельности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 Учебно-исследовательская работа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форма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Мониторинг достижений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857496"/>
          <a:ext cx="8286809" cy="3426707"/>
        </p:xfrm>
        <a:graphic>
          <a:graphicData uri="http://schemas.openxmlformats.org/drawingml/2006/table">
            <a:tbl>
              <a:tblPr/>
              <a:tblGrid>
                <a:gridCol w="2761981"/>
                <a:gridCol w="2761981"/>
                <a:gridCol w="2762847"/>
              </a:tblGrid>
              <a:tr h="270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Направление и тема исследования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Виды деятельности и навыки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Результаты и достижения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год обучения (</a:t>
                      </a:r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20..-20.. </a:t>
                      </a:r>
                      <a:r>
                        <a:rPr lang="ru-RU" sz="1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уч.г</a:t>
                      </a:r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.) и т.д.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5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Например,</a:t>
                      </a:r>
                      <a:r>
                        <a:rPr lang="ru-RU" sz="16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Геоботаника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«Описание растительности остепненного луга на </a:t>
                      </a:r>
                      <a:r>
                        <a:rPr lang="en-US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надпойменной террасе»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Закладка пробной площади, определение и описание растений, работа с научной литературой и определителями, оформление учебно-исследовательской работы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15100" algn="l"/>
                        </a:tabLst>
                      </a:pPr>
                      <a:r>
                        <a:rPr lang="ru-RU" sz="1600" b="1" u="sng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Областные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Межрегиональные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Всероссийские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Международные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Публикации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71472" y="0"/>
            <a:ext cx="750095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Индивидуальная карта участия обучающегося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МБУДО БЦВР БГО СП  «Учебно-исследовательский экологический центр им. Е. Н. Павловского» в мероприятиях естественнонаучной направленности и социально значимой деятельности, за первое полугодие 20..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20..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учебный год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Фамилия,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Имя_______________________________________________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Объединение_________________________________________________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Год обучения ________________________________________________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</a:rPr>
              <a:t>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2143116"/>
          <a:ext cx="7786741" cy="2523744"/>
        </p:xfrm>
        <a:graphic>
          <a:graphicData uri="http://schemas.openxmlformats.org/drawingml/2006/table">
            <a:tbl>
              <a:tblPr/>
              <a:tblGrid>
                <a:gridCol w="2595237"/>
                <a:gridCol w="2595237"/>
                <a:gridCol w="2596267"/>
              </a:tblGrid>
              <a:tr h="277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Навыки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40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14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Муниципальные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14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Областные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14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Всероссийские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14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Международные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1472" y="5286388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Перечень мероприятий:</a:t>
            </a:r>
            <a:r>
              <a:rPr lang="ru-RU" dirty="0"/>
              <a:t> олимпиады, конкурсы, интеллектуальные турниры, научные конференции, семинары, круглые столы, эколого-биологические школы, научные школы, профильные лагеря, экскурсии, экологические акции, социальные акции, природоохранная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5720" y="73413"/>
            <a:ext cx="857256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2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151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Информация о талантливых детях – участниках, призерах и победителях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22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151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городских, областных, региональных, всероссийских и международных конкурсов и соревнований за 20..-20..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уч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 год  Борисоглебского городского округа по структурному подразделению «Учебно-исследовательский экологический центр им. Е.Н.Павловского» МБУДО БЦВР БГО</a:t>
            </a:r>
          </a:p>
          <a:p>
            <a:pPr marL="0" marR="0" lvl="0" indent="22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15100" algn="l"/>
              </a:tabLst>
            </a:pPr>
            <a:r>
              <a:rPr lang="ru-RU" sz="2000" b="1" dirty="0" smtClean="0">
                <a:cs typeface="Times New Roman" pitchFamily="18" charset="0"/>
              </a:rPr>
              <a:t>(в отдел образования и молодежной политики администрации БГО)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  <a:p>
            <a:pPr marL="0" marR="0" lvl="0" indent="222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15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071678"/>
            <a:ext cx="2000264" cy="4000528"/>
          </a:xfrm>
          <a:prstGeom prst="rect">
            <a:avLst/>
          </a:prstGeom>
          <a:solidFill>
            <a:srgbClr val="00B050"/>
          </a:solidFill>
          <a:ln>
            <a:solidFill>
              <a:srgbClr val="5C2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Информационная карта обучающегося и его достижения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2071678"/>
            <a:ext cx="2000264" cy="4000528"/>
          </a:xfrm>
          <a:prstGeom prst="rect">
            <a:avLst/>
          </a:prstGeom>
          <a:solidFill>
            <a:srgbClr val="00B050"/>
          </a:solidFill>
          <a:ln>
            <a:solidFill>
              <a:srgbClr val="5C2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Ксерокопии документов, подтверждающих достижения на конкурсных мероприятиях (оных или </a:t>
            </a:r>
            <a:r>
              <a:rPr lang="en-US" dirty="0" smtClean="0"/>
              <a:t>online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2071678"/>
            <a:ext cx="2000264" cy="4000528"/>
          </a:xfrm>
          <a:prstGeom prst="rect">
            <a:avLst/>
          </a:prstGeom>
          <a:solidFill>
            <a:srgbClr val="00B050"/>
          </a:solidFill>
          <a:ln>
            <a:solidFill>
              <a:srgbClr val="5C2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Согласие родителей на обработку персональных данных</a:t>
            </a:r>
            <a:endParaRPr lang="ru-RU" dirty="0"/>
          </a:p>
        </p:txBody>
      </p:sp>
      <p:sp>
        <p:nvSpPr>
          <p:cNvPr id="9" name="Плюс 8"/>
          <p:cNvSpPr/>
          <p:nvPr/>
        </p:nvSpPr>
        <p:spPr>
          <a:xfrm>
            <a:off x="2928926" y="3714752"/>
            <a:ext cx="357190" cy="428628"/>
          </a:xfrm>
          <a:prstGeom prst="mathPlus">
            <a:avLst/>
          </a:prstGeom>
          <a:solidFill>
            <a:srgbClr val="00B050"/>
          </a:solidFill>
          <a:ln>
            <a:solidFill>
              <a:srgbClr val="5C2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люс 9"/>
          <p:cNvSpPr/>
          <p:nvPr/>
        </p:nvSpPr>
        <p:spPr>
          <a:xfrm>
            <a:off x="5786446" y="3714752"/>
            <a:ext cx="357190" cy="428628"/>
          </a:xfrm>
          <a:prstGeom prst="mathPlus">
            <a:avLst/>
          </a:prstGeom>
          <a:solidFill>
            <a:srgbClr val="00B050"/>
          </a:solidFill>
          <a:ln>
            <a:solidFill>
              <a:srgbClr val="5C2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ветлана\Desktop\ФОТОГРАФИИ 2020 и др\Рабочие фотографии детей\Горелка - 2\DSC_1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359267" cy="4896998"/>
          </a:xfrm>
          <a:prstGeom prst="rect">
            <a:avLst/>
          </a:prstGeom>
          <a:noFill/>
          <a:effectLst/>
        </p:spPr>
      </p:pic>
      <p:sp>
        <p:nvSpPr>
          <p:cNvPr id="3" name="Прямоугольник 2"/>
          <p:cNvSpPr/>
          <p:nvPr/>
        </p:nvSpPr>
        <p:spPr>
          <a:xfrm>
            <a:off x="2771800" y="548680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a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6192688" cy="639472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Приоритетами обновления содержания дополнительной общеобразовательной </a:t>
            </a:r>
            <a:r>
              <a:rPr lang="ru-RU" sz="2000" b="1" dirty="0" err="1" smtClean="0"/>
              <a:t>общеразвивающей</a:t>
            </a:r>
            <a:r>
              <a:rPr lang="ru-RU" sz="2000" b="1" dirty="0" smtClean="0"/>
              <a:t> программы. «Природное наследие Земли Воронежской» в том, что   в рамках ее реализации создаются условия для вовлечения детей в учебно-исследовательскую, научную, проектную работу. А также в деятельность, связанную с наблюдением, описанием, моделированием и конструированием различных явлений окружающего мира, обеспечения междисциплинарного подхода в части интеграции с различными областями знаний наук о Земле - геоморфологией, геологией, метеорологией, гидрологией, почвоведением, природопользованием и законодательством, </a:t>
            </a:r>
            <a:r>
              <a:rPr lang="ru-RU" sz="2000" b="1" dirty="0" err="1" smtClean="0"/>
              <a:t>гео</a:t>
            </a:r>
            <a:r>
              <a:rPr lang="ru-RU" sz="2000" b="1" dirty="0" smtClean="0"/>
              <a:t>- и </a:t>
            </a:r>
            <a:r>
              <a:rPr lang="ru-RU" sz="2000" b="1" dirty="0" err="1" smtClean="0"/>
              <a:t>био</a:t>
            </a:r>
            <a:r>
              <a:rPr lang="ru-RU" sz="2000" b="1" dirty="0" smtClean="0"/>
              <a:t>- информатикой, геоэкологией. Создаются условия для содействия формированию у обучающихся навыков, связанных с безопасным пребыванием в условиях природной и городской среды при проведении исследовательских и практических работ, экскурсий.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3" name="Рисунок 2" descr="D:\Жёсткий диск Центра\2012-2013 уч.г\фотографии\фото владимировой 9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32656"/>
            <a:ext cx="26642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Жёсткий диск Центра\2012-2013 уч.г\фотографии\фото владимировой 9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20888"/>
            <a:ext cx="2664296" cy="191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Жёсткий диск Центра\2012-2013 уч.г\фотографии\фото владимировой 1002.jpg"/>
          <p:cNvPicPr/>
          <p:nvPr/>
        </p:nvPicPr>
        <p:blipFill>
          <a:blip r:embed="rId4" cstate="print"/>
          <a:srcRect t="26884" r="25336" b="-1018"/>
          <a:stretch>
            <a:fillRect/>
          </a:stretch>
        </p:blipFill>
        <p:spPr bwMode="auto">
          <a:xfrm>
            <a:off x="6228184" y="4437112"/>
            <a:ext cx="27363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824536" cy="6250706"/>
          </a:xfrm>
        </p:spPr>
        <p:txBody>
          <a:bodyPr>
            <a:noAutofit/>
          </a:bodyPr>
          <a:lstStyle/>
          <a:p>
            <a:pPr algn="just"/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87531"/>
            <a:ext cx="7128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80728"/>
            <a:ext cx="6228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6"/>
            <a:ext cx="374441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НОВИЗНА ПРОГРАММЫ  в том, что в соответствии с «Концепцией развития дополнительного образования детей до 2030 года», в содержании программы  усилена воспитательная составляющая и предусмотрена организация  воспитательного процесса на основе </a:t>
            </a:r>
            <a:r>
              <a:rPr lang="ru-RU" sz="2000" b="1" dirty="0" err="1" smtClean="0"/>
              <a:t>социо</a:t>
            </a:r>
            <a:r>
              <a:rPr lang="ru-RU" sz="2000" b="1" dirty="0" smtClean="0"/>
              <a:t> культурных, духовно-нравственных ценностей российского общества и государства для формирования у детей и молодежи общероссийской гражданской идентичности, патриотизма и гражданской ответственности</a:t>
            </a:r>
            <a:endParaRPr lang="ru-RU" sz="2000" b="1" dirty="0"/>
          </a:p>
        </p:txBody>
      </p:sp>
      <p:pic>
        <p:nvPicPr>
          <p:cNvPr id="9" name="Рисунок 8" descr="D:\Жесткий диск Центра 4\встреча с преподавателями вуза Владимирова С.И\DSC014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548680"/>
            <a:ext cx="482453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Жесткий диск Центра 4\встреча с преподавателями вуза Владимирова С.И\DSC014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73016"/>
            <a:ext cx="4896544" cy="295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6296" y="2348880"/>
            <a:ext cx="1450504" cy="1224136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ПЕДАГОГИЧЕСКАЯ ЦЕЛЕСООБРАЗНОСТЬ Программы заключается в реализации целостного, непрерывного </a:t>
            </a:r>
            <a:r>
              <a:rPr lang="ru-RU" sz="2000" b="1" dirty="0" err="1" smtClean="0"/>
              <a:t>геоэкологического</a:t>
            </a:r>
            <a:r>
              <a:rPr lang="ru-RU" sz="2000" b="1" dirty="0" smtClean="0"/>
              <a:t> образования основанного на научном и практическом подходе изучения природы региона, создание условий для развития социально востребованной, экологически грамотной и активной личности. </a:t>
            </a:r>
            <a:endParaRPr lang="ru-RU" sz="2000" dirty="0"/>
          </a:p>
        </p:txBody>
      </p:sp>
      <p:pic>
        <p:nvPicPr>
          <p:cNvPr id="4" name="Рисунок 3" descr="E:\Портфолио ВАРВАРИНО\фото гидроботаника\IMG_20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5006" y="2145354"/>
            <a:ext cx="2664298" cy="206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Светлана\Desktop\Стенды в Центре П\Для Алексея Печать\IMG_20220723_1204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5" y="1844824"/>
            <a:ext cx="20162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cмартфон\Смартфон Август 2020\Camera\IMG_20200719_1216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844825"/>
            <a:ext cx="20882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Фотографии с мероприятий\2012-2013 уч.г\Фото\Мытищи 2010\CIMG04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653136"/>
            <a:ext cx="2557517" cy="1918138"/>
          </a:xfrm>
          <a:prstGeom prst="rect">
            <a:avLst/>
          </a:prstGeom>
          <a:noFill/>
        </p:spPr>
      </p:pic>
      <p:pic>
        <p:nvPicPr>
          <p:cNvPr id="8" name="Рисунок 7" descr="D:\Жёсткий диск Центра\2012-2013 уч.г\фотографии\фото владимировой 10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581128"/>
            <a:ext cx="2736304" cy="200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Фотографии с мероприятий\2015-2016\ЛАГЕРЯ\Трудовой лагерь\20.06.16\DSC078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509120"/>
            <a:ext cx="2886345" cy="212278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2" descr="D:\cмартфон\Смартфон сентябрь 2019\Camera\IMG_20190722_1031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1844824"/>
            <a:ext cx="2011063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6322714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ЦЕЛЬ ПРОГРАММЫ - углубленное изучение региональной геоэкологии и профессиональная ориентация.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ЗАДАЧИ ПРОГРАММЫ: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b="1" dirty="0" smtClean="0"/>
              <a:t>- воспитать чувство патриотизма и гражданской ответственности за природное наследие своей Родины, её историю и культуру;</a:t>
            </a:r>
            <a:br>
              <a:rPr lang="ru-RU" sz="2200" b="1" dirty="0" smtClean="0"/>
            </a:br>
            <a:r>
              <a:rPr lang="ru-RU" sz="2200" b="1" dirty="0" smtClean="0"/>
              <a:t>- формировать культуры здорового и безопасного образа жизни, ответственности за собственное здоровье и окружающих.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b="1" dirty="0" smtClean="0">
                <a:latin typeface="+mn-lt"/>
              </a:rPr>
              <a:t>- развивать мотивацию к исследовательской, опытной и проектной деятельности на научной основе, потребность в интеллектуальном саморазвитии и самореализации;</a:t>
            </a:r>
            <a:br>
              <a:rPr lang="ru-RU" sz="2200" b="1" dirty="0" smtClean="0">
                <a:latin typeface="+mn-lt"/>
              </a:rPr>
            </a:br>
            <a:r>
              <a:rPr lang="ru-RU" sz="2200" b="1" dirty="0" smtClean="0">
                <a:latin typeface="+mn-lt"/>
              </a:rPr>
              <a:t>- обучить навыкам работы с различными источниками информации, анализировать, структурировать, создавать базу данных по основным разделам курса, с использованием методов фиксации теоретического и практического программного материала и</a:t>
            </a:r>
            <a:r>
              <a:rPr lang="en-US" sz="2200" b="1" dirty="0" smtClean="0">
                <a:latin typeface="+mn-lt"/>
              </a:rPr>
              <a:t>IT</a:t>
            </a:r>
            <a:r>
              <a:rPr lang="ru-RU" sz="2200" b="1" dirty="0" smtClean="0">
                <a:latin typeface="+mn-lt"/>
              </a:rPr>
              <a:t>технологий;</a:t>
            </a:r>
            <a:br>
              <a:rPr lang="ru-RU" sz="2200" b="1" dirty="0" smtClean="0">
                <a:latin typeface="+mn-lt"/>
              </a:rPr>
            </a:br>
            <a:r>
              <a:rPr lang="ru-RU" sz="2200" b="1" dirty="0" smtClean="0">
                <a:latin typeface="+mn-lt"/>
              </a:rPr>
              <a:t>- освоить технологии исследовательской деятельности с использованием современного оборудования и научно обоснованных приемов ведения наблюдений, сбора материала:</a:t>
            </a:r>
            <a:br>
              <a:rPr lang="ru-RU" sz="2200" b="1" dirty="0" smtClean="0">
                <a:latin typeface="+mn-lt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+mn-lt"/>
                <a:cs typeface="Times New Roman" pitchFamily="18" charset="0"/>
              </a:rPr>
              <a:t>ОСНОВНЫЕ ПРИНЦИПЫ ОБУЧЕНИЯ</a:t>
            </a:r>
            <a:endParaRPr lang="ru-RU" sz="2400" dirty="0">
              <a:latin typeface="+mn-lt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87531"/>
            <a:ext cx="7128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8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err="1" smtClean="0">
                <a:cs typeface="Times New Roman" pitchFamily="18" charset="0"/>
              </a:rPr>
              <a:t>Компетентностный</a:t>
            </a:r>
            <a:r>
              <a:rPr lang="ru-RU" sz="2000" b="1" dirty="0" smtClean="0">
                <a:cs typeface="Times New Roman" pitchFamily="18" charset="0"/>
              </a:rPr>
              <a:t> подход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Вариативность сроков </a:t>
            </a:r>
          </a:p>
          <a:p>
            <a:r>
              <a:rPr lang="ru-RU" sz="2000" b="1" dirty="0" smtClean="0">
                <a:cs typeface="Times New Roman" pitchFamily="18" charset="0"/>
              </a:rPr>
              <a:t>обучения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Модульность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Индивидуализация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Научный подход</a:t>
            </a: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Высокая степень самостоятельности ребёнка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cs typeface="Times New Roman" pitchFamily="18" charset="0"/>
              </a:rPr>
              <a:t>Интеграция (ООПТ, научные центры, </a:t>
            </a:r>
          </a:p>
          <a:p>
            <a:r>
              <a:rPr lang="ru-RU" sz="2000" b="1" dirty="0" smtClean="0">
                <a:cs typeface="Times New Roman" pitchFamily="18" charset="0"/>
              </a:rPr>
              <a:t>лаборатории, вузы )</a:t>
            </a:r>
          </a:p>
          <a:p>
            <a:r>
              <a:rPr lang="ru-RU" sz="2000" b="1" dirty="0" smtClean="0">
                <a:cs typeface="Times New Roman" pitchFamily="18" charset="0"/>
              </a:rPr>
              <a:t>,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лана\Desktop\Центру 10 лет\Умные дети\IMG_20180722_171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05045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4942" y="428604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СТРУКТУРА ПАРТНЕРСКОГО ВЗАИМОДЕЙСТВИЯ В РАМКАХ РЕАЛИЗАЦИИ ПРОГРАММЫ</a:t>
            </a:r>
            <a:endParaRPr lang="ru-RU" sz="2400" b="1" dirty="0">
              <a:latin typeface="+mj-lt"/>
            </a:endParaRPr>
          </a:p>
        </p:txBody>
      </p:sp>
      <p:pic>
        <p:nvPicPr>
          <p:cNvPr id="3" name="Picture 8" descr="человечки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 l="65497" t="4028" r="3420" b="67773"/>
          <a:stretch>
            <a:fillRect/>
          </a:stretch>
        </p:blipFill>
        <p:spPr bwMode="auto">
          <a:xfrm>
            <a:off x="0" y="0"/>
            <a:ext cx="2195736" cy="1646802"/>
          </a:xfrm>
          <a:prstGeom prst="rect">
            <a:avLst/>
          </a:prstGeom>
          <a:noFill/>
        </p:spPr>
      </p:pic>
      <p:graphicFrame>
        <p:nvGraphicFramePr>
          <p:cNvPr id="10" name="Схема 9"/>
          <p:cNvGraphicFramePr/>
          <p:nvPr/>
        </p:nvGraphicFramePr>
        <p:xfrm>
          <a:off x="357158" y="1412776"/>
          <a:ext cx="8572560" cy="5088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1766</Words>
  <Application>Microsoft Office PowerPoint</Application>
  <PresentationFormat>Экран (4:3)</PresentationFormat>
  <Paragraphs>259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  Дополнительная общеобразовательная общеразвивающая программа естественнонаучной направленности «Природное наследие Земли Воронежской»  и её методическое сопровождение </vt:lpstr>
      <vt:lpstr>ОСНОВНЫЕ ХАРАКТЕРИСТИКИ ПРОГРАММЫ</vt:lpstr>
      <vt:lpstr>  Программа, согласно «Концепция развития дополнительного образования детей до 2030 года»,  направлена на решение ПРОБЛЕМЫ обособленности дополнительного образования детей от общего и профессионального образования, низкий уровень вовлеченности профессиональных образовательных организаций и образовательных организаций высшего образования в реализацию дополнительных общеобразовательных программ;    Программа актуальна для родителей, так как  соответствует выявленному запросу родителей на программы естественнонаучной направленности и разностороннее развитие ребёнка. </vt:lpstr>
      <vt:lpstr>Приоритетами обновления содержания дополнительной общеобразовательной общеразвивающей программы. «Природное наследие Земли Воронежской» в том, что   в рамках ее реализации создаются условия для вовлечения детей в учебно-исследовательскую, научную, проектную работу. А также в деятельность, связанную с наблюдением, описанием, моделированием и конструированием различных явлений окружающего мира, обеспечения междисциплинарного подхода в части интеграции с различными областями знаний наук о Земле - геоморфологией, геологией, метеорологией, гидрологией, почвоведением, природопользованием и законодательством, гео- и био- информатикой, геоэкологией. Создаются условия для содействия формированию у обучающихся навыков, связанных с безопасным пребыванием в условиях природной и городской среды при проведении исследовательских и практических работ, экскурсий. </vt:lpstr>
      <vt:lpstr>Слайд 5</vt:lpstr>
      <vt:lpstr>Слайд 6</vt:lpstr>
      <vt:lpstr>   ЦЕЛЬ ПРОГРАММЫ - углубленное изучение региональной геоэкологии и профессиональная ориентация.  ЗАДАЧИ ПРОГРАММЫ:  - воспитать чувство патриотизма и гражданской ответственности за природное наследие своей Родины, её историю и культуру; - формировать культуры здорового и безопасного образа жизни, ответственности за собственное здоровье и окружающих. - развивать мотивацию к исследовательской, опытной и проектной деятельности на научной основе, потребность в интеллектуальном саморазвитии и самореализации; - обучить навыкам работы с различными источниками информации, анализировать, структурировать, создавать базу данных по основным разделам курса, с использованием методов фиксации теоретического и практического программного материала иITтехнологий; - освоить технологии исследовательской деятельности с использованием современного оборудования и научно обоснованных приемов ведения наблюдений, сбора материала:    </vt:lpstr>
      <vt:lpstr>ОСНОВНЫЕ ПРИНЦИПЫ ОБУЧЕНИЯ</vt:lpstr>
      <vt:lpstr>Слайд 9</vt:lpstr>
      <vt:lpstr>Слайд 10</vt:lpstr>
      <vt:lpstr>Слайд 11</vt:lpstr>
      <vt:lpstr>Слайд 12</vt:lpstr>
      <vt:lpstr>ФОРМЫ И МЕТОДЫ ОБУЧЕНИЯ</vt:lpstr>
      <vt:lpstr>Слайд 14</vt:lpstr>
      <vt:lpstr>ОБРАЗОВАТЕЛЬНЫЕ ПЛОЩАДКИ</vt:lpstr>
      <vt:lpstr>Слайд 16</vt:lpstr>
      <vt:lpstr>Слайд 17</vt:lpstr>
      <vt:lpstr>Слайд 18</vt:lpstr>
      <vt:lpstr>РЕЗУЛЬТАТИВНОСТЬ ОБУЧЕНИЯ ПО ПРОГРАММЕ</vt:lpstr>
      <vt:lpstr>Слайд 20</vt:lpstr>
      <vt:lpstr>Слайд 21</vt:lpstr>
      <vt:lpstr>Они выбрали будущую профессию , обучаясь по программе «Природное наследие Земли Воронежской» и индивидуальной программе наставничества - ветеринара, гидролога, ландшафтного дизайнера</vt:lpstr>
      <vt:lpstr>Слайд 23</vt:lpstr>
      <vt:lpstr>Количество публикаций детей и педагога</vt:lpstr>
      <vt:lpstr>Слайд 25</vt:lpstr>
      <vt:lpstr>Технология выявления признаков одаренности ребенка   в естественнонаучной направленности и разработка индивидуального образовательного маршрута </vt:lpstr>
      <vt:lpstr>Основная задача дополнительного образования - создание условий для  самореализации и профессиональной ориентации   подрастающего поколения</vt:lpstr>
      <vt:lpstr>Технология Индивидуального образовательного маршрута  является персонифицированной формой работы с детьми  имеющими повышенный  спрос на дополнительное образование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«Научно-исследовательская деятельность, как технология выявления «одаренности» ребенка  в естественнонаучной направленности.  Создание банка «Одаренных детей» </dc:title>
  <dc:creator>Имя</dc:creator>
  <cp:lastModifiedBy>Светлана</cp:lastModifiedBy>
  <cp:revision>162</cp:revision>
  <dcterms:created xsi:type="dcterms:W3CDTF">2016-10-11T11:26:44Z</dcterms:created>
  <dcterms:modified xsi:type="dcterms:W3CDTF">2023-05-18T05:00:54Z</dcterms:modified>
</cp:coreProperties>
</file>