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3" r:id="rId2"/>
    <p:sldId id="258" r:id="rId3"/>
    <p:sldId id="257" r:id="rId4"/>
    <p:sldId id="260" r:id="rId5"/>
    <p:sldId id="261" r:id="rId6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730" y="6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0496AE-EAB0-401A-8CD9-B22539E1C8DD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9849F2-CC31-4F65-895B-149CB2730D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5833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12" Type="http://schemas.openxmlformats.org/officeDocument/2006/relationships/image" Target="../media/image12.jpeg"/><Relationship Id="rId17" Type="http://schemas.openxmlformats.org/officeDocument/2006/relationships/image" Target="../media/image16.png"/><Relationship Id="rId2" Type="http://schemas.openxmlformats.org/officeDocument/2006/relationships/image" Target="../media/image3.jpe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5" Type="http://schemas.microsoft.com/office/2007/relationships/hdphoto" Target="../media/hdphoto2.wdp"/><Relationship Id="rId10" Type="http://schemas.openxmlformats.org/officeDocument/2006/relationships/image" Target="../media/image10.jpeg"/><Relationship Id="rId4" Type="http://schemas.openxmlformats.org/officeDocument/2006/relationships/image" Target="../media/image4.gif"/><Relationship Id="rId9" Type="http://schemas.openxmlformats.org/officeDocument/2006/relationships/image" Target="../media/image9.jpeg"/><Relationship Id="rId1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3" Type="http://schemas.microsoft.com/office/2007/relationships/hdphoto" Target="../media/hdphoto1.wdp"/><Relationship Id="rId7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microsoft.com/office/2007/relationships/hdphoto" Target="../media/hdphoto3.wdp"/><Relationship Id="rId10" Type="http://schemas.microsoft.com/office/2007/relationships/hdphoto" Target="../media/hdphoto4.wdp"/><Relationship Id="rId4" Type="http://schemas.openxmlformats.org/officeDocument/2006/relationships/image" Target="../media/image17.jpeg"/><Relationship Id="rId9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6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7000">
              <a:srgbClr val="E6E6E6"/>
            </a:gs>
            <a:gs pos="32001">
              <a:srgbClr val="7D8496">
                <a:alpha val="76000"/>
              </a:srgbClr>
            </a:gs>
            <a:gs pos="45000">
              <a:srgbClr val="E6E6E6"/>
            </a:gs>
            <a:gs pos="85001">
              <a:srgbClr val="7D8496">
                <a:alpha val="76000"/>
              </a:srgbClr>
            </a:gs>
            <a:gs pos="100000">
              <a:srgbClr val="E6E6E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Арктур 2025\картинки\okylobbygorqbs8d154by7m8883189n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339" y="1264740"/>
            <a:ext cx="6565354" cy="37454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:\Арктур 2025\лого домик8898++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1438" y="141694"/>
            <a:ext cx="1224136" cy="84588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619672" y="123478"/>
            <a:ext cx="6192688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1" dirty="0" smtClean="0">
                <a:ln w="900" cmpd="sng">
                  <a:noFill/>
                  <a:prstDash val="solid"/>
                </a:ln>
                <a:solidFill>
                  <a:srgbClr val="002060"/>
                </a:solidFill>
                <a:latin typeface="Georgia" pitchFamily="18" charset="0"/>
                <a:ea typeface="DotumChe" pitchFamily="49" charset="-127"/>
                <a:cs typeface="Consolas" pitchFamily="49" charset="0"/>
              </a:rPr>
              <a:t>Дополнительная </a:t>
            </a:r>
          </a:p>
          <a:p>
            <a:pPr algn="ctr"/>
            <a:r>
              <a:rPr lang="ru-RU" sz="1600" b="1" dirty="0" smtClean="0">
                <a:ln w="900" cmpd="sng">
                  <a:noFill/>
                  <a:prstDash val="solid"/>
                </a:ln>
                <a:solidFill>
                  <a:srgbClr val="002060"/>
                </a:solidFill>
                <a:latin typeface="Georgia" pitchFamily="18" charset="0"/>
                <a:ea typeface="DotumChe" pitchFamily="49" charset="-127"/>
                <a:cs typeface="Consolas" pitchFamily="49" charset="0"/>
              </a:rPr>
              <a:t>общеобразовательная общеразвивающая программа </a:t>
            </a:r>
          </a:p>
          <a:p>
            <a:pPr algn="ctr"/>
            <a:r>
              <a:rPr lang="ru-RU" sz="1600" b="1" dirty="0" smtClean="0">
                <a:ln w="900" cmpd="sng">
                  <a:noFill/>
                  <a:prstDash val="solid"/>
                </a:ln>
                <a:solidFill>
                  <a:srgbClr val="002060"/>
                </a:solidFill>
                <a:latin typeface="Georgia" pitchFamily="18" charset="0"/>
                <a:ea typeface="DotumChe" pitchFamily="49" charset="-127"/>
                <a:cs typeface="Consolas" pitchFamily="49" charset="0"/>
              </a:rPr>
              <a:t>технической направленности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75656" y="712316"/>
            <a:ext cx="64807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«</a:t>
            </a:r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Робототехника</a:t>
            </a:r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»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35896" y="4856261"/>
            <a:ext cx="2304256" cy="30777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b="1" dirty="0" smtClean="0">
                <a:ln w="900" cmpd="sng">
                  <a:noFill/>
                  <a:prstDash val="solid"/>
                </a:ln>
                <a:solidFill>
                  <a:srgbClr val="002060"/>
                </a:solidFill>
                <a:latin typeface="Georgia" pitchFamily="18" charset="0"/>
                <a:ea typeface="DotumChe" pitchFamily="49" charset="-127"/>
                <a:cs typeface="Consolas" pitchFamily="49" charset="0"/>
              </a:rPr>
              <a:t>Уфа, Пенза, 2025</a:t>
            </a:r>
          </a:p>
        </p:txBody>
      </p:sp>
    </p:spTree>
    <p:extLst>
      <p:ext uri="{BB962C8B-B14F-4D97-AF65-F5344CB8AC3E}">
        <p14:creationId xmlns:p14="http://schemas.microsoft.com/office/powerpoint/2010/main" val="38164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Picture background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202"/>
          <a:stretch/>
        </p:blipFill>
        <p:spPr bwMode="auto">
          <a:xfrm>
            <a:off x="-2308" y="1"/>
            <a:ext cx="9146307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:\Арктур 2025\algebra_space.gif"/>
          <p:cNvPicPr>
            <a:picLocks noChangeAspect="1" noChangeArrowheads="1" noCrop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-37829" y="-20538"/>
            <a:ext cx="9218342" cy="518457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2771800" y="3714586"/>
            <a:ext cx="2952328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  <a:latin typeface="Franklin Gothic Heavy" panose="020B0903020102020204" pitchFamily="34" charset="0"/>
              </a:rPr>
              <a:t>Основы робототехники 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chemeClr val="bg1">
                    <a:alpha val="43000"/>
                  </a:schemeClr>
                </a:outerShdw>
              </a:effectLst>
              <a:latin typeface="Franklin Gothic Heavy" panose="020B09030201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99792" y="2706474"/>
            <a:ext cx="2952000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chemeClr val="bg1">
                      <a:alpha val="65000"/>
                    </a:schemeClr>
                  </a:outerShdw>
                </a:effectLst>
                <a:latin typeface="Franklin Gothic Heavy" panose="020B0903020102020204" pitchFamily="34" charset="0"/>
              </a:rPr>
              <a:t>Конструирование 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chemeClr val="bg1">
                    <a:alpha val="65000"/>
                  </a:schemeClr>
                </a:outerShdw>
              </a:effectLst>
              <a:latin typeface="Franklin Gothic Heavy" panose="020B09030201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6024" y="51470"/>
            <a:ext cx="889248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6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>
                      <a:alpha val="81000"/>
                    </a:schemeClr>
                  </a:outerShdw>
                </a:effectLst>
                <a:latin typeface="Franklin Gothic Heavy" panose="020B0903020102020204" pitchFamily="34" charset="0"/>
              </a:rPr>
              <a:t>Почему программа «Робототехника» важна для вас!</a:t>
            </a:r>
            <a:endParaRPr lang="ru-RU" sz="2600" b="1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>
                    <a:alpha val="81000"/>
                  </a:schemeClr>
                </a:outerShdw>
              </a:effectLst>
              <a:latin typeface="Franklin Gothic Heavy" panose="020B0903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9792" y="1707654"/>
            <a:ext cx="2952000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chemeClr val="bg1">
                      <a:alpha val="62000"/>
                    </a:schemeClr>
                  </a:outerShdw>
                </a:effectLst>
                <a:latin typeface="Franklin Gothic Heavy" panose="020B0903020102020204" pitchFamily="34" charset="0"/>
              </a:rPr>
              <a:t>Программирование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chemeClr val="bg1">
                    <a:alpha val="62000"/>
                  </a:schemeClr>
                </a:outerShdw>
              </a:effectLst>
              <a:latin typeface="Franklin Gothic Heavy" panose="020B0903020102020204" pitchFamily="34" charset="0"/>
            </a:endParaRPr>
          </a:p>
        </p:txBody>
      </p:sp>
      <p:pic>
        <p:nvPicPr>
          <p:cNvPr id="9" name="Picture 4" descr="H:\Арктур 2025\картинки\лего детали.jpg"/>
          <p:cNvPicPr>
            <a:picLocks noChangeAspect="1" noChangeArrowheads="1"/>
          </p:cNvPicPr>
          <p:nvPr/>
        </p:nvPicPr>
        <p:blipFill>
          <a:blip r:embed="rId5" cstate="print"/>
          <a:srcRect l="7016" r="6176"/>
          <a:stretch>
            <a:fillRect/>
          </a:stretch>
        </p:blipFill>
        <p:spPr bwMode="auto">
          <a:xfrm>
            <a:off x="5652120" y="1491630"/>
            <a:ext cx="3563888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6" descr="H:\Арктур 2025\картинки\IMG_20250505_123359 (1).jpg"/>
          <p:cNvPicPr>
            <a:picLocks noChangeAspect="1" noChangeArrowheads="1"/>
          </p:cNvPicPr>
          <p:nvPr/>
        </p:nvPicPr>
        <p:blipFill>
          <a:blip r:embed="rId6" cstate="print"/>
          <a:srcRect l="4847"/>
          <a:stretch>
            <a:fillRect/>
          </a:stretch>
        </p:blipFill>
        <p:spPr bwMode="auto">
          <a:xfrm>
            <a:off x="5760640" y="483518"/>
            <a:ext cx="3419872" cy="27061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5" descr="H:\Арктур 2025\картинки\робот валли.png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5832648" y="2642270"/>
            <a:ext cx="3347864" cy="2521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0" name="Picture 6" descr="D:\КОНКУРСЫ, КОНФЕРЕНЦИИ, СЕМИНРЫ И ДР\АРКТУР\2025\УФА финал\презентация защита\EtgHRlwSTmcWg_FgU0F9dvnssre9qVPGdqyjFCLXhv5EXGmMtKV6y8ncMILPc_SG4c_63vioMINTjoVsSQfWO6BZ.jpg"/>
          <p:cNvPicPr>
            <a:picLocks noChangeAspect="1" noChangeArrowheads="1"/>
          </p:cNvPicPr>
          <p:nvPr/>
        </p:nvPicPr>
        <p:blipFill>
          <a:blip r:embed="rId8" cstate="print">
            <a:lum bright="10000" contrast="20000"/>
          </a:blip>
          <a:srcRect l="7973" r="13627" b="15265"/>
          <a:stretch>
            <a:fillRect/>
          </a:stretch>
        </p:blipFill>
        <p:spPr bwMode="auto">
          <a:xfrm>
            <a:off x="5781437" y="1707654"/>
            <a:ext cx="3451883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3" name="Picture 9" descr="H:\Арктур 2025\фото\pQVBI8lqS6Z8FE3G5yV9aHvwO_5qK_VVf-gxTyJfCH_1pf7CthIjPlm5K5HKRXf6fl8C4hP1PryAnkOjlSb1R1DT.jpg"/>
          <p:cNvPicPr>
            <a:picLocks noChangeAspect="1" noChangeArrowheads="1"/>
          </p:cNvPicPr>
          <p:nvPr/>
        </p:nvPicPr>
        <p:blipFill rotWithShape="1">
          <a:blip r:embed="rId9" cstate="print">
            <a:lum bright="10000" contrast="10000"/>
          </a:blip>
          <a:srcRect l="18301" r="4346"/>
          <a:stretch/>
        </p:blipFill>
        <p:spPr bwMode="auto">
          <a:xfrm>
            <a:off x="3650764" y="616714"/>
            <a:ext cx="4434840" cy="42999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2" name="Picture 8" descr="H:\Арктур 2025\фото\Kfh_c4BHfE4eSmJZPOVafnuTSaPKxi5JcCqkUFvSvlWcrNRWgJb8fhckjpHYGFHTAe6g7xSjlB-LLTFAUlskdNGr.jpg"/>
          <p:cNvPicPr>
            <a:picLocks noChangeAspect="1" noChangeArrowheads="1"/>
          </p:cNvPicPr>
          <p:nvPr/>
        </p:nvPicPr>
        <p:blipFill>
          <a:blip r:embed="rId10" cstate="print">
            <a:lum bright="10000" contrast="10000"/>
          </a:blip>
          <a:srcRect l="24564" t="2901" r="20850" b="24583"/>
          <a:stretch>
            <a:fillRect/>
          </a:stretch>
        </p:blipFill>
        <p:spPr bwMode="auto">
          <a:xfrm>
            <a:off x="3650764" y="555526"/>
            <a:ext cx="4536504" cy="4536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8" name="Picture 14" descr="H:\Арктур 2025\Sq45lZc_UotG0HMeB5Z1iCinRUEZYZ_RTZql6pY5CXxyBsqaDZWoUcwxGostirs4BB1lU8gXgajT-luylxBkY1oA.jpg"/>
          <p:cNvPicPr>
            <a:picLocks noChangeAspect="1" noChangeArrowheads="1"/>
          </p:cNvPicPr>
          <p:nvPr/>
        </p:nvPicPr>
        <p:blipFill>
          <a:blip r:embed="rId11" cstate="print">
            <a:lum bright="10000" contrast="10000"/>
          </a:blip>
          <a:srcRect l="3894" t="7292" b="4167"/>
          <a:stretch>
            <a:fillRect/>
          </a:stretch>
        </p:blipFill>
        <p:spPr bwMode="auto">
          <a:xfrm>
            <a:off x="2555776" y="663538"/>
            <a:ext cx="3588862" cy="4392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9" name="Picture 15" descr="H:\Арктур 2025\FpYpOw38HIKCGdOqri3vGdST60AgwNg0kLx585oDAKdhrOqQsb_fYgOWxUjkwe5G-iwkx-x6IZfTW_N1PdeVvhnp.jpg"/>
          <p:cNvPicPr>
            <a:picLocks noChangeAspect="1" noChangeArrowheads="1"/>
          </p:cNvPicPr>
          <p:nvPr/>
        </p:nvPicPr>
        <p:blipFill>
          <a:blip r:embed="rId12" cstate="print">
            <a:lum bright="20000" contrast="30000"/>
          </a:blip>
          <a:srcRect l="15933" t="28155" r="55023" b="24720"/>
          <a:stretch>
            <a:fillRect/>
          </a:stretch>
        </p:blipFill>
        <p:spPr bwMode="auto">
          <a:xfrm>
            <a:off x="5652120" y="622696"/>
            <a:ext cx="3600400" cy="43973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4" name="Picture 10" descr="D:\КОНКУРСЫ, КОНФЕРЕНЦИИ, СЕМИНРЫ И ДР\АРКТУР\2025\УФА финал\презентация защита\8ZaTWaztmirrGRNNXgELn4gnK7qxVxxPwc8RW3Pn3TvsQFq7kpD8CPsZh3yHTWm7gCkHInAWY2IoQbFLwQCDZnd_.jpg"/>
          <p:cNvPicPr>
            <a:picLocks noChangeAspect="1" noChangeArrowheads="1"/>
          </p:cNvPicPr>
          <p:nvPr/>
        </p:nvPicPr>
        <p:blipFill>
          <a:blip r:embed="rId13" cstate="print">
            <a:lum bright="10000" contrast="10000"/>
          </a:blip>
          <a:srcRect l="10406" t="12754" r="6189" b="17098"/>
          <a:stretch>
            <a:fillRect/>
          </a:stretch>
        </p:blipFill>
        <p:spPr bwMode="auto">
          <a:xfrm>
            <a:off x="2427525" y="627154"/>
            <a:ext cx="6824995" cy="43208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D:\КОНКУРСЫ, КОНФЕРЕНЦИИ, СЕМИНРЫ И ДР\АРКТУР\2025\УФА финал\презентация защита\графика ребенок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-486097" y="1309539"/>
            <a:ext cx="3833961" cy="38339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10" descr="H:\Арктур 2025\картинки\fa4d2e34729ac374abd3d6a8fd718149.png"/>
          <p:cNvPicPr>
            <a:picLocks noChangeAspect="1" noChangeArrowheads="1"/>
          </p:cNvPicPr>
          <p:nvPr/>
        </p:nvPicPr>
        <p:blipFill>
          <a:blip r:embed="rId16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445579" y="2855185"/>
            <a:ext cx="6888827" cy="2283718"/>
          </a:xfrm>
          <a:prstGeom prst="rect">
            <a:avLst/>
          </a:prstGeom>
          <a:noFill/>
        </p:spPr>
      </p:pic>
      <p:sp>
        <p:nvSpPr>
          <p:cNvPr id="34" name="TextBox 33"/>
          <p:cNvSpPr txBox="1"/>
          <p:nvPr/>
        </p:nvSpPr>
        <p:spPr>
          <a:xfrm>
            <a:off x="3347864" y="4731990"/>
            <a:ext cx="5544616" cy="369332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chemeClr val="bg1">
                      <a:alpha val="64000"/>
                    </a:schemeClr>
                  </a:outerShdw>
                </a:effectLst>
                <a:latin typeface="Franklin Gothic Medium" pitchFamily="34" charset="0"/>
              </a:rPr>
              <a:t>Соревнования городского и регионального уровней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419872" y="3435846"/>
            <a:ext cx="2583904" cy="369332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chemeClr val="bg1">
                      <a:alpha val="65000"/>
                    </a:schemeClr>
                  </a:outerShdw>
                </a:effectLst>
                <a:latin typeface="Franklin Gothic Medium" pitchFamily="34" charset="0"/>
              </a:rPr>
              <a:t>более 25 участников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876256" y="2283718"/>
            <a:ext cx="1927448" cy="369332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chemeClr val="bg1">
                      <a:alpha val="60000"/>
                    </a:schemeClr>
                  </a:outerShdw>
                </a:effectLst>
                <a:latin typeface="Franklin Gothic Medium" pitchFamily="34" charset="0"/>
              </a:rPr>
              <a:t>9 победителей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chemeClr val="bg1">
                    <a:alpha val="60000"/>
                  </a:schemeClr>
                </a:outerShdw>
              </a:effectLst>
              <a:latin typeface="Franklin Gothic Medium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636016"/>
            <a:ext cx="3493578" cy="1215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912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5" grpId="0" animBg="1"/>
      <p:bldP spid="5" grpId="1" animBg="1"/>
      <p:bldP spid="7" grpId="0"/>
      <p:bldP spid="4" grpId="0" animBg="1"/>
      <p:bldP spid="4" grpId="1" animBg="1"/>
      <p:bldP spid="34" grpId="0" animBg="1"/>
      <p:bldP spid="35" grpId="0" animBg="1"/>
      <p:bldP spid="3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202"/>
          <a:stretch/>
        </p:blipFill>
        <p:spPr bwMode="auto">
          <a:xfrm>
            <a:off x="-2308" y="1"/>
            <a:ext cx="9146307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Picture background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50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3801" b="46857"/>
          <a:stretch/>
        </p:blipFill>
        <p:spPr bwMode="auto">
          <a:xfrm rot="448314">
            <a:off x="682776" y="917065"/>
            <a:ext cx="2884114" cy="23910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Picture background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7030A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1771" r="46699"/>
          <a:stretch/>
        </p:blipFill>
        <p:spPr bwMode="auto">
          <a:xfrm rot="21130775">
            <a:off x="605664" y="2511152"/>
            <a:ext cx="3334873" cy="21747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Picture background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810" r="-1" b="50000"/>
          <a:stretch/>
        </p:blipFill>
        <p:spPr bwMode="auto">
          <a:xfrm rot="21177189">
            <a:off x="2837664" y="878415"/>
            <a:ext cx="3051793" cy="22043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Picture background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214" t="48506" b="1"/>
          <a:stretch/>
        </p:blipFill>
        <p:spPr bwMode="auto">
          <a:xfrm rot="370754">
            <a:off x="3231165" y="2340076"/>
            <a:ext cx="2808290" cy="23203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99592" y="1514277"/>
            <a:ext cx="20882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Heavy" panose="020B0903020102020204" pitchFamily="34" charset="0"/>
              </a:rPr>
              <a:t>Логическое </a:t>
            </a:r>
          </a:p>
          <a:p>
            <a:pPr algn="ctr"/>
            <a:r>
              <a:rPr lang="ru-RU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Heavy" panose="020B0903020102020204" pitchFamily="34" charset="0"/>
              </a:rPr>
              <a:t>мышление</a:t>
            </a:r>
            <a:endParaRPr lang="ru-RU" sz="22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Franklin Gothic Heavy" panose="020B09030201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635896" y="1203598"/>
            <a:ext cx="20882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Heavy" panose="020B0903020102020204" pitchFamily="34" charset="0"/>
              </a:rPr>
              <a:t>Умение работать в команде</a:t>
            </a:r>
            <a:endParaRPr lang="ru-RU" sz="22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Franklin Gothic Heavy" panose="020B09030201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15616" y="3314477"/>
            <a:ext cx="20882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Heavy" panose="020B0903020102020204" pitchFamily="34" charset="0"/>
              </a:rPr>
              <a:t>Проектное </a:t>
            </a:r>
          </a:p>
          <a:p>
            <a:pPr algn="ctr"/>
            <a:r>
              <a:rPr lang="ru-RU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Heavy" panose="020B0903020102020204" pitchFamily="34" charset="0"/>
              </a:rPr>
              <a:t>мышление</a:t>
            </a:r>
            <a:endParaRPr lang="ru-RU" sz="22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Franklin Gothic Heavy" panose="020B09030201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707904" y="3314477"/>
            <a:ext cx="22322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Heavy" panose="020B0903020102020204" pitchFamily="34" charset="0"/>
              </a:rPr>
              <a:t>Критическое </a:t>
            </a:r>
          </a:p>
          <a:p>
            <a:pPr algn="ctr"/>
            <a:r>
              <a:rPr lang="ru-RU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Heavy" panose="020B0903020102020204" pitchFamily="34" charset="0"/>
              </a:rPr>
              <a:t>мышление</a:t>
            </a:r>
            <a:endParaRPr lang="ru-RU" sz="22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Franklin Gothic Heavy" panose="020B09030201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5576" y="103036"/>
            <a:ext cx="806489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Heavy" panose="020B0903020102020204" pitchFamily="34" charset="0"/>
              </a:rPr>
              <a:t>Значение программы «Робототехника» </a:t>
            </a:r>
          </a:p>
          <a:p>
            <a:pPr algn="ctr">
              <a:lnSpc>
                <a:spcPct val="90000"/>
              </a:lnSpc>
            </a:pPr>
            <a:r>
              <a:rPr lang="ru-RU" sz="2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Heavy" panose="020B0903020102020204" pitchFamily="34" charset="0"/>
              </a:rPr>
              <a:t>для развития детей</a:t>
            </a:r>
            <a:endParaRPr lang="ru-RU" sz="26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Franklin Gothic Heavy" panose="020B0903020102020204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2237" y="1282147"/>
            <a:ext cx="3449843" cy="3449843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 rot="17619643">
            <a:off x="1912487" y="2418140"/>
            <a:ext cx="1721561" cy="1785671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209942"/>
              </a:avLst>
            </a:prstTxWarp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chemeClr val="bg1">
                      <a:alpha val="78000"/>
                    </a:schemeClr>
                  </a:outerShdw>
                </a:effectLst>
                <a:latin typeface="Franklin Gothic Heavy" panose="020B0903020102020204" pitchFamily="34" charset="0"/>
              </a:rPr>
              <a:t>Индивидуальный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chemeClr val="bg1">
                      <a:alpha val="78000"/>
                    </a:schemeClr>
                  </a:outerShdw>
                </a:effectLst>
                <a:latin typeface="Franklin Gothic Heavy" panose="020B0903020102020204" pitchFamily="34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chemeClr val="bg1">
                      <a:alpha val="78000"/>
                    </a:schemeClr>
                  </a:outerShdw>
                </a:effectLst>
                <a:latin typeface="Franklin Gothic Heavy" panose="020B0903020102020204" pitchFamily="34" charset="0"/>
              </a:rPr>
              <a:t>проект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chemeClr val="bg1">
                    <a:alpha val="78000"/>
                  </a:schemeClr>
                </a:outerShdw>
              </a:effectLst>
              <a:latin typeface="Franklin Gothic Heavy" panose="020B09030201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 rot="17912985">
            <a:off x="3599720" y="1723006"/>
            <a:ext cx="1472090" cy="1540412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20213654"/>
              </a:avLst>
            </a:prstTxWarp>
            <a:spAutoFit/>
          </a:bodyPr>
          <a:lstStyle/>
          <a:p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chemeClr val="bg1">
                      <a:alpha val="86000"/>
                    </a:schemeClr>
                  </a:outerShdw>
                </a:effectLst>
                <a:latin typeface="Franklin Gothic Heavy" panose="020B0903020102020204" pitchFamily="34" charset="0"/>
              </a:rPr>
              <a:t>п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chemeClr val="bg1">
                      <a:alpha val="86000"/>
                    </a:schemeClr>
                  </a:outerShdw>
                </a:effectLst>
                <a:latin typeface="Franklin Gothic Heavy" panose="020B0903020102020204" pitchFamily="34" charset="0"/>
              </a:rPr>
              <a:t>о требованиям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anose="020B0903020102020204" pitchFamily="34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chemeClr val="bg1">
                      <a:alpha val="90000"/>
                    </a:schemeClr>
                  </a:outerShdw>
                </a:effectLst>
                <a:latin typeface="Franklin Gothic Heavy" panose="020B0903020102020204" pitchFamily="34" charset="0"/>
              </a:rPr>
              <a:t>ФГОС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chemeClr val="bg1">
                    <a:alpha val="90000"/>
                  </a:schemeClr>
                </a:outerShdw>
              </a:effectLst>
              <a:latin typeface="Franklin Gothic Heavy" panose="020B09030201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9616" l="510" r="100000">
                        <a14:foregroundMark x1="4841" y1="95903" x2="4841" y2="95903"/>
                        <a14:foregroundMark x1="50191" y1="29834" x2="50191" y2="29834"/>
                        <a14:backgroundMark x1="5605" y1="8451" x2="5605" y2="8451"/>
                        <a14:backgroundMark x1="99363" y1="51857" x2="99363" y2="51857"/>
                        <a14:backgroundMark x1="90318" y1="38412" x2="90318" y2="38412"/>
                        <a14:backgroundMark x1="90064" y1="36748" x2="90064" y2="36748"/>
                        <a14:backgroundMark x1="88662" y1="36108" x2="88662" y2="36108"/>
                        <a14:backgroundMark x1="91847" y1="49808" x2="91847" y2="49808"/>
                        <a14:backgroundMark x1="33758" y1="896" x2="33758" y2="896"/>
                        <a14:backgroundMark x1="41783" y1="2689" x2="41783" y2="2689"/>
                        <a14:backgroundMark x1="21019" y1="6658" x2="21019" y2="6658"/>
                        <a14:backgroundMark x1="15032" y1="13828" x2="15032" y2="13828"/>
                        <a14:backgroundMark x1="13631" y1="24584" x2="13631" y2="24584"/>
                        <a14:backgroundMark x1="15032" y1="28041" x2="15032" y2="28041"/>
                        <a14:backgroundMark x1="89809" y1="35211" x2="89809" y2="352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7253" y="1728191"/>
            <a:ext cx="3453259" cy="3435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6482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7" grpId="0"/>
      <p:bldP spid="17" grpId="1"/>
      <p:bldP spid="18" grpId="0"/>
      <p:bldP spid="18" grpId="1"/>
      <p:bldP spid="19" grpId="0"/>
      <p:bldP spid="19" grpId="1"/>
      <p:bldP spid="11" grpId="0"/>
      <p:bldP spid="24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Арктур 2025\картинки\производство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9"/>
          <a:stretch/>
        </p:blipFill>
        <p:spPr bwMode="auto">
          <a:xfrm>
            <a:off x="0" y="195487"/>
            <a:ext cx="9131459" cy="4948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20" y="123478"/>
            <a:ext cx="849694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chemeClr val="bg1"/>
                  </a:outerShdw>
                </a:effectLst>
                <a:latin typeface="Franklin Gothic Heavy" panose="020B0903020102020204" pitchFamily="34" charset="0"/>
              </a:rPr>
              <a:t>Почему программа «Робототехника» важна </a:t>
            </a:r>
          </a:p>
          <a:p>
            <a:pPr algn="ctr">
              <a:lnSpc>
                <a:spcPct val="90000"/>
              </a:lnSpc>
            </a:pP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chemeClr val="bg1"/>
                  </a:outerShdw>
                </a:effectLst>
                <a:latin typeface="Franklin Gothic Heavy" panose="020B0903020102020204" pitchFamily="34" charset="0"/>
              </a:rPr>
              <a:t>для сотрудничества с реальным сектором экономики</a:t>
            </a:r>
            <a:endParaRPr lang="ru-RU" sz="2400" dirty="0">
              <a:solidFill>
                <a:srgbClr val="002060"/>
              </a:solidFill>
              <a:effectLst>
                <a:outerShdw blurRad="38100" dist="38100" dir="2700000" algn="tl">
                  <a:schemeClr val="bg1"/>
                </a:outerShdw>
              </a:effectLst>
              <a:latin typeface="Franklin Gothic Heavy" panose="020B09030201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067944" y="987574"/>
            <a:ext cx="4320480" cy="92333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Реализация приоритетных направлений научно-технического развития Пензенской области и России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80012" y="2067694"/>
            <a:ext cx="3096344" cy="646331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Профессиональная ориентация учащихся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698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Picture background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202"/>
          <a:stretch/>
        </p:blipFill>
        <p:spPr bwMode="auto">
          <a:xfrm>
            <a:off x="-36512" y="1"/>
            <a:ext cx="9180512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45432" y="123478"/>
            <a:ext cx="5616624" cy="81253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6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schemeClr val="tx1"/>
                  </a:outerShdw>
                </a:effectLst>
                <a:latin typeface="Franklin Gothic Heavy" panose="020B0903020102020204" pitchFamily="34" charset="0"/>
              </a:rPr>
              <a:t>Ключевые педагогические идеи и концепции</a:t>
            </a:r>
            <a:endParaRPr lang="ru-RU" sz="2600" b="1" dirty="0">
              <a:solidFill>
                <a:schemeClr val="bg1"/>
              </a:solidFill>
              <a:effectLst>
                <a:outerShdw blurRad="50800" dist="38100" dir="5400000" algn="t" rotWithShape="0">
                  <a:schemeClr val="tx1"/>
                </a:outerShdw>
              </a:effectLst>
              <a:latin typeface="Franklin Gothic Heavy" panose="020B0903020102020204" pitchFamily="34" charset="0"/>
            </a:endParaRPr>
          </a:p>
        </p:txBody>
      </p:sp>
      <p:pic>
        <p:nvPicPr>
          <p:cNvPr id="6150" name="Picture 6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203598"/>
            <a:ext cx="2144918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952599"/>
            <a:ext cx="2088232" cy="29954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Picture background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27" t="3183" r="26920" b="3419"/>
          <a:stretch/>
        </p:blipFill>
        <p:spPr bwMode="auto">
          <a:xfrm>
            <a:off x="6842923" y="1275606"/>
            <a:ext cx="1905541" cy="30299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51520" y="3434779"/>
            <a:ext cx="2304256" cy="1513235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spcAft>
                <a:spcPts val="500"/>
              </a:spcAft>
            </a:pPr>
            <a:r>
              <a:rPr lang="ru-RU" sz="1400" cap="all" dirty="0" smtClean="0">
                <a:latin typeface="Franklin Gothic Medium" pitchFamily="34" charset="0"/>
              </a:rPr>
              <a:t>Министерство просвещения РФ</a:t>
            </a:r>
          </a:p>
          <a:p>
            <a:pPr algn="ctr"/>
            <a:r>
              <a:rPr lang="ru-RU" sz="1400" b="1" cap="all" dirty="0" smtClean="0">
                <a:latin typeface="Franklin Gothic Medium" pitchFamily="34" charset="0"/>
              </a:rPr>
              <a:t>Письмо</a:t>
            </a:r>
            <a:r>
              <a:rPr lang="ru-RU" sz="1400" cap="all" dirty="0" smtClean="0">
                <a:latin typeface="Franklin Gothic Medium" pitchFamily="34" charset="0"/>
              </a:rPr>
              <a:t> </a:t>
            </a:r>
            <a:r>
              <a:rPr lang="ru-RU" sz="1400" dirty="0" smtClean="0">
                <a:latin typeface="Franklin Gothic Medium" pitchFamily="34" charset="0"/>
              </a:rPr>
              <a:t>от 29 сентября 2023 г. № АБ-3935/06</a:t>
            </a:r>
          </a:p>
          <a:p>
            <a:pPr algn="ctr">
              <a:spcBef>
                <a:spcPts val="500"/>
              </a:spcBef>
            </a:pPr>
            <a:r>
              <a:rPr lang="ru-RU" sz="1400" b="1" cap="all" dirty="0" smtClean="0">
                <a:latin typeface="Franklin Gothic Medium" pitchFamily="34" charset="0"/>
              </a:rPr>
              <a:t>О методических рекомендациях</a:t>
            </a:r>
            <a:endParaRPr lang="ru-RU" sz="1400" b="1" cap="all" dirty="0">
              <a:latin typeface="Franklin Gothic Medium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1203692"/>
            <a:ext cx="2304256" cy="194412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spcAft>
                <a:spcPts val="500"/>
              </a:spcAft>
            </a:pPr>
            <a:r>
              <a:rPr lang="ru-RU" sz="1400" b="1" cap="all" dirty="0">
                <a:latin typeface="Franklin Gothic Medium" pitchFamily="34" charset="0"/>
              </a:rPr>
              <a:t>Концепция развития дополнительного образования                до 2030 года</a:t>
            </a:r>
          </a:p>
          <a:p>
            <a:pPr algn="ctr">
              <a:spcAft>
                <a:spcPts val="500"/>
              </a:spcAft>
            </a:pPr>
            <a:r>
              <a:rPr lang="ru-RU" sz="1400" cap="all" dirty="0" smtClean="0">
                <a:latin typeface="Franklin Gothic Medium" pitchFamily="34" charset="0"/>
              </a:rPr>
              <a:t>Правительство РФ</a:t>
            </a:r>
          </a:p>
          <a:p>
            <a:pPr algn="ctr"/>
            <a:r>
              <a:rPr lang="ru-RU" sz="1400" cap="all" dirty="0" smtClean="0">
                <a:latin typeface="Franklin Gothic Medium" pitchFamily="34" charset="0"/>
              </a:rPr>
              <a:t>Распоряжение </a:t>
            </a:r>
          </a:p>
          <a:p>
            <a:pPr algn="ctr"/>
            <a:r>
              <a:rPr lang="ru-RU" sz="1400" dirty="0" smtClean="0">
                <a:latin typeface="Franklin Gothic Medium" pitchFamily="34" charset="0"/>
              </a:rPr>
              <a:t>от 31 марта 2022 г. </a:t>
            </a:r>
          </a:p>
          <a:p>
            <a:pPr algn="ctr">
              <a:spcAft>
                <a:spcPts val="500"/>
              </a:spcAft>
            </a:pPr>
            <a:r>
              <a:rPr lang="ru-RU" sz="1400" dirty="0" smtClean="0">
                <a:latin typeface="Franklin Gothic Medium" pitchFamily="34" charset="0"/>
              </a:rPr>
              <a:t>№ 678-р</a:t>
            </a:r>
          </a:p>
        </p:txBody>
      </p:sp>
      <p:pic>
        <p:nvPicPr>
          <p:cNvPr id="1029" name="Picture 5" descr="H:\Арктур 2025\картинки\3c56919cef834619cf8a16cf43c56063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835696" y="1563638"/>
            <a:ext cx="5400600" cy="33463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6" name="TextBox 6"/>
          <p:cNvSpPr>
            <a:spLocks noChangeArrowheads="1"/>
          </p:cNvSpPr>
          <p:nvPr/>
        </p:nvSpPr>
        <p:spPr bwMode="auto">
          <a:xfrm>
            <a:off x="1187624" y="51470"/>
            <a:ext cx="6877942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9050" dir="5400000" algn="ctr" rotWithShape="0">
              <a:srgbClr val="000000">
                <a:alpha val="62999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Franklin Gothic Medium" pitchFamily="34" charset="0"/>
                <a:cs typeface="Arial" pitchFamily="34" charset="0"/>
              </a:rPr>
              <a:t>Вперед к новым открытиям и горизонтам робототехники!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4591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animBg="1"/>
      <p:bldP spid="10" grpId="0" animBg="1"/>
      <p:bldP spid="102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1299</TotalTime>
  <Words>130</Words>
  <Application>Microsoft Office PowerPoint</Application>
  <PresentationFormat>Экран (16:9)</PresentationFormat>
  <Paragraphs>37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3" baseType="lpstr">
      <vt:lpstr>Arial</vt:lpstr>
      <vt:lpstr>Calibri</vt:lpstr>
      <vt:lpstr>Consolas</vt:lpstr>
      <vt:lpstr>DotumChe</vt:lpstr>
      <vt:lpstr>Franklin Gothic Heavy</vt:lpstr>
      <vt:lpstr>Franklin Gothic Medium</vt:lpstr>
      <vt:lpstr>Georgia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User</cp:lastModifiedBy>
  <cp:revision>133</cp:revision>
  <dcterms:created xsi:type="dcterms:W3CDTF">2025-05-04T15:39:18Z</dcterms:created>
  <dcterms:modified xsi:type="dcterms:W3CDTF">2025-05-12T04:46:22Z</dcterms:modified>
</cp:coreProperties>
</file>